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82" r:id="rId4"/>
    <p:sldId id="258" r:id="rId5"/>
    <p:sldId id="260" r:id="rId6"/>
    <p:sldId id="259" r:id="rId7"/>
    <p:sldId id="261" r:id="rId8"/>
    <p:sldId id="281" r:id="rId9"/>
    <p:sldId id="265" r:id="rId10"/>
    <p:sldId id="271" r:id="rId11"/>
    <p:sldId id="262" r:id="rId12"/>
    <p:sldId id="278" r:id="rId13"/>
    <p:sldId id="277" r:id="rId14"/>
    <p:sldId id="268" r:id="rId15"/>
    <p:sldId id="276" r:id="rId16"/>
    <p:sldId id="280" r:id="rId17"/>
    <p:sldId id="266" r:id="rId18"/>
    <p:sldId id="267" r:id="rId19"/>
    <p:sldId id="279" r:id="rId20"/>
    <p:sldId id="272" r:id="rId21"/>
    <p:sldId id="273" r:id="rId22"/>
    <p:sldId id="269" r:id="rId2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20691A-FFE5-4611-BF27-43EBA751C939}" v="2" dt="2022-04-11T00:44:40.139"/>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1" autoAdjust="0"/>
    <p:restoredTop sz="94660"/>
  </p:normalViewPr>
  <p:slideViewPr>
    <p:cSldViewPr snapToGrid="0">
      <p:cViewPr varScale="1">
        <p:scale>
          <a:sx n="101" d="100"/>
          <a:sy n="101" d="100"/>
        </p:scale>
        <p:origin x="76" y="1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吉武 和敏" userId="e4825ba96748af9c" providerId="LiveId" clId="{FE20691A-FFE5-4611-BF27-43EBA751C939}"/>
    <pc:docChg chg="custSel addSld modSld">
      <pc:chgData name="吉武 和敏" userId="e4825ba96748af9c" providerId="LiveId" clId="{FE20691A-FFE5-4611-BF27-43EBA751C939}" dt="2022-04-11T00:49:40.337" v="1130" actId="20577"/>
      <pc:docMkLst>
        <pc:docMk/>
      </pc:docMkLst>
      <pc:sldChg chg="delSp mod">
        <pc:chgData name="吉武 和敏" userId="e4825ba96748af9c" providerId="LiveId" clId="{FE20691A-FFE5-4611-BF27-43EBA751C939}" dt="2022-04-08T04:53:00.250" v="0" actId="478"/>
        <pc:sldMkLst>
          <pc:docMk/>
          <pc:sldMk cId="311417748" sldId="258"/>
        </pc:sldMkLst>
        <pc:spChg chg="del">
          <ac:chgData name="吉武 和敏" userId="e4825ba96748af9c" providerId="LiveId" clId="{FE20691A-FFE5-4611-BF27-43EBA751C939}" dt="2022-04-08T04:53:00.250" v="0" actId="478"/>
          <ac:spMkLst>
            <pc:docMk/>
            <pc:sldMk cId="311417748" sldId="258"/>
            <ac:spMk id="4" creationId="{00000000-0000-0000-0000-000000000000}"/>
          </ac:spMkLst>
        </pc:spChg>
      </pc:sldChg>
      <pc:sldChg chg="modSp mod">
        <pc:chgData name="吉武 和敏" userId="e4825ba96748af9c" providerId="LiveId" clId="{FE20691A-FFE5-4611-BF27-43EBA751C939}" dt="2022-04-11T00:45:25.461" v="1011" actId="20577"/>
        <pc:sldMkLst>
          <pc:docMk/>
          <pc:sldMk cId="693751784" sldId="264"/>
        </pc:sldMkLst>
        <pc:spChg chg="mod">
          <ac:chgData name="吉武 和敏" userId="e4825ba96748af9c" providerId="LiveId" clId="{FE20691A-FFE5-4611-BF27-43EBA751C939}" dt="2022-04-11T00:45:25.461" v="1011" actId="20577"/>
          <ac:spMkLst>
            <pc:docMk/>
            <pc:sldMk cId="693751784" sldId="264"/>
            <ac:spMk id="2" creationId="{00000000-0000-0000-0000-000000000000}"/>
          </ac:spMkLst>
        </pc:spChg>
      </pc:sldChg>
      <pc:sldChg chg="modSp mod">
        <pc:chgData name="吉武 和敏" userId="e4825ba96748af9c" providerId="LiveId" clId="{FE20691A-FFE5-4611-BF27-43EBA751C939}" dt="2022-04-11T00:49:27.633" v="1118" actId="20577"/>
        <pc:sldMkLst>
          <pc:docMk/>
          <pc:sldMk cId="2842551382" sldId="267"/>
        </pc:sldMkLst>
        <pc:spChg chg="mod">
          <ac:chgData name="吉武 和敏" userId="e4825ba96748af9c" providerId="LiveId" clId="{FE20691A-FFE5-4611-BF27-43EBA751C939}" dt="2022-04-11T00:49:27.633" v="1118" actId="20577"/>
          <ac:spMkLst>
            <pc:docMk/>
            <pc:sldMk cId="2842551382" sldId="267"/>
            <ac:spMk id="2" creationId="{00000000-0000-0000-0000-000000000000}"/>
          </ac:spMkLst>
        </pc:spChg>
      </pc:sldChg>
      <pc:sldChg chg="modSp mod">
        <pc:chgData name="吉武 和敏" userId="e4825ba96748af9c" providerId="LiveId" clId="{FE20691A-FFE5-4611-BF27-43EBA751C939}" dt="2022-04-08T08:13:07.177" v="258" actId="20577"/>
        <pc:sldMkLst>
          <pc:docMk/>
          <pc:sldMk cId="1071666978" sldId="269"/>
        </pc:sldMkLst>
        <pc:spChg chg="mod">
          <ac:chgData name="吉武 和敏" userId="e4825ba96748af9c" providerId="LiveId" clId="{FE20691A-FFE5-4611-BF27-43EBA751C939}" dt="2022-04-08T08:13:07.177" v="258" actId="20577"/>
          <ac:spMkLst>
            <pc:docMk/>
            <pc:sldMk cId="1071666978" sldId="269"/>
            <ac:spMk id="2" creationId="{00000000-0000-0000-0000-000000000000}"/>
          </ac:spMkLst>
        </pc:spChg>
      </pc:sldChg>
      <pc:sldChg chg="modSp mod">
        <pc:chgData name="吉武 和敏" userId="e4825ba96748af9c" providerId="LiveId" clId="{FE20691A-FFE5-4611-BF27-43EBA751C939}" dt="2022-04-11T00:48:12.498" v="1110" actId="20577"/>
        <pc:sldMkLst>
          <pc:docMk/>
          <pc:sldMk cId="3265954581" sldId="276"/>
        </pc:sldMkLst>
        <pc:spChg chg="mod">
          <ac:chgData name="吉武 和敏" userId="e4825ba96748af9c" providerId="LiveId" clId="{FE20691A-FFE5-4611-BF27-43EBA751C939}" dt="2022-04-11T00:48:12.498" v="1110" actId="20577"/>
          <ac:spMkLst>
            <pc:docMk/>
            <pc:sldMk cId="3265954581" sldId="276"/>
            <ac:spMk id="2" creationId="{00000000-0000-0000-0000-000000000000}"/>
          </ac:spMkLst>
        </pc:spChg>
      </pc:sldChg>
      <pc:sldChg chg="modSp mod">
        <pc:chgData name="吉武 和敏" userId="e4825ba96748af9c" providerId="LiveId" clId="{FE20691A-FFE5-4611-BF27-43EBA751C939}" dt="2022-04-11T00:49:40.337" v="1130" actId="20577"/>
        <pc:sldMkLst>
          <pc:docMk/>
          <pc:sldMk cId="2904468959" sldId="279"/>
        </pc:sldMkLst>
        <pc:spChg chg="mod">
          <ac:chgData name="吉武 和敏" userId="e4825ba96748af9c" providerId="LiveId" clId="{FE20691A-FFE5-4611-BF27-43EBA751C939}" dt="2022-04-11T00:49:40.337" v="1130" actId="20577"/>
          <ac:spMkLst>
            <pc:docMk/>
            <pc:sldMk cId="2904468959" sldId="279"/>
            <ac:spMk id="2" creationId="{00000000-0000-0000-0000-000000000000}"/>
          </ac:spMkLst>
        </pc:spChg>
      </pc:sldChg>
      <pc:sldChg chg="modSp mod">
        <pc:chgData name="吉武 和敏" userId="e4825ba96748af9c" providerId="LiveId" clId="{FE20691A-FFE5-4611-BF27-43EBA751C939}" dt="2022-04-11T00:49:06.166" v="1112"/>
        <pc:sldMkLst>
          <pc:docMk/>
          <pc:sldMk cId="3302567491" sldId="280"/>
        </pc:sldMkLst>
        <pc:spChg chg="mod">
          <ac:chgData name="吉武 和敏" userId="e4825ba96748af9c" providerId="LiveId" clId="{FE20691A-FFE5-4611-BF27-43EBA751C939}" dt="2022-04-11T00:49:06.166" v="1112"/>
          <ac:spMkLst>
            <pc:docMk/>
            <pc:sldMk cId="3302567491" sldId="280"/>
            <ac:spMk id="6" creationId="{EC1DF4A4-40DE-4500-A666-791C21C2E632}"/>
          </ac:spMkLst>
        </pc:spChg>
      </pc:sldChg>
      <pc:sldChg chg="modSp add mod">
        <pc:chgData name="吉武 和敏" userId="e4825ba96748af9c" providerId="LiveId" clId="{FE20691A-FFE5-4611-BF27-43EBA751C939}" dt="2022-04-11T00:45:13.168" v="1010" actId="20577"/>
        <pc:sldMkLst>
          <pc:docMk/>
          <pc:sldMk cId="41633806" sldId="282"/>
        </pc:sldMkLst>
        <pc:spChg chg="mod">
          <ac:chgData name="吉武 和敏" userId="e4825ba96748af9c" providerId="LiveId" clId="{FE20691A-FFE5-4611-BF27-43EBA751C939}" dt="2022-04-11T00:45:13.168" v="1010" actId="20577"/>
          <ac:spMkLst>
            <pc:docMk/>
            <pc:sldMk cId="41633806" sldId="282"/>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74F8153-9935-40CC-A99F-6E36BAA8E76E}" type="datetimeFigureOut">
              <a:rPr kumimoji="1" lang="ja-JP" altLang="en-US" smtClean="0"/>
              <a:t>2022/4/11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3028357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74F8153-9935-40CC-A99F-6E36BAA8E76E}" type="datetimeFigureOut">
              <a:rPr kumimoji="1" lang="ja-JP" altLang="en-US" smtClean="0"/>
              <a:t>2022/4/11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176437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74F8153-9935-40CC-A99F-6E36BAA8E76E}" type="datetimeFigureOut">
              <a:rPr kumimoji="1" lang="ja-JP" altLang="en-US" smtClean="0"/>
              <a:t>2022/4/11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3970548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74F8153-9935-40CC-A99F-6E36BAA8E76E}" type="datetimeFigureOut">
              <a:rPr kumimoji="1" lang="ja-JP" altLang="en-US" smtClean="0"/>
              <a:t>2022/4/11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2049665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74F8153-9935-40CC-A99F-6E36BAA8E76E}" type="datetimeFigureOut">
              <a:rPr kumimoji="1" lang="ja-JP" altLang="en-US" smtClean="0"/>
              <a:t>2022/4/11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2894244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74F8153-9935-40CC-A99F-6E36BAA8E76E}" type="datetimeFigureOut">
              <a:rPr kumimoji="1" lang="ja-JP" altLang="en-US" smtClean="0"/>
              <a:t>2022/4/11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4294958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74F8153-9935-40CC-A99F-6E36BAA8E76E}" type="datetimeFigureOut">
              <a:rPr kumimoji="1" lang="ja-JP" altLang="en-US" smtClean="0"/>
              <a:t>2022/4/11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1371110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74F8153-9935-40CC-A99F-6E36BAA8E76E}" type="datetimeFigureOut">
              <a:rPr kumimoji="1" lang="ja-JP" altLang="en-US" smtClean="0"/>
              <a:t>2022/4/11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1788394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4F8153-9935-40CC-A99F-6E36BAA8E76E}" type="datetimeFigureOut">
              <a:rPr kumimoji="1" lang="ja-JP" altLang="en-US" smtClean="0"/>
              <a:t>2022/4/11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3862376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74F8153-9935-40CC-A99F-6E36BAA8E76E}" type="datetimeFigureOut">
              <a:rPr kumimoji="1" lang="ja-JP" altLang="en-US" smtClean="0"/>
              <a:t>2022/4/11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181404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74F8153-9935-40CC-A99F-6E36BAA8E76E}" type="datetimeFigureOut">
              <a:rPr kumimoji="1" lang="ja-JP" altLang="en-US" smtClean="0"/>
              <a:t>2022/4/11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63959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4F8153-9935-40CC-A99F-6E36BAA8E76E}" type="datetimeFigureOut">
              <a:rPr kumimoji="1" lang="ja-JP" altLang="en-US" smtClean="0"/>
              <a:t>2022/4/11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0DC85F-D5B3-4AE7-A8AC-F71B4A4275A0}" type="slidenum">
              <a:rPr kumimoji="1" lang="ja-JP" altLang="en-US" smtClean="0"/>
              <a:t>‹#›</a:t>
            </a:fld>
            <a:endParaRPr kumimoji="1" lang="ja-JP" altLang="en-US"/>
          </a:p>
        </p:txBody>
      </p:sp>
    </p:spTree>
    <p:extLst>
      <p:ext uri="{BB962C8B-B14F-4D97-AF65-F5344CB8AC3E}">
        <p14:creationId xmlns:p14="http://schemas.microsoft.com/office/powerpoint/2010/main" val="2030652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ftp://ftp.ddbj.nig.ac.jp/ddbj_database/dra/fastq/DRA000/DRA000520/DRX001286/DRR001823.fastq.bz2"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dirty="0"/>
              <a:t>AWK</a:t>
            </a:r>
            <a:r>
              <a:rPr kumimoji="1" lang="ja-JP" altLang="en-US" dirty="0"/>
              <a:t>入門　</a:t>
            </a:r>
            <a:r>
              <a:rPr kumimoji="1" lang="en-US" altLang="ja-JP" dirty="0"/>
              <a:t>1</a:t>
            </a:r>
            <a:r>
              <a:rPr kumimoji="1" lang="ja-JP" altLang="en-US" dirty="0"/>
              <a:t>日目</a:t>
            </a:r>
          </a:p>
        </p:txBody>
      </p:sp>
    </p:spTree>
    <p:extLst>
      <p:ext uri="{BB962C8B-B14F-4D97-AF65-F5344CB8AC3E}">
        <p14:creationId xmlns:p14="http://schemas.microsoft.com/office/powerpoint/2010/main" val="13675622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6247864"/>
          </a:xfrm>
          <a:prstGeom prst="rect">
            <a:avLst/>
          </a:prstGeom>
          <a:noFill/>
        </p:spPr>
        <p:txBody>
          <a:bodyPr wrap="square" rtlCol="0">
            <a:spAutoFit/>
          </a:bodyPr>
          <a:lstStyle/>
          <a:p>
            <a:r>
              <a:rPr lang="ja-JP" altLang="en-US" sz="2000" dirty="0"/>
              <a:t>改行コードの確認</a:t>
            </a:r>
            <a:endParaRPr lang="en-US" altLang="ja-JP" sz="2000" dirty="0"/>
          </a:p>
          <a:p>
            <a:endParaRPr kumimoji="1" lang="en-US" altLang="ja-JP" sz="2000" dirty="0"/>
          </a:p>
          <a:p>
            <a:r>
              <a:rPr kumimoji="1" lang="en-US" altLang="ja-JP" sz="2000" dirty="0"/>
              <a:t>Ubuntu</a:t>
            </a:r>
            <a:r>
              <a:rPr kumimoji="1" lang="ja-JP" altLang="en-US" sz="2000" dirty="0"/>
              <a:t>を開いて、</a:t>
            </a:r>
            <a:endParaRPr kumimoji="1" lang="en-US" altLang="ja-JP" sz="2000" dirty="0"/>
          </a:p>
          <a:p>
            <a:r>
              <a:rPr kumimoji="1" lang="en-US" altLang="ja-JP" sz="2000" dirty="0"/>
              <a:t>od -c</a:t>
            </a:r>
            <a:r>
              <a:rPr lang="ja-JP" altLang="en-US" sz="2000" dirty="0"/>
              <a:t> </a:t>
            </a:r>
            <a:r>
              <a:rPr lang="en-US" altLang="ja-JP" sz="2000" dirty="0"/>
              <a:t>day1.txt</a:t>
            </a:r>
          </a:p>
          <a:p>
            <a:r>
              <a:rPr kumimoji="1" lang="ja-JP" altLang="en-US" sz="2000" dirty="0"/>
              <a:t>などとやると、</a:t>
            </a:r>
            <a:r>
              <a:rPr kumimoji="1" lang="en-US" altLang="ja-JP" sz="2000" dirty="0"/>
              <a:t>day1.txt</a:t>
            </a:r>
            <a:r>
              <a:rPr lang="ja-JP" altLang="en-US" sz="2000" dirty="0"/>
              <a:t>の中に</a:t>
            </a:r>
            <a:r>
              <a:rPr lang="en-US" altLang="ja-JP" sz="2000" dirty="0"/>
              <a:t>\r</a:t>
            </a:r>
            <a:r>
              <a:rPr lang="ja-JP" altLang="en-US" sz="2000" dirty="0"/>
              <a:t>が入っていることが分かるかと思います。</a:t>
            </a:r>
            <a:endParaRPr lang="en-US" altLang="ja-JP" sz="2000" dirty="0"/>
          </a:p>
          <a:p>
            <a:r>
              <a:rPr lang="ja-JP" altLang="en-US" sz="2000" dirty="0"/>
              <a:t>これは</a:t>
            </a:r>
            <a:r>
              <a:rPr lang="en-US" altLang="ja-JP" sz="2000" dirty="0"/>
              <a:t>Windows</a:t>
            </a:r>
            <a:r>
              <a:rPr lang="ja-JP" altLang="en-US" sz="2000" dirty="0"/>
              <a:t>で</a:t>
            </a:r>
            <a:r>
              <a:rPr lang="en-US" altLang="ja-JP" sz="2000" dirty="0"/>
              <a:t>day1.txt</a:t>
            </a:r>
            <a:r>
              <a:rPr lang="ja-JP" altLang="en-US" sz="2000" dirty="0"/>
              <a:t>を作ったからです。</a:t>
            </a:r>
            <a:endParaRPr lang="en-US" altLang="ja-JP" sz="2000" dirty="0"/>
          </a:p>
          <a:p>
            <a:endParaRPr kumimoji="1" lang="en-US" altLang="ja-JP" sz="2000" dirty="0"/>
          </a:p>
          <a:p>
            <a:r>
              <a:rPr lang="ja-JP" altLang="en-US" sz="2000" dirty="0"/>
              <a:t>それでは</a:t>
            </a:r>
            <a:r>
              <a:rPr lang="en-US" altLang="ja-JP" sz="2000" dirty="0"/>
              <a:t>Ubuntu</a:t>
            </a:r>
            <a:r>
              <a:rPr lang="ja-JP" altLang="en-US" sz="2000" dirty="0"/>
              <a:t>でファイルを作るとどうなるか見てみましょう。</a:t>
            </a:r>
            <a:endParaRPr lang="en-US" altLang="ja-JP" sz="2000" dirty="0"/>
          </a:p>
          <a:p>
            <a:r>
              <a:rPr lang="ja-JP" altLang="en-US" sz="2000" dirty="0"/>
              <a:t>今回は</a:t>
            </a:r>
            <a:r>
              <a:rPr lang="en-US" altLang="ja-JP" sz="2000" dirty="0" err="1"/>
              <a:t>nano</a:t>
            </a:r>
            <a:r>
              <a:rPr lang="ja-JP" altLang="en-US" sz="2000" dirty="0"/>
              <a:t>を使いますが、</a:t>
            </a:r>
            <a:r>
              <a:rPr lang="en-US" altLang="ja-JP" sz="2000" dirty="0"/>
              <a:t>vi, </a:t>
            </a:r>
            <a:r>
              <a:rPr lang="en-US" altLang="ja-JP" sz="2000" dirty="0" err="1"/>
              <a:t>emacs</a:t>
            </a:r>
            <a:r>
              <a:rPr lang="ja-JP" altLang="en-US" sz="2000" dirty="0"/>
              <a:t>等好きなテキストエディタを使ってください。</a:t>
            </a:r>
            <a:endParaRPr lang="en-US" altLang="ja-JP" sz="2000" dirty="0"/>
          </a:p>
          <a:p>
            <a:endParaRPr kumimoji="1" lang="en-US" altLang="ja-JP" sz="2000" dirty="0"/>
          </a:p>
          <a:p>
            <a:r>
              <a:rPr lang="en-US" altLang="ja-JP" sz="2000" dirty="0" err="1"/>
              <a:t>nano</a:t>
            </a:r>
            <a:r>
              <a:rPr lang="en-US" altLang="ja-JP" sz="2000" dirty="0"/>
              <a:t> input.txt</a:t>
            </a:r>
          </a:p>
          <a:p>
            <a:r>
              <a:rPr kumimoji="1" lang="ja-JP" altLang="en-US" sz="2000" dirty="0"/>
              <a:t>と入力して、適当に改行を含むテキストを入力してください。</a:t>
            </a:r>
            <a:endParaRPr kumimoji="1" lang="en-US" altLang="ja-JP" sz="2000" dirty="0"/>
          </a:p>
          <a:p>
            <a:r>
              <a:rPr lang="ja-JP" altLang="en-US" sz="2000" dirty="0"/>
              <a:t>入力が終わったら、Ｃｔｒｌを押しながら</a:t>
            </a:r>
            <a:r>
              <a:rPr lang="en-US" altLang="ja-JP" sz="2000" dirty="0"/>
              <a:t>x (Ctrl-x)</a:t>
            </a:r>
            <a:r>
              <a:rPr lang="ja-JP" altLang="en-US" sz="2000" dirty="0"/>
              <a:t>を入力します。保存するのか聞かれるので「</a:t>
            </a:r>
            <a:r>
              <a:rPr lang="en-US" altLang="ja-JP" sz="2000" dirty="0"/>
              <a:t>y</a:t>
            </a:r>
            <a:r>
              <a:rPr lang="ja-JP" altLang="en-US" sz="2000" dirty="0"/>
              <a:t>」を入力→ファイル名を聞かれますがそのまま</a:t>
            </a:r>
            <a:r>
              <a:rPr lang="en-US" altLang="ja-JP" sz="2000" dirty="0"/>
              <a:t>Enter</a:t>
            </a:r>
            <a:r>
              <a:rPr lang="ja-JP" altLang="en-US" sz="2000" dirty="0"/>
              <a:t>を入力すれば、新しいファイルが作成されます。</a:t>
            </a:r>
            <a:endParaRPr lang="en-US" altLang="ja-JP" sz="2000" dirty="0"/>
          </a:p>
          <a:p>
            <a:endParaRPr lang="en-US" altLang="ja-JP" sz="2000" dirty="0"/>
          </a:p>
          <a:p>
            <a:r>
              <a:rPr lang="en-US" altLang="ja-JP" sz="2000" dirty="0"/>
              <a:t>od -c input.txt</a:t>
            </a:r>
          </a:p>
          <a:p>
            <a:r>
              <a:rPr lang="ja-JP" altLang="en-US" sz="2000" dirty="0"/>
              <a:t>で見てみましょう。</a:t>
            </a:r>
            <a:r>
              <a:rPr lang="en-US" altLang="ja-JP" sz="2000" dirty="0"/>
              <a:t>\r</a:t>
            </a:r>
            <a:r>
              <a:rPr lang="ja-JP" altLang="en-US" sz="2000" dirty="0"/>
              <a:t>はありますか？</a:t>
            </a:r>
            <a:endParaRPr lang="en-US" altLang="ja-JP" sz="2000" dirty="0"/>
          </a:p>
          <a:p>
            <a:endParaRPr kumimoji="1" lang="en-US" altLang="ja-JP" sz="2000" dirty="0"/>
          </a:p>
          <a:p>
            <a:endParaRPr kumimoji="1" lang="en-US" altLang="ja-JP" sz="2000" dirty="0"/>
          </a:p>
        </p:txBody>
      </p:sp>
    </p:spTree>
    <p:extLst>
      <p:ext uri="{BB962C8B-B14F-4D97-AF65-F5344CB8AC3E}">
        <p14:creationId xmlns:p14="http://schemas.microsoft.com/office/powerpoint/2010/main" val="3840787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6555641"/>
          </a:xfrm>
          <a:prstGeom prst="rect">
            <a:avLst/>
          </a:prstGeom>
          <a:noFill/>
        </p:spPr>
        <p:txBody>
          <a:bodyPr wrap="square" rtlCol="0">
            <a:spAutoFit/>
          </a:bodyPr>
          <a:lstStyle/>
          <a:p>
            <a:r>
              <a:rPr lang="en-US" altLang="ja-JP" sz="2000" dirty="0"/>
              <a:t>AWK</a:t>
            </a:r>
            <a:r>
              <a:rPr lang="ja-JP" altLang="en-US" sz="2000" dirty="0"/>
              <a:t>スクリプトの構造</a:t>
            </a:r>
            <a:endParaRPr kumimoji="1" lang="en-US" altLang="ja-JP" sz="2000" dirty="0"/>
          </a:p>
          <a:p>
            <a:endParaRPr lang="en-US" altLang="ja-JP" sz="2000" dirty="0"/>
          </a:p>
          <a:p>
            <a:r>
              <a:rPr lang="ja-JP" altLang="en-US" sz="2000" dirty="0"/>
              <a:t>スクリプトは通常下記のようになっています。</a:t>
            </a:r>
            <a:r>
              <a:rPr lang="en-US" altLang="ja-JP" sz="2000" dirty="0"/>
              <a:t>(</a:t>
            </a:r>
            <a:r>
              <a:rPr lang="ja-JP" altLang="en-US" sz="2000" dirty="0"/>
              <a:t>例：</a:t>
            </a:r>
            <a:r>
              <a:rPr lang="en-US" altLang="ja-JP" sz="2000" dirty="0"/>
              <a:t>day1.txt)</a:t>
            </a:r>
          </a:p>
          <a:p>
            <a:endParaRPr lang="en-US" altLang="ja-JP" sz="2000" dirty="0"/>
          </a:p>
          <a:p>
            <a:r>
              <a:rPr lang="en-US" altLang="ja-JP" sz="2000" dirty="0"/>
              <a:t>BEGIN{</a:t>
            </a:r>
          </a:p>
          <a:p>
            <a:r>
              <a:rPr lang="en-US" altLang="ja-JP" sz="2000" dirty="0"/>
              <a:t>	print "start"</a:t>
            </a:r>
          </a:p>
          <a:p>
            <a:r>
              <a:rPr lang="en-US" altLang="ja-JP" sz="2000" dirty="0"/>
              <a:t>}</a:t>
            </a:r>
          </a:p>
          <a:p>
            <a:r>
              <a:rPr lang="en-US" altLang="ja-JP" sz="2000" dirty="0"/>
              <a:t>{</a:t>
            </a:r>
          </a:p>
          <a:p>
            <a:r>
              <a:rPr lang="en-US" altLang="ja-JP" sz="2000" dirty="0"/>
              <a:t>	#</a:t>
            </a:r>
            <a:r>
              <a:rPr lang="ja-JP" altLang="en-US" sz="2000" dirty="0"/>
              <a:t>以下に処理内容を記載（←↓はコメント）</a:t>
            </a:r>
            <a:endParaRPr lang="en-US" altLang="ja-JP" sz="2000" dirty="0"/>
          </a:p>
          <a:p>
            <a:r>
              <a:rPr lang="en-US" altLang="ja-JP" sz="2000" dirty="0"/>
              <a:t>	#</a:t>
            </a:r>
            <a:r>
              <a:rPr lang="ja-JP" altLang="en-US" sz="2000" dirty="0"/>
              <a:t>この括弧の中は</a:t>
            </a:r>
            <a:r>
              <a:rPr lang="en-US" altLang="ja-JP" sz="2000" dirty="0"/>
              <a:t>input.txt</a:t>
            </a:r>
            <a:r>
              <a:rPr lang="ja-JP" altLang="en-US" sz="2000" dirty="0"/>
              <a:t>の各行に対して毎回実行されます。</a:t>
            </a:r>
          </a:p>
          <a:p>
            <a:r>
              <a:rPr lang="ja-JP" altLang="en-US" sz="2000" dirty="0"/>
              <a:t>	</a:t>
            </a:r>
            <a:r>
              <a:rPr lang="en-US" altLang="ja-JP" sz="2000" dirty="0"/>
              <a:t>print $0</a:t>
            </a:r>
          </a:p>
          <a:p>
            <a:r>
              <a:rPr lang="en-US" altLang="ja-JP" sz="2000" dirty="0"/>
              <a:t>}</a:t>
            </a:r>
          </a:p>
          <a:p>
            <a:r>
              <a:rPr lang="en-US" altLang="ja-JP" sz="2000" dirty="0"/>
              <a:t>END{</a:t>
            </a:r>
          </a:p>
          <a:p>
            <a:r>
              <a:rPr lang="en-US" altLang="ja-JP" sz="2000" dirty="0"/>
              <a:t>	print "end"</a:t>
            </a:r>
          </a:p>
          <a:p>
            <a:r>
              <a:rPr lang="en-US" altLang="ja-JP" sz="2000" dirty="0"/>
              <a:t>}</a:t>
            </a:r>
          </a:p>
          <a:p>
            <a:endParaRPr lang="en-US" altLang="ja-JP" sz="2000" dirty="0"/>
          </a:p>
          <a:p>
            <a:r>
              <a:rPr lang="ja-JP" altLang="en-US" sz="2000" dirty="0"/>
              <a:t>そして例えば、</a:t>
            </a:r>
            <a:r>
              <a:rPr lang="en-US" altLang="ja-JP" sz="2000" dirty="0"/>
              <a:t>input.txt</a:t>
            </a:r>
            <a:r>
              <a:rPr lang="ja-JP" altLang="en-US" sz="2000" dirty="0"/>
              <a:t>について何か集計などの処理を行いたいときは、</a:t>
            </a:r>
            <a:endParaRPr lang="en-US" altLang="ja-JP" sz="2000" dirty="0"/>
          </a:p>
          <a:p>
            <a:endParaRPr lang="en-US" altLang="ja-JP" sz="2000" dirty="0"/>
          </a:p>
          <a:p>
            <a:r>
              <a:rPr lang="en-US" altLang="ja-JP" sz="2000" dirty="0" err="1"/>
              <a:t>awk</a:t>
            </a:r>
            <a:r>
              <a:rPr lang="en-US" altLang="ja-JP" sz="2000" dirty="0"/>
              <a:t> -f day1.txt input.txt</a:t>
            </a:r>
          </a:p>
          <a:p>
            <a:endParaRPr lang="en-US" altLang="ja-JP" sz="2000" dirty="0"/>
          </a:p>
          <a:p>
            <a:r>
              <a:rPr lang="ja-JP" altLang="en-US" sz="2000" dirty="0"/>
              <a:t>とします。</a:t>
            </a:r>
            <a:endParaRPr lang="en-US" altLang="ja-JP" sz="2000" dirty="0"/>
          </a:p>
        </p:txBody>
      </p:sp>
    </p:spTree>
    <p:extLst>
      <p:ext uri="{BB962C8B-B14F-4D97-AF65-F5344CB8AC3E}">
        <p14:creationId xmlns:p14="http://schemas.microsoft.com/office/powerpoint/2010/main" val="18983247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6247864"/>
          </a:xfrm>
          <a:prstGeom prst="rect">
            <a:avLst/>
          </a:prstGeom>
          <a:noFill/>
        </p:spPr>
        <p:txBody>
          <a:bodyPr wrap="square" rtlCol="0">
            <a:spAutoFit/>
          </a:bodyPr>
          <a:lstStyle/>
          <a:p>
            <a:r>
              <a:rPr lang="ja-JP" altLang="en-US" sz="2000" dirty="0"/>
              <a:t>変数</a:t>
            </a:r>
            <a:endParaRPr lang="en-US" altLang="ja-JP" sz="2000" dirty="0"/>
          </a:p>
          <a:p>
            <a:endParaRPr kumimoji="1" lang="en-US" altLang="ja-JP" sz="2000" dirty="0"/>
          </a:p>
          <a:p>
            <a:r>
              <a:rPr lang="ja-JP" altLang="en-US" sz="2000" dirty="0"/>
              <a:t>コンピュータが数字などを覚えておくための器のことです。</a:t>
            </a:r>
            <a:endParaRPr lang="en-US" altLang="ja-JP" sz="2000" dirty="0"/>
          </a:p>
          <a:p>
            <a:r>
              <a:rPr kumimoji="1" lang="en-US" altLang="ja-JP" sz="2000" dirty="0"/>
              <a:t>Ubuntu</a:t>
            </a:r>
            <a:r>
              <a:rPr kumimoji="1" lang="ja-JP" altLang="en-US" sz="2000" dirty="0"/>
              <a:t>で次のように入力してみましょう。</a:t>
            </a:r>
            <a:endParaRPr kumimoji="1" lang="en-US" altLang="ja-JP" sz="2000" dirty="0"/>
          </a:p>
          <a:p>
            <a:endParaRPr kumimoji="1" lang="en-US" altLang="ja-JP" sz="2000" dirty="0"/>
          </a:p>
          <a:p>
            <a:r>
              <a:rPr lang="en-US" altLang="ja-JP" sz="2000" dirty="0" err="1"/>
              <a:t>awk</a:t>
            </a:r>
            <a:r>
              <a:rPr lang="en-US" altLang="ja-JP" sz="2000" dirty="0"/>
              <a:t> 'BEGIN{a=10; b=10; c=</a:t>
            </a:r>
            <a:r>
              <a:rPr lang="en-US" altLang="ja-JP" sz="2000" dirty="0" err="1"/>
              <a:t>a+b</a:t>
            </a:r>
            <a:r>
              <a:rPr lang="en-US" altLang="ja-JP" sz="2000" dirty="0"/>
              <a:t>; print a}'</a:t>
            </a:r>
            <a:endParaRPr kumimoji="1" lang="en-US" altLang="ja-JP" sz="2000" dirty="0"/>
          </a:p>
          <a:p>
            <a:endParaRPr kumimoji="1" lang="en-US" altLang="ja-JP" sz="2000" dirty="0"/>
          </a:p>
          <a:p>
            <a:r>
              <a:rPr lang="ja-JP" altLang="en-US" sz="2000" dirty="0"/>
              <a:t>最初から説明すると、</a:t>
            </a:r>
            <a:endParaRPr lang="en-US" altLang="ja-JP" sz="2000" dirty="0"/>
          </a:p>
          <a:p>
            <a:r>
              <a:rPr kumimoji="1" lang="ja-JP" altLang="en-US" sz="2000" dirty="0"/>
              <a:t>「</a:t>
            </a:r>
            <a:r>
              <a:rPr kumimoji="1" lang="en-US" altLang="ja-JP" sz="2000" dirty="0"/>
              <a:t>a=10</a:t>
            </a:r>
            <a:r>
              <a:rPr kumimoji="1" lang="ja-JP" altLang="en-US" sz="2000" dirty="0"/>
              <a:t>」は変数</a:t>
            </a:r>
            <a:r>
              <a:rPr kumimoji="1" lang="en-US" altLang="ja-JP" sz="2000" dirty="0"/>
              <a:t>a</a:t>
            </a:r>
            <a:r>
              <a:rPr kumimoji="1" lang="ja-JP" altLang="en-US" sz="2000" dirty="0"/>
              <a:t>に数字の</a:t>
            </a:r>
            <a:r>
              <a:rPr kumimoji="1" lang="en-US" altLang="ja-JP" sz="2000" dirty="0"/>
              <a:t>10</a:t>
            </a:r>
            <a:r>
              <a:rPr kumimoji="1" lang="ja-JP" altLang="en-US" sz="2000" dirty="0"/>
              <a:t>を代入</a:t>
            </a:r>
            <a:endParaRPr kumimoji="1" lang="en-US" altLang="ja-JP" sz="2000" dirty="0"/>
          </a:p>
          <a:p>
            <a:r>
              <a:rPr kumimoji="1" lang="ja-JP" altLang="en-US" sz="2000" dirty="0"/>
              <a:t>「</a:t>
            </a:r>
            <a:r>
              <a:rPr kumimoji="1" lang="en-US" altLang="ja-JP" sz="2000" dirty="0"/>
              <a:t>;</a:t>
            </a:r>
            <a:r>
              <a:rPr kumimoji="1" lang="ja-JP" altLang="en-US" sz="2000" dirty="0"/>
              <a:t>」は行の区切りで使用</a:t>
            </a:r>
            <a:endParaRPr kumimoji="1" lang="en-US" altLang="ja-JP" sz="2000" dirty="0"/>
          </a:p>
          <a:p>
            <a:r>
              <a:rPr lang="ja-JP" altLang="en-US" sz="2000" dirty="0"/>
              <a:t>「</a:t>
            </a:r>
            <a:r>
              <a:rPr lang="en-US" altLang="ja-JP" sz="2000" dirty="0"/>
              <a:t>b=10;</a:t>
            </a:r>
            <a:r>
              <a:rPr lang="ja-JP" altLang="en-US" sz="2000" dirty="0"/>
              <a:t>」は変数</a:t>
            </a:r>
            <a:r>
              <a:rPr lang="en-US" altLang="ja-JP" sz="2000" dirty="0"/>
              <a:t>b</a:t>
            </a:r>
            <a:r>
              <a:rPr lang="ja-JP" altLang="en-US" sz="2000" dirty="0"/>
              <a:t>に数字の</a:t>
            </a:r>
            <a:r>
              <a:rPr lang="en-US" altLang="ja-JP" sz="2000" dirty="0"/>
              <a:t>10</a:t>
            </a:r>
            <a:r>
              <a:rPr lang="ja-JP" altLang="en-US" sz="2000" dirty="0"/>
              <a:t>を代入</a:t>
            </a:r>
            <a:endParaRPr lang="en-US" altLang="ja-JP" sz="2000" dirty="0"/>
          </a:p>
          <a:p>
            <a:r>
              <a:rPr lang="ja-JP" altLang="en-US" sz="2000" dirty="0"/>
              <a:t>「</a:t>
            </a:r>
            <a:r>
              <a:rPr lang="en-US" altLang="ja-JP" sz="2000" dirty="0"/>
              <a:t>c=</a:t>
            </a:r>
            <a:r>
              <a:rPr lang="en-US" altLang="ja-JP" sz="2000" dirty="0" err="1"/>
              <a:t>a+b</a:t>
            </a:r>
            <a:r>
              <a:rPr lang="en-US" altLang="ja-JP" sz="2000" dirty="0"/>
              <a:t>;</a:t>
            </a:r>
            <a:r>
              <a:rPr lang="ja-JP" altLang="en-US" sz="2000" dirty="0"/>
              <a:t>」は変数</a:t>
            </a:r>
            <a:r>
              <a:rPr lang="en-US" altLang="ja-JP" sz="2000" dirty="0"/>
              <a:t>c</a:t>
            </a:r>
            <a:r>
              <a:rPr lang="ja-JP" altLang="en-US" sz="2000" dirty="0"/>
              <a:t>に変数</a:t>
            </a:r>
            <a:r>
              <a:rPr lang="en-US" altLang="ja-JP" sz="2000" dirty="0"/>
              <a:t>a</a:t>
            </a:r>
            <a:r>
              <a:rPr lang="ja-JP" altLang="en-US" sz="2000" dirty="0"/>
              <a:t>と変数</a:t>
            </a:r>
            <a:r>
              <a:rPr lang="en-US" altLang="ja-JP" sz="2000" dirty="0"/>
              <a:t>b</a:t>
            </a:r>
            <a:r>
              <a:rPr lang="ja-JP" altLang="en-US" sz="2000" dirty="0"/>
              <a:t>を足した値を代入</a:t>
            </a:r>
            <a:endParaRPr lang="en-US" altLang="ja-JP" sz="2000" dirty="0"/>
          </a:p>
          <a:p>
            <a:r>
              <a:rPr kumimoji="1" lang="ja-JP" altLang="en-US" sz="2000" dirty="0"/>
              <a:t>「</a:t>
            </a:r>
            <a:r>
              <a:rPr lang="en-US" altLang="ja-JP" sz="2000" dirty="0"/>
              <a:t>print c</a:t>
            </a:r>
            <a:r>
              <a:rPr kumimoji="1" lang="ja-JP" altLang="en-US" sz="2000" dirty="0"/>
              <a:t>」は変数</a:t>
            </a:r>
            <a:r>
              <a:rPr lang="en-US" altLang="ja-JP" sz="2000" dirty="0"/>
              <a:t>c</a:t>
            </a:r>
            <a:r>
              <a:rPr kumimoji="1" lang="ja-JP" altLang="en-US" sz="2000" dirty="0"/>
              <a:t>を出力</a:t>
            </a:r>
            <a:endParaRPr kumimoji="1" lang="en-US" altLang="ja-JP" sz="2000" dirty="0"/>
          </a:p>
          <a:p>
            <a:endParaRPr lang="en-US" altLang="ja-JP" sz="2000" dirty="0"/>
          </a:p>
          <a:p>
            <a:r>
              <a:rPr lang="ja-JP" altLang="en-US" sz="2000" dirty="0"/>
              <a:t>次の文は理解できますか？</a:t>
            </a:r>
            <a:endParaRPr lang="en-US" altLang="ja-JP" sz="2000" dirty="0"/>
          </a:p>
          <a:p>
            <a:endParaRPr lang="en-US" altLang="ja-JP" sz="2000" dirty="0"/>
          </a:p>
          <a:p>
            <a:r>
              <a:rPr lang="en-US" altLang="ja-JP" sz="2000" dirty="0" err="1"/>
              <a:t>awk</a:t>
            </a:r>
            <a:r>
              <a:rPr lang="en-US" altLang="ja-JP" sz="2000" dirty="0"/>
              <a:t> 'BEGIN{a=0; a=a+1; print a}'</a:t>
            </a:r>
          </a:p>
          <a:p>
            <a:endParaRPr lang="en-US" altLang="ja-JP" sz="2000" dirty="0"/>
          </a:p>
          <a:p>
            <a:r>
              <a:rPr lang="ja-JP" altLang="en-US" sz="2000" dirty="0">
                <a:solidFill>
                  <a:schemeClr val="accent6"/>
                </a:solidFill>
              </a:rPr>
              <a:t>注：変数名の最初の</a:t>
            </a:r>
            <a:r>
              <a:rPr lang="en-US" altLang="ja-JP" sz="2000" dirty="0">
                <a:solidFill>
                  <a:schemeClr val="accent6"/>
                </a:solidFill>
              </a:rPr>
              <a:t>1</a:t>
            </a:r>
            <a:r>
              <a:rPr lang="ja-JP" altLang="en-US" sz="2000" dirty="0">
                <a:solidFill>
                  <a:schemeClr val="accent6"/>
                </a:solidFill>
              </a:rPr>
              <a:t>文字は必ずアルファベットもしくは</a:t>
            </a:r>
            <a:r>
              <a:rPr lang="en-US" altLang="ja-JP" sz="2000" dirty="0">
                <a:solidFill>
                  <a:schemeClr val="accent6"/>
                </a:solidFill>
              </a:rPr>
              <a:t>_</a:t>
            </a:r>
            <a:r>
              <a:rPr lang="ja-JP" altLang="en-US" sz="2000" dirty="0">
                <a:solidFill>
                  <a:schemeClr val="accent6"/>
                </a:solidFill>
              </a:rPr>
              <a:t>で始まる必要があります。</a:t>
            </a:r>
            <a:r>
              <a:rPr lang="en-US" altLang="ja-JP" sz="2000" dirty="0">
                <a:solidFill>
                  <a:schemeClr val="accent6"/>
                </a:solidFill>
              </a:rPr>
              <a:t>2</a:t>
            </a:r>
            <a:r>
              <a:rPr lang="ja-JP" altLang="en-US" sz="2000" dirty="0">
                <a:solidFill>
                  <a:schemeClr val="accent6"/>
                </a:solidFill>
              </a:rPr>
              <a:t>文字目以降には数字も使用可能です。</a:t>
            </a:r>
            <a:endParaRPr lang="en-US" altLang="ja-JP" sz="2000" dirty="0">
              <a:solidFill>
                <a:schemeClr val="accent6"/>
              </a:solidFill>
            </a:endParaRPr>
          </a:p>
        </p:txBody>
      </p:sp>
    </p:spTree>
    <p:extLst>
      <p:ext uri="{BB962C8B-B14F-4D97-AF65-F5344CB8AC3E}">
        <p14:creationId xmlns:p14="http://schemas.microsoft.com/office/powerpoint/2010/main" val="11998375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6863417"/>
          </a:xfrm>
          <a:prstGeom prst="rect">
            <a:avLst/>
          </a:prstGeom>
          <a:noFill/>
        </p:spPr>
        <p:txBody>
          <a:bodyPr wrap="square" rtlCol="0">
            <a:spAutoFit/>
          </a:bodyPr>
          <a:lstStyle/>
          <a:p>
            <a:r>
              <a:rPr lang="ja-JP" altLang="en-US" sz="2000" dirty="0"/>
              <a:t>変数の型および宣言について</a:t>
            </a:r>
            <a:endParaRPr lang="en-US" altLang="ja-JP" sz="2000" dirty="0"/>
          </a:p>
          <a:p>
            <a:endParaRPr kumimoji="1" lang="en-US" altLang="ja-JP" sz="2000" dirty="0"/>
          </a:p>
          <a:p>
            <a:r>
              <a:rPr kumimoji="1" lang="ja-JP" altLang="en-US" sz="2000" dirty="0"/>
              <a:t>どの言語にも変数には基本的に「型」というのがあり、「数字」を入れているのか、「文字」を入れているのか区別する必要があります。</a:t>
            </a:r>
            <a:endParaRPr kumimoji="1" lang="en-US" altLang="ja-JP" sz="2000" dirty="0"/>
          </a:p>
          <a:p>
            <a:r>
              <a:rPr lang="ja-JP" altLang="en-US" sz="2000" dirty="0"/>
              <a:t>ただし、</a:t>
            </a:r>
            <a:r>
              <a:rPr lang="en-US" altLang="ja-JP" sz="2000" dirty="0"/>
              <a:t>AWK</a:t>
            </a:r>
            <a:r>
              <a:rPr lang="ja-JP" altLang="en-US" sz="2000" dirty="0"/>
              <a:t>では内部で自動的に型変換をやってくれるため、ほとんど意識することはありません。</a:t>
            </a:r>
            <a:endParaRPr lang="en-US" altLang="ja-JP" sz="2000" dirty="0"/>
          </a:p>
          <a:p>
            <a:endParaRPr kumimoji="1" lang="en-US" altLang="ja-JP" sz="2000" dirty="0"/>
          </a:p>
          <a:p>
            <a:r>
              <a:rPr kumimoji="1" lang="ja-JP" altLang="en-US" sz="2000" dirty="0"/>
              <a:t>また、</a:t>
            </a:r>
            <a:r>
              <a:rPr kumimoji="1" lang="en-US" altLang="ja-JP" sz="2000" dirty="0"/>
              <a:t>C</a:t>
            </a:r>
            <a:r>
              <a:rPr kumimoji="1" lang="ja-JP" altLang="en-US" sz="2000" dirty="0"/>
              <a:t>や</a:t>
            </a:r>
            <a:r>
              <a:rPr kumimoji="1" lang="en-US" altLang="ja-JP" sz="2000" dirty="0"/>
              <a:t>JAVA</a:t>
            </a:r>
            <a:r>
              <a:rPr kumimoji="1" lang="ja-JP" altLang="en-US" sz="2000" dirty="0"/>
              <a:t>などでは、これから変数を使いますよ～という宣言をするのが必要ですが、それも必要なく、いきなり変数を使うことができます。</a:t>
            </a:r>
            <a:r>
              <a:rPr kumimoji="1" lang="en-US" altLang="ja-JP" sz="2000" dirty="0"/>
              <a:t>(</a:t>
            </a:r>
            <a:r>
              <a:rPr kumimoji="1" lang="ja-JP" altLang="en-US" sz="2000" dirty="0"/>
              <a:t>変数は</a:t>
            </a:r>
            <a:r>
              <a:rPr lang="ja-JP" altLang="en-US" sz="2000" dirty="0"/>
              <a:t>自動的に</a:t>
            </a:r>
            <a:r>
              <a:rPr kumimoji="1" lang="en-US" altLang="ja-JP" sz="2000" dirty="0"/>
              <a:t>0</a:t>
            </a:r>
            <a:r>
              <a:rPr kumimoji="1" lang="ja-JP" altLang="en-US" sz="2000" dirty="0"/>
              <a:t>もしくは</a:t>
            </a:r>
            <a:r>
              <a:rPr kumimoji="1" lang="en-US" altLang="ja-JP" sz="2000" dirty="0"/>
              <a:t>””</a:t>
            </a:r>
            <a:r>
              <a:rPr kumimoji="1" lang="ja-JP" altLang="en-US" sz="2000" dirty="0"/>
              <a:t>で初期化される</a:t>
            </a:r>
            <a:r>
              <a:rPr kumimoji="1" lang="en-US" altLang="ja-JP" sz="2000" dirty="0"/>
              <a:t>)</a:t>
            </a:r>
          </a:p>
          <a:p>
            <a:endParaRPr lang="en-US" altLang="ja-JP" sz="2000" dirty="0"/>
          </a:p>
          <a:p>
            <a:r>
              <a:rPr lang="en-US" altLang="ja-JP" sz="2000" dirty="0"/>
              <a:t>BEGIN {  a = "</a:t>
            </a:r>
            <a:r>
              <a:rPr lang="en-US" altLang="ja-JP" sz="2000" dirty="0" err="1"/>
              <a:t>abc</a:t>
            </a:r>
            <a:r>
              <a:rPr lang="en-US" altLang="ja-JP" sz="2000" dirty="0"/>
              <a:t>";  #</a:t>
            </a:r>
            <a:r>
              <a:rPr lang="ja-JP" altLang="en-US" sz="2000" dirty="0"/>
              <a:t>文字列は</a:t>
            </a:r>
            <a:r>
              <a:rPr lang="en-US" altLang="ja-JP" sz="2000" dirty="0"/>
              <a:t>””</a:t>
            </a:r>
            <a:r>
              <a:rPr lang="ja-JP" altLang="en-US" sz="2000" dirty="0"/>
              <a:t>で囲む</a:t>
            </a:r>
            <a:endParaRPr lang="en-US" altLang="ja-JP" sz="2000" dirty="0"/>
          </a:p>
          <a:p>
            <a:r>
              <a:rPr lang="en-US" altLang="ja-JP" sz="2000" dirty="0"/>
              <a:t>  b = 10;          #</a:t>
            </a:r>
            <a:r>
              <a:rPr lang="ja-JP" altLang="en-US" sz="2000" dirty="0"/>
              <a:t>数字はそのまま記述</a:t>
            </a:r>
            <a:endParaRPr lang="en-US" altLang="ja-JP" sz="2000" dirty="0"/>
          </a:p>
          <a:p>
            <a:r>
              <a:rPr lang="en-US" altLang="ja-JP" sz="2000" dirty="0"/>
              <a:t>  c = a + b;      #</a:t>
            </a:r>
            <a:r>
              <a:rPr lang="ja-JP" altLang="en-US" sz="2000" dirty="0"/>
              <a:t>数字として足し算</a:t>
            </a:r>
            <a:endParaRPr lang="en-US" altLang="ja-JP" sz="2000" dirty="0"/>
          </a:p>
          <a:p>
            <a:r>
              <a:rPr lang="en-US" altLang="ja-JP" sz="2000" dirty="0"/>
              <a:t>  d = a b;         #</a:t>
            </a:r>
            <a:r>
              <a:rPr lang="ja-JP" altLang="en-US" sz="2000" dirty="0"/>
              <a:t>文字として連結</a:t>
            </a:r>
            <a:endParaRPr lang="en-US" altLang="ja-JP" sz="2000" dirty="0"/>
          </a:p>
          <a:p>
            <a:r>
              <a:rPr lang="en-US" altLang="ja-JP" sz="2000" dirty="0"/>
              <a:t>  print "a=" a;</a:t>
            </a:r>
          </a:p>
          <a:p>
            <a:r>
              <a:rPr lang="ja-JP" altLang="en-US" sz="2000" dirty="0"/>
              <a:t>  </a:t>
            </a:r>
            <a:r>
              <a:rPr lang="en-US" altLang="ja-JP" sz="2000" dirty="0"/>
              <a:t>print "b=" b;</a:t>
            </a:r>
          </a:p>
          <a:p>
            <a:r>
              <a:rPr lang="en-US" altLang="ja-JP" sz="2000" dirty="0"/>
              <a:t>  print "c=" c;</a:t>
            </a:r>
          </a:p>
          <a:p>
            <a:r>
              <a:rPr lang="en-US" altLang="ja-JP" sz="2000" dirty="0"/>
              <a:t>  print "d=" d;</a:t>
            </a:r>
          </a:p>
          <a:p>
            <a:r>
              <a:rPr lang="en-US" altLang="ja-JP" sz="2000" dirty="0"/>
              <a:t>}</a:t>
            </a:r>
          </a:p>
          <a:p>
            <a:endParaRPr kumimoji="1" lang="en-US" altLang="ja-JP" sz="2000" dirty="0"/>
          </a:p>
          <a:p>
            <a:r>
              <a:rPr lang="ja-JP" altLang="en-US" sz="2000" dirty="0"/>
              <a:t>文字列は上記足し算の中では</a:t>
            </a:r>
            <a:r>
              <a:rPr lang="en-US" altLang="ja-JP" sz="2000" dirty="0"/>
              <a:t>0</a:t>
            </a:r>
            <a:r>
              <a:rPr lang="ja-JP" altLang="en-US" sz="2000" dirty="0"/>
              <a:t>として扱われます。</a:t>
            </a:r>
            <a:endParaRPr kumimoji="1" lang="en-US" altLang="ja-JP" sz="2000" dirty="0"/>
          </a:p>
        </p:txBody>
      </p:sp>
    </p:spTree>
    <p:extLst>
      <p:ext uri="{BB962C8B-B14F-4D97-AF65-F5344CB8AC3E}">
        <p14:creationId xmlns:p14="http://schemas.microsoft.com/office/powerpoint/2010/main" val="13508766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5940088"/>
          </a:xfrm>
          <a:prstGeom prst="rect">
            <a:avLst/>
          </a:prstGeom>
          <a:noFill/>
        </p:spPr>
        <p:txBody>
          <a:bodyPr wrap="square" rtlCol="0">
            <a:spAutoFit/>
          </a:bodyPr>
          <a:lstStyle/>
          <a:p>
            <a:r>
              <a:rPr lang="ja-JP" altLang="en-US" sz="2000" dirty="0"/>
              <a:t>演算子</a:t>
            </a:r>
            <a:endParaRPr lang="en-US" altLang="ja-JP" sz="2000" dirty="0"/>
          </a:p>
          <a:p>
            <a:endParaRPr lang="en-US" altLang="ja-JP" sz="2000" dirty="0"/>
          </a:p>
          <a:p>
            <a:r>
              <a:rPr lang="ja-JP" altLang="en-US" sz="2000" dirty="0"/>
              <a:t>コンピュータでの四則演算は</a:t>
            </a:r>
            <a:r>
              <a:rPr lang="en-US" altLang="ja-JP" sz="2000" dirty="0"/>
              <a:t>+-*/</a:t>
            </a:r>
            <a:r>
              <a:rPr lang="ja-JP" altLang="en-US" sz="2000" dirty="0"/>
              <a:t>ですが、それ以外に</a:t>
            </a:r>
            <a:endParaRPr lang="en-US" altLang="ja-JP" sz="2000" dirty="0"/>
          </a:p>
          <a:p>
            <a:r>
              <a:rPr lang="ja-JP" altLang="en-US" sz="2000" dirty="0"/>
              <a:t>累乗：</a:t>
            </a:r>
            <a:r>
              <a:rPr lang="en-US" altLang="ja-JP" sz="2000" dirty="0"/>
              <a:t> 2^3 = 8</a:t>
            </a:r>
          </a:p>
          <a:p>
            <a:r>
              <a:rPr lang="ja-JP" altLang="en-US" sz="2000" dirty="0"/>
              <a:t>剰余： </a:t>
            </a:r>
            <a:r>
              <a:rPr lang="en-US" altLang="ja-JP" sz="2000" dirty="0"/>
              <a:t>28 % 5 = 3</a:t>
            </a:r>
          </a:p>
          <a:p>
            <a:r>
              <a:rPr lang="ja-JP" altLang="en-US" sz="2000" dirty="0"/>
              <a:t>などもよく使われます。</a:t>
            </a:r>
            <a:endParaRPr lang="en-US" altLang="ja-JP" sz="2000" dirty="0"/>
          </a:p>
          <a:p>
            <a:endParaRPr lang="en-US" altLang="ja-JP" sz="2000" dirty="0"/>
          </a:p>
          <a:p>
            <a:r>
              <a:rPr lang="ja-JP" altLang="en-US" sz="2000" dirty="0"/>
              <a:t>また、数字の大小を比較する場合には、</a:t>
            </a:r>
            <a:endParaRPr lang="en-US" altLang="ja-JP" sz="2000" dirty="0"/>
          </a:p>
          <a:p>
            <a:r>
              <a:rPr lang="en-US" altLang="ja-JP" sz="2000" dirty="0"/>
              <a:t>==</a:t>
            </a:r>
            <a:r>
              <a:rPr lang="ja-JP" altLang="en-US" sz="2000" dirty="0"/>
              <a:t>　一致</a:t>
            </a:r>
            <a:endParaRPr lang="en-US" altLang="ja-JP" sz="2000" dirty="0"/>
          </a:p>
          <a:p>
            <a:r>
              <a:rPr lang="en-US" altLang="ja-JP" sz="2000" dirty="0"/>
              <a:t>!=</a:t>
            </a:r>
            <a:r>
              <a:rPr lang="ja-JP" altLang="en-US" sz="2000" dirty="0"/>
              <a:t>　一致しない</a:t>
            </a:r>
            <a:endParaRPr lang="en-US" altLang="ja-JP" sz="2000" dirty="0"/>
          </a:p>
          <a:p>
            <a:r>
              <a:rPr lang="en-US" altLang="ja-JP" sz="2000" dirty="0"/>
              <a:t>&gt;</a:t>
            </a:r>
            <a:r>
              <a:rPr lang="ja-JP" altLang="en-US" sz="2000" dirty="0"/>
              <a:t>　より大きい</a:t>
            </a:r>
            <a:endParaRPr lang="en-US" altLang="ja-JP" sz="2000" dirty="0"/>
          </a:p>
          <a:p>
            <a:r>
              <a:rPr lang="en-US" altLang="ja-JP" sz="2000" dirty="0"/>
              <a:t>&gt;=</a:t>
            </a:r>
            <a:r>
              <a:rPr lang="ja-JP" altLang="en-US" sz="2000" dirty="0"/>
              <a:t>　以上</a:t>
            </a:r>
            <a:endParaRPr lang="en-US" altLang="ja-JP" sz="2000" dirty="0"/>
          </a:p>
          <a:p>
            <a:r>
              <a:rPr lang="en-US" altLang="ja-JP" sz="2000" dirty="0"/>
              <a:t>&lt;</a:t>
            </a:r>
            <a:r>
              <a:rPr lang="ja-JP" altLang="en-US" sz="2000" dirty="0"/>
              <a:t>　未満</a:t>
            </a:r>
            <a:endParaRPr lang="en-US" altLang="ja-JP" sz="2000" dirty="0"/>
          </a:p>
          <a:p>
            <a:r>
              <a:rPr lang="en-US" altLang="ja-JP" sz="2000" dirty="0"/>
              <a:t>&lt;=</a:t>
            </a:r>
            <a:r>
              <a:rPr lang="ja-JP" altLang="en-US" sz="2000" dirty="0"/>
              <a:t>　以下</a:t>
            </a:r>
            <a:endParaRPr lang="en-US" altLang="ja-JP" sz="2000" dirty="0"/>
          </a:p>
          <a:p>
            <a:r>
              <a:rPr lang="ja-JP" altLang="en-US" sz="2000" dirty="0"/>
              <a:t>といった比較演算子を使います。</a:t>
            </a:r>
            <a:endParaRPr lang="en-US" altLang="ja-JP" sz="2000" dirty="0"/>
          </a:p>
          <a:p>
            <a:endParaRPr lang="en-US" altLang="ja-JP" sz="2000" dirty="0"/>
          </a:p>
          <a:p>
            <a:r>
              <a:rPr lang="ja-JP" altLang="en-US" sz="2000" dirty="0"/>
              <a:t>文字の比較をする場合にも、上記と同様の演算子を使用します。（文字列の大小は辞書順で決まります。）</a:t>
            </a:r>
            <a:endParaRPr lang="en-US" altLang="ja-JP" sz="2000" dirty="0"/>
          </a:p>
          <a:p>
            <a:endParaRPr lang="en-US" altLang="ja-JP" sz="2000" dirty="0"/>
          </a:p>
        </p:txBody>
      </p:sp>
    </p:spTree>
    <p:extLst>
      <p:ext uri="{BB962C8B-B14F-4D97-AF65-F5344CB8AC3E}">
        <p14:creationId xmlns:p14="http://schemas.microsoft.com/office/powerpoint/2010/main" val="4799866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6555641"/>
          </a:xfrm>
          <a:prstGeom prst="rect">
            <a:avLst/>
          </a:prstGeom>
          <a:noFill/>
        </p:spPr>
        <p:txBody>
          <a:bodyPr wrap="square" rtlCol="0">
            <a:spAutoFit/>
          </a:bodyPr>
          <a:lstStyle/>
          <a:p>
            <a:r>
              <a:rPr lang="ja-JP" altLang="en-US" sz="2000" dirty="0"/>
              <a:t>変数の型変換であえて注意すべき時</a:t>
            </a:r>
            <a:endParaRPr lang="en-US" altLang="ja-JP" sz="2000" dirty="0"/>
          </a:p>
          <a:p>
            <a:endParaRPr kumimoji="1" lang="en-US" altLang="ja-JP" sz="2000" dirty="0"/>
          </a:p>
          <a:p>
            <a:r>
              <a:rPr kumimoji="1" lang="en-US" altLang="ja-JP" sz="2000" dirty="0"/>
              <a:t>Python</a:t>
            </a:r>
            <a:r>
              <a:rPr kumimoji="1" lang="ja-JP" altLang="en-US" sz="2000" dirty="0"/>
              <a:t>などでは自動型変換はほぼなく、</a:t>
            </a:r>
            <a:r>
              <a:rPr kumimoji="1" lang="en-US" altLang="ja-JP" sz="2000" dirty="0"/>
              <a:t>Perl</a:t>
            </a:r>
            <a:r>
              <a:rPr kumimoji="1" lang="ja-JP" altLang="en-US" sz="2000" dirty="0"/>
              <a:t>だと型変換が</a:t>
            </a:r>
            <a:r>
              <a:rPr lang="ja-JP" altLang="en-US" sz="2000" dirty="0"/>
              <a:t>上手くいかず、変数型を意識してコードを書く必要がありますが、</a:t>
            </a:r>
            <a:r>
              <a:rPr kumimoji="1" lang="en-US" altLang="ja-JP" sz="2000" dirty="0"/>
              <a:t>AWK</a:t>
            </a:r>
            <a:r>
              <a:rPr kumimoji="1" lang="ja-JP" altLang="en-US" sz="2000" dirty="0"/>
              <a:t>だと、自動型変換</a:t>
            </a:r>
            <a:r>
              <a:rPr lang="ja-JP" altLang="en-US" sz="2000" dirty="0"/>
              <a:t>のタイミングが良く</a:t>
            </a:r>
            <a:r>
              <a:rPr kumimoji="1" lang="ja-JP" altLang="en-US" sz="2000" dirty="0"/>
              <a:t>、ほとんど気にすることはありません。</a:t>
            </a:r>
            <a:endParaRPr kumimoji="1" lang="en-US" altLang="ja-JP" sz="2000" dirty="0"/>
          </a:p>
          <a:p>
            <a:r>
              <a:rPr lang="ja-JP" altLang="en-US" sz="2000" dirty="0"/>
              <a:t>しかし、あえて挙げるとすると、次のようなケースがあるかもしれません。</a:t>
            </a:r>
            <a:endParaRPr lang="en-US" altLang="ja-JP" sz="2000" dirty="0"/>
          </a:p>
          <a:p>
            <a:endParaRPr lang="en-US" altLang="ja-JP" sz="2000" dirty="0"/>
          </a:p>
          <a:p>
            <a:r>
              <a:rPr lang="ja-JP" altLang="en-US" sz="2000" dirty="0">
                <a:solidFill>
                  <a:srgbClr val="FF0000"/>
                </a:solidFill>
              </a:rPr>
              <a:t>・文字列の足し算は</a:t>
            </a:r>
            <a:r>
              <a:rPr lang="en-US" altLang="ja-JP" sz="2000" dirty="0">
                <a:solidFill>
                  <a:srgbClr val="FF0000"/>
                </a:solidFill>
              </a:rPr>
              <a:t>0</a:t>
            </a:r>
            <a:r>
              <a:rPr lang="ja-JP" altLang="en-US" sz="2000" dirty="0">
                <a:solidFill>
                  <a:srgbClr val="FF0000"/>
                </a:solidFill>
              </a:rPr>
              <a:t>でないこともある！</a:t>
            </a:r>
            <a:endParaRPr lang="en-US" altLang="ja-JP" sz="2000" dirty="0"/>
          </a:p>
          <a:p>
            <a:r>
              <a:rPr lang="en-US" altLang="ja-JP" sz="2000" dirty="0" err="1"/>
              <a:t>awk</a:t>
            </a:r>
            <a:r>
              <a:rPr lang="en-US" altLang="ja-JP" sz="2000" dirty="0"/>
              <a:t> 'BEGIN{a="10abc3"; print a+5}'</a:t>
            </a:r>
          </a:p>
          <a:p>
            <a:r>
              <a:rPr kumimoji="1" lang="ja-JP" altLang="en-US" sz="2000" dirty="0"/>
              <a:t>上のコマンドの結果は</a:t>
            </a:r>
            <a:r>
              <a:rPr kumimoji="1" lang="en-US" altLang="ja-JP" sz="2000" dirty="0"/>
              <a:t>15</a:t>
            </a:r>
            <a:r>
              <a:rPr kumimoji="1" lang="ja-JP" altLang="en-US" sz="2000" dirty="0"/>
              <a:t>になります。</a:t>
            </a:r>
            <a:r>
              <a:rPr kumimoji="1" lang="en-US" altLang="ja-JP" sz="2000" dirty="0" err="1"/>
              <a:t>awk</a:t>
            </a:r>
            <a:r>
              <a:rPr kumimoji="1" lang="ja-JP" altLang="en-US" sz="2000" dirty="0"/>
              <a:t>では四則演算の際には文字列の先頭に数字があると、その先頭の数字だと思って計算されます。</a:t>
            </a:r>
            <a:endParaRPr kumimoji="1" lang="en-US" altLang="ja-JP" sz="2000" dirty="0"/>
          </a:p>
          <a:p>
            <a:endParaRPr lang="en-US" altLang="ja-JP" sz="2000" dirty="0"/>
          </a:p>
          <a:p>
            <a:r>
              <a:rPr lang="ja-JP" altLang="en-US" sz="2000" dirty="0">
                <a:solidFill>
                  <a:srgbClr val="FF0000"/>
                </a:solidFill>
              </a:rPr>
              <a:t>・数字、文字を混同した時の大小比較は、文字列として比較</a:t>
            </a:r>
            <a:endParaRPr lang="en-US" altLang="ja-JP" sz="2000" dirty="0">
              <a:solidFill>
                <a:srgbClr val="FF0000"/>
              </a:solidFill>
            </a:endParaRPr>
          </a:p>
          <a:p>
            <a:r>
              <a:rPr lang="ja-JP" altLang="en-US" sz="2000" dirty="0"/>
              <a:t>比較演算子のほうでも、下記のような例があります。</a:t>
            </a:r>
            <a:endParaRPr kumimoji="1" lang="en-US" altLang="ja-JP" sz="2000" dirty="0"/>
          </a:p>
          <a:p>
            <a:r>
              <a:rPr lang="en-US" altLang="ja-JP" sz="2000" dirty="0" err="1"/>
              <a:t>awk</a:t>
            </a:r>
            <a:r>
              <a:rPr lang="en-US" altLang="ja-JP" sz="2000" dirty="0"/>
              <a:t> 'BEGIN{a=2; b=11; print a&lt;b}'</a:t>
            </a:r>
          </a:p>
          <a:p>
            <a:r>
              <a:rPr lang="en-US" altLang="ja-JP" sz="2000" dirty="0" err="1"/>
              <a:t>awk</a:t>
            </a:r>
            <a:r>
              <a:rPr lang="en-US" altLang="ja-JP" sz="2000" dirty="0"/>
              <a:t> 'BEGIN{a=2; b="11"; print a&lt;b}'</a:t>
            </a:r>
          </a:p>
          <a:p>
            <a:r>
              <a:rPr kumimoji="1" lang="en-US" altLang="ja-JP" sz="2000" dirty="0"/>
              <a:t>#</a:t>
            </a:r>
            <a:r>
              <a:rPr kumimoji="1" lang="ja-JP" altLang="en-US" sz="2000" dirty="0"/>
              <a:t>ファイルへの出力になってしまうので、</a:t>
            </a:r>
            <a:r>
              <a:rPr kumimoji="1" lang="en-US" altLang="ja-JP" sz="2000" dirty="0"/>
              <a:t>”&lt;“</a:t>
            </a:r>
            <a:r>
              <a:rPr kumimoji="1" lang="ja-JP" altLang="en-US" sz="2000" dirty="0"/>
              <a:t>ではなく</a:t>
            </a:r>
            <a:r>
              <a:rPr kumimoji="1" lang="en-US" altLang="ja-JP" sz="2000" dirty="0"/>
              <a:t>”&gt;”</a:t>
            </a:r>
            <a:r>
              <a:rPr kumimoji="1" lang="ja-JP" altLang="en-US" sz="2000" dirty="0"/>
              <a:t>にはしないでね。</a:t>
            </a:r>
            <a:endParaRPr kumimoji="1" lang="en-US" altLang="ja-JP" sz="2000" dirty="0"/>
          </a:p>
          <a:p>
            <a:endParaRPr kumimoji="1" lang="en-US" altLang="ja-JP" sz="2000" dirty="0"/>
          </a:p>
          <a:p>
            <a:r>
              <a:rPr kumimoji="1" lang="en-US" altLang="ja-JP" sz="2000" dirty="0" err="1"/>
              <a:t>awk</a:t>
            </a:r>
            <a:r>
              <a:rPr kumimoji="1" lang="ja-JP" altLang="en-US" sz="2000" dirty="0"/>
              <a:t>では</a:t>
            </a:r>
            <a:r>
              <a:rPr kumimoji="1" lang="en-US" altLang="ja-JP" sz="2000" dirty="0"/>
              <a:t>true</a:t>
            </a:r>
            <a:r>
              <a:rPr kumimoji="1" lang="ja-JP" altLang="en-US" sz="2000" dirty="0"/>
              <a:t>（真）を表すのは数字の</a:t>
            </a:r>
            <a:r>
              <a:rPr kumimoji="1" lang="en-US" altLang="ja-JP" sz="2000" dirty="0"/>
              <a:t>1, false</a:t>
            </a:r>
            <a:r>
              <a:rPr kumimoji="1" lang="ja-JP" altLang="en-US" sz="2000" dirty="0"/>
              <a:t>（偽）が数字の</a:t>
            </a:r>
            <a:r>
              <a:rPr kumimoji="1" lang="en-US" altLang="ja-JP" sz="2000" dirty="0"/>
              <a:t>0</a:t>
            </a:r>
            <a:r>
              <a:rPr kumimoji="1" lang="ja-JP" altLang="en-US" sz="2000" dirty="0"/>
              <a:t>です。</a:t>
            </a:r>
            <a:endParaRPr kumimoji="1" lang="en-US" altLang="ja-JP" sz="2000" dirty="0"/>
          </a:p>
          <a:p>
            <a:r>
              <a:rPr lang="ja-JP" altLang="en-US" sz="2000" dirty="0"/>
              <a:t>上記のコマンドの違いが説明できますか？</a:t>
            </a:r>
            <a:endParaRPr lang="en-US" altLang="ja-JP" sz="2000" dirty="0"/>
          </a:p>
          <a:p>
            <a:endParaRPr kumimoji="1" lang="en-US" altLang="ja-JP" sz="2000" dirty="0"/>
          </a:p>
        </p:txBody>
      </p:sp>
    </p:spTree>
    <p:extLst>
      <p:ext uri="{BB962C8B-B14F-4D97-AF65-F5344CB8AC3E}">
        <p14:creationId xmlns:p14="http://schemas.microsoft.com/office/powerpoint/2010/main" val="32659545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1631216"/>
          </a:xfrm>
          <a:prstGeom prst="rect">
            <a:avLst/>
          </a:prstGeom>
          <a:noFill/>
        </p:spPr>
        <p:txBody>
          <a:bodyPr wrap="square" rtlCol="0">
            <a:spAutoFit/>
          </a:bodyPr>
          <a:lstStyle/>
          <a:p>
            <a:r>
              <a:rPr lang="ja-JP" altLang="en-US" sz="2000" dirty="0"/>
              <a:t>未定義変数の比較</a:t>
            </a:r>
            <a:endParaRPr lang="en-US" altLang="ja-JP" sz="2000" dirty="0"/>
          </a:p>
          <a:p>
            <a:endParaRPr kumimoji="1" lang="en-US" altLang="ja-JP" sz="2000" dirty="0"/>
          </a:p>
          <a:p>
            <a:r>
              <a:rPr lang="en-US" altLang="ja-JP" sz="2000" dirty="0"/>
              <a:t>awk 'BEGIN{a=""; b="0"; c=0; print a==b; print b==c; print a==</a:t>
            </a:r>
            <a:r>
              <a:rPr lang="en-US" altLang="ja-JP" sz="2000" dirty="0">
                <a:solidFill>
                  <a:srgbClr val="FF0000"/>
                </a:solidFill>
              </a:rPr>
              <a:t>d</a:t>
            </a:r>
            <a:r>
              <a:rPr lang="en-US" altLang="ja-JP" sz="2000" dirty="0"/>
              <a:t>}’</a:t>
            </a:r>
          </a:p>
          <a:p>
            <a:endParaRPr lang="en-US" altLang="ja-JP" sz="2000" dirty="0"/>
          </a:p>
          <a:p>
            <a:r>
              <a:rPr kumimoji="1" lang="en-US" altLang="ja-JP" sz="2000" dirty="0"/>
              <a:t>                                        a                  b                   c                   </a:t>
            </a:r>
            <a:r>
              <a:rPr kumimoji="1" lang="en-US" altLang="ja-JP" sz="2000" dirty="0">
                <a:solidFill>
                  <a:srgbClr val="FF0000"/>
                </a:solidFill>
              </a:rPr>
              <a:t>d</a:t>
            </a:r>
          </a:p>
        </p:txBody>
      </p:sp>
      <p:graphicFrame>
        <p:nvGraphicFramePr>
          <p:cNvPr id="4" name="表 3"/>
          <p:cNvGraphicFramePr>
            <a:graphicFrameLocks noGrp="1"/>
          </p:cNvGraphicFramePr>
          <p:nvPr>
            <p:extLst>
              <p:ext uri="{D42A27DB-BD31-4B8C-83A1-F6EECF244321}">
                <p14:modId xmlns:p14="http://schemas.microsoft.com/office/powerpoint/2010/main" val="391518430"/>
              </p:ext>
            </p:extLst>
          </p:nvPr>
        </p:nvGraphicFramePr>
        <p:xfrm>
          <a:off x="1169391" y="1772618"/>
          <a:ext cx="6096000" cy="185420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988641896"/>
                    </a:ext>
                  </a:extLst>
                </a:gridCol>
                <a:gridCol w="1219200">
                  <a:extLst>
                    <a:ext uri="{9D8B030D-6E8A-4147-A177-3AD203B41FA5}">
                      <a16:colId xmlns:a16="http://schemas.microsoft.com/office/drawing/2014/main" val="1768398519"/>
                    </a:ext>
                  </a:extLst>
                </a:gridCol>
                <a:gridCol w="1219200">
                  <a:extLst>
                    <a:ext uri="{9D8B030D-6E8A-4147-A177-3AD203B41FA5}">
                      <a16:colId xmlns:a16="http://schemas.microsoft.com/office/drawing/2014/main" val="3576867702"/>
                    </a:ext>
                  </a:extLst>
                </a:gridCol>
                <a:gridCol w="1219200">
                  <a:extLst>
                    <a:ext uri="{9D8B030D-6E8A-4147-A177-3AD203B41FA5}">
                      <a16:colId xmlns:a16="http://schemas.microsoft.com/office/drawing/2014/main" val="1709932851"/>
                    </a:ext>
                  </a:extLst>
                </a:gridCol>
                <a:gridCol w="1219200">
                  <a:extLst>
                    <a:ext uri="{9D8B030D-6E8A-4147-A177-3AD203B41FA5}">
                      <a16:colId xmlns:a16="http://schemas.microsoft.com/office/drawing/2014/main" val="1901829865"/>
                    </a:ext>
                  </a:extLst>
                </a:gridCol>
              </a:tblGrid>
              <a:tr h="370840">
                <a:tc>
                  <a:txBody>
                    <a:bodyPr/>
                    <a:lstStyle/>
                    <a:p>
                      <a:endParaRPr kumimoji="1" lang="ja-JP" altLang="en-US" dirty="0"/>
                    </a:p>
                  </a:txBody>
                  <a:tcPr/>
                </a:tc>
                <a:tc>
                  <a:txBody>
                    <a:bodyPr/>
                    <a:lstStyle/>
                    <a:p>
                      <a:r>
                        <a:rPr kumimoji="1" lang="en-US" altLang="ja-JP" dirty="0"/>
                        <a:t>“”</a:t>
                      </a:r>
                      <a:endParaRPr kumimoji="1" lang="ja-JP" altLang="en-US" dirty="0"/>
                    </a:p>
                  </a:txBody>
                  <a:tcPr/>
                </a:tc>
                <a:tc>
                  <a:txBody>
                    <a:bodyPr/>
                    <a:lstStyle/>
                    <a:p>
                      <a:r>
                        <a:rPr kumimoji="1" lang="en-US" altLang="ja-JP" dirty="0"/>
                        <a:t>“0”</a:t>
                      </a:r>
                      <a:endParaRPr kumimoji="1" lang="ja-JP" altLang="en-US" dirty="0"/>
                    </a:p>
                  </a:txBody>
                  <a:tcPr/>
                </a:tc>
                <a:tc>
                  <a:txBody>
                    <a:bodyPr/>
                    <a:lstStyle/>
                    <a:p>
                      <a:r>
                        <a:rPr kumimoji="1" lang="en-US" altLang="ja-JP" dirty="0"/>
                        <a:t>0</a:t>
                      </a:r>
                      <a:endParaRPr kumimoji="1" lang="ja-JP" altLang="en-US" dirty="0"/>
                    </a:p>
                  </a:txBody>
                  <a:tcPr/>
                </a:tc>
                <a:tc>
                  <a:txBody>
                    <a:bodyPr/>
                    <a:lstStyle/>
                    <a:p>
                      <a:r>
                        <a:rPr kumimoji="1" lang="en-US" altLang="ja-JP" dirty="0"/>
                        <a:t>(</a:t>
                      </a:r>
                      <a:r>
                        <a:rPr kumimoji="1" lang="ja-JP" altLang="en-US" dirty="0"/>
                        <a:t>未定義</a:t>
                      </a:r>
                      <a:r>
                        <a:rPr kumimoji="1" lang="en-US" altLang="ja-JP" dirty="0"/>
                        <a:t>)</a:t>
                      </a:r>
                      <a:endParaRPr kumimoji="1" lang="ja-JP" altLang="en-US" dirty="0"/>
                    </a:p>
                  </a:txBody>
                  <a:tcPr/>
                </a:tc>
                <a:extLst>
                  <a:ext uri="{0D108BD9-81ED-4DB2-BD59-A6C34878D82A}">
                    <a16:rowId xmlns:a16="http://schemas.microsoft.com/office/drawing/2014/main" val="2538892038"/>
                  </a:ext>
                </a:extLst>
              </a:tr>
              <a:tr h="370840">
                <a:tc>
                  <a:txBody>
                    <a:bodyPr/>
                    <a:lstStyle/>
                    <a:p>
                      <a:r>
                        <a:rPr kumimoji="1" lang="en-US" altLang="ja-JP" dirty="0"/>
                        <a:t>“”</a:t>
                      </a:r>
                      <a:endParaRPr kumimoji="1" lang="ja-JP" altLang="en-US" dirty="0"/>
                    </a:p>
                  </a:txBody>
                  <a:tcPr/>
                </a:tc>
                <a:tc>
                  <a:txBody>
                    <a:bodyPr/>
                    <a:lstStyle/>
                    <a:p>
                      <a:r>
                        <a:rPr kumimoji="1" lang="en-US" altLang="ja-JP" dirty="0"/>
                        <a:t>==</a:t>
                      </a:r>
                      <a:endParaRPr kumimoji="1" lang="ja-JP" altLang="en-US" dirty="0"/>
                    </a:p>
                  </a:txBody>
                  <a:tcPr/>
                </a:tc>
                <a:tc>
                  <a:txBody>
                    <a:bodyPr/>
                    <a:lstStyle/>
                    <a:p>
                      <a:r>
                        <a:rPr kumimoji="1" lang="en-US" altLang="ja-JP" dirty="0"/>
                        <a:t>!=</a:t>
                      </a:r>
                      <a:endParaRPr kumimoji="1" lang="ja-JP" altLang="en-US" dirty="0"/>
                    </a:p>
                  </a:txBody>
                  <a:tcPr/>
                </a:tc>
                <a:tc>
                  <a:txBody>
                    <a:bodyPr/>
                    <a:lstStyle/>
                    <a:p>
                      <a:r>
                        <a:rPr kumimoji="1" lang="en-US" altLang="ja-JP" dirty="0"/>
                        <a:t>!=</a:t>
                      </a:r>
                      <a:endParaRPr kumimoji="1" lang="ja-JP" altLang="en-US" dirty="0"/>
                    </a:p>
                  </a:txBody>
                  <a:tcPr/>
                </a:tc>
                <a:tc>
                  <a:txBody>
                    <a:bodyPr/>
                    <a:lstStyle/>
                    <a:p>
                      <a:r>
                        <a:rPr kumimoji="1" lang="en-US" altLang="ja-JP" dirty="0">
                          <a:solidFill>
                            <a:srgbClr val="FF0000"/>
                          </a:solidFill>
                        </a:rPr>
                        <a:t>==</a:t>
                      </a:r>
                      <a:endParaRPr kumimoji="1" lang="ja-JP" altLang="en-US" dirty="0">
                        <a:solidFill>
                          <a:srgbClr val="FF0000"/>
                        </a:solidFill>
                      </a:endParaRPr>
                    </a:p>
                  </a:txBody>
                  <a:tcPr/>
                </a:tc>
                <a:extLst>
                  <a:ext uri="{0D108BD9-81ED-4DB2-BD59-A6C34878D82A}">
                    <a16:rowId xmlns:a16="http://schemas.microsoft.com/office/drawing/2014/main" val="621515701"/>
                  </a:ext>
                </a:extLst>
              </a:tr>
              <a:tr h="370840">
                <a:tc>
                  <a:txBody>
                    <a:bodyPr/>
                    <a:lstStyle/>
                    <a:p>
                      <a:r>
                        <a:rPr kumimoji="1" lang="en-US" altLang="ja-JP" dirty="0"/>
                        <a:t>“0”</a:t>
                      </a:r>
                      <a:endParaRPr kumimoji="1" lang="ja-JP" altLang="en-US" dirty="0"/>
                    </a:p>
                  </a:txBody>
                  <a:tcPr/>
                </a:tc>
                <a:tc>
                  <a:txBody>
                    <a:bodyPr/>
                    <a:lstStyle/>
                    <a:p>
                      <a:r>
                        <a:rPr kumimoji="1" lang="en-US" altLang="ja-JP" dirty="0"/>
                        <a:t>!=</a:t>
                      </a:r>
                      <a:endParaRPr kumimoji="1" lang="ja-JP" altLang="en-US" dirty="0"/>
                    </a:p>
                  </a:txBody>
                  <a:tcPr/>
                </a:tc>
                <a:tc>
                  <a:txBody>
                    <a:bodyPr/>
                    <a:lstStyle/>
                    <a:p>
                      <a:r>
                        <a:rPr kumimoji="1" lang="en-US" altLang="ja-JP" dirty="0"/>
                        <a:t>==</a:t>
                      </a:r>
                      <a:endParaRPr kumimoji="1" lang="ja-JP" altLang="en-US" dirty="0"/>
                    </a:p>
                  </a:txBody>
                  <a:tcPr/>
                </a:tc>
                <a:tc>
                  <a:txBody>
                    <a:bodyPr/>
                    <a:lstStyle/>
                    <a:p>
                      <a:r>
                        <a:rPr kumimoji="1" lang="en-US" altLang="ja-JP" dirty="0">
                          <a:solidFill>
                            <a:srgbClr val="FFFF00"/>
                          </a:solidFill>
                        </a:rPr>
                        <a:t>==</a:t>
                      </a:r>
                      <a:endParaRPr kumimoji="1" lang="ja-JP" altLang="en-US" dirty="0">
                        <a:solidFill>
                          <a:srgbClr val="FFFF00"/>
                        </a:solidFill>
                      </a:endParaRPr>
                    </a:p>
                  </a:txBody>
                  <a:tcPr/>
                </a:tc>
                <a:tc>
                  <a:txBody>
                    <a:bodyPr/>
                    <a:lstStyle/>
                    <a:p>
                      <a:r>
                        <a:rPr kumimoji="1" lang="en-US" altLang="ja-JP" dirty="0"/>
                        <a:t>!=</a:t>
                      </a:r>
                      <a:endParaRPr kumimoji="1" lang="ja-JP" altLang="en-US" dirty="0"/>
                    </a:p>
                  </a:txBody>
                  <a:tcPr/>
                </a:tc>
                <a:extLst>
                  <a:ext uri="{0D108BD9-81ED-4DB2-BD59-A6C34878D82A}">
                    <a16:rowId xmlns:a16="http://schemas.microsoft.com/office/drawing/2014/main" val="3245571955"/>
                  </a:ext>
                </a:extLst>
              </a:tr>
              <a:tr h="370840">
                <a:tc>
                  <a:txBody>
                    <a:bodyPr/>
                    <a:lstStyle/>
                    <a:p>
                      <a:r>
                        <a:rPr kumimoji="1" lang="en-US" altLang="ja-JP" dirty="0"/>
                        <a:t>0</a:t>
                      </a:r>
                      <a:endParaRPr kumimoji="1" lang="ja-JP" altLang="en-US" dirty="0"/>
                    </a:p>
                  </a:txBody>
                  <a:tcPr/>
                </a:tc>
                <a:tc>
                  <a:txBody>
                    <a:bodyPr/>
                    <a:lstStyle/>
                    <a:p>
                      <a:r>
                        <a:rPr kumimoji="1" lang="en-US" altLang="ja-JP" dirty="0"/>
                        <a:t>!=</a:t>
                      </a:r>
                      <a:endParaRPr kumimoji="1" lang="ja-JP" altLang="en-US" dirty="0"/>
                    </a:p>
                  </a:txBody>
                  <a:tcPr/>
                </a:tc>
                <a:tc>
                  <a:txBody>
                    <a:bodyPr/>
                    <a:lstStyle/>
                    <a:p>
                      <a:r>
                        <a:rPr kumimoji="1" lang="en-US" altLang="ja-JP" dirty="0">
                          <a:solidFill>
                            <a:srgbClr val="FFFF00"/>
                          </a:solidFill>
                        </a:rPr>
                        <a:t>==</a:t>
                      </a:r>
                      <a:endParaRPr kumimoji="1" lang="ja-JP" altLang="en-US" dirty="0">
                        <a:solidFill>
                          <a:srgbClr val="FFFF00"/>
                        </a:solidFill>
                      </a:endParaRPr>
                    </a:p>
                  </a:txBody>
                  <a:tcPr/>
                </a:tc>
                <a:tc>
                  <a:txBody>
                    <a:bodyPr/>
                    <a:lstStyle/>
                    <a:p>
                      <a:r>
                        <a:rPr kumimoji="1" lang="en-US" altLang="ja-JP" dirty="0"/>
                        <a:t>==</a:t>
                      </a:r>
                      <a:endParaRPr kumimoji="1" lang="ja-JP" altLang="en-US" dirty="0"/>
                    </a:p>
                  </a:txBody>
                  <a:tcPr/>
                </a:tc>
                <a:tc>
                  <a:txBody>
                    <a:bodyPr/>
                    <a:lstStyle/>
                    <a:p>
                      <a:r>
                        <a:rPr kumimoji="1" lang="en-US" altLang="ja-JP" dirty="0">
                          <a:solidFill>
                            <a:srgbClr val="FF0000"/>
                          </a:solidFill>
                        </a:rPr>
                        <a:t>==</a:t>
                      </a:r>
                      <a:endParaRPr kumimoji="1" lang="ja-JP" altLang="en-US" dirty="0">
                        <a:solidFill>
                          <a:srgbClr val="FF0000"/>
                        </a:solidFill>
                      </a:endParaRPr>
                    </a:p>
                  </a:txBody>
                  <a:tcPr/>
                </a:tc>
                <a:extLst>
                  <a:ext uri="{0D108BD9-81ED-4DB2-BD59-A6C34878D82A}">
                    <a16:rowId xmlns:a16="http://schemas.microsoft.com/office/drawing/2014/main" val="2916149401"/>
                  </a:ext>
                </a:extLst>
              </a:tr>
              <a:tr h="370840">
                <a:tc>
                  <a:txBody>
                    <a:bodyPr/>
                    <a:lstStyle/>
                    <a:p>
                      <a:r>
                        <a:rPr kumimoji="1" lang="en-US" altLang="ja-JP" dirty="0"/>
                        <a:t>(</a:t>
                      </a:r>
                      <a:r>
                        <a:rPr kumimoji="1" lang="ja-JP" altLang="en-US" dirty="0"/>
                        <a:t>未定義</a:t>
                      </a:r>
                      <a:r>
                        <a:rPr kumimoji="1" lang="en-US" altLang="ja-JP" dirty="0"/>
                        <a:t>)</a:t>
                      </a:r>
                      <a:endParaRPr kumimoji="1" lang="ja-JP" altLang="en-US" dirty="0"/>
                    </a:p>
                  </a:txBody>
                  <a:tcPr/>
                </a:tc>
                <a:tc>
                  <a:txBody>
                    <a:bodyPr/>
                    <a:lstStyle/>
                    <a:p>
                      <a:r>
                        <a:rPr kumimoji="1" lang="en-US" altLang="ja-JP" dirty="0">
                          <a:solidFill>
                            <a:srgbClr val="FF0000"/>
                          </a:solidFill>
                        </a:rPr>
                        <a:t>==</a:t>
                      </a:r>
                      <a:endParaRPr kumimoji="1" lang="ja-JP" altLang="en-US" dirty="0">
                        <a:solidFill>
                          <a:srgbClr val="FF0000"/>
                        </a:solidFill>
                      </a:endParaRPr>
                    </a:p>
                  </a:txBody>
                  <a:tcPr/>
                </a:tc>
                <a:tc>
                  <a:txBody>
                    <a:bodyPr/>
                    <a:lstStyle/>
                    <a:p>
                      <a:r>
                        <a:rPr kumimoji="1" lang="en-US" altLang="ja-JP" dirty="0"/>
                        <a:t>!=</a:t>
                      </a:r>
                      <a:endParaRPr kumimoji="1" lang="ja-JP" altLang="en-US" dirty="0"/>
                    </a:p>
                  </a:txBody>
                  <a:tcPr/>
                </a:tc>
                <a:tc>
                  <a:txBody>
                    <a:bodyPr/>
                    <a:lstStyle/>
                    <a:p>
                      <a:r>
                        <a:rPr kumimoji="1" lang="en-US" altLang="ja-JP" dirty="0">
                          <a:solidFill>
                            <a:srgbClr val="FF0000"/>
                          </a:solidFill>
                        </a:rPr>
                        <a:t>==</a:t>
                      </a:r>
                      <a:endParaRPr kumimoji="1" lang="ja-JP" altLang="en-US" dirty="0">
                        <a:solidFill>
                          <a:srgbClr val="FF0000"/>
                        </a:solidFill>
                      </a:endParaRPr>
                    </a:p>
                  </a:txBody>
                  <a:tcPr/>
                </a:tc>
                <a:tc>
                  <a:txBody>
                    <a:bodyPr/>
                    <a:lstStyle/>
                    <a:p>
                      <a:r>
                        <a:rPr kumimoji="1" lang="en-US" altLang="ja-JP" dirty="0"/>
                        <a:t>==</a:t>
                      </a:r>
                      <a:endParaRPr kumimoji="1" lang="ja-JP" altLang="en-US" dirty="0"/>
                    </a:p>
                  </a:txBody>
                  <a:tcPr/>
                </a:tc>
                <a:extLst>
                  <a:ext uri="{0D108BD9-81ED-4DB2-BD59-A6C34878D82A}">
                    <a16:rowId xmlns:a16="http://schemas.microsoft.com/office/drawing/2014/main" val="2908213364"/>
                  </a:ext>
                </a:extLst>
              </a:tr>
            </a:tbl>
          </a:graphicData>
        </a:graphic>
      </p:graphicFrame>
      <p:sp>
        <p:nvSpPr>
          <p:cNvPr id="6" name="テキスト ボックス 5">
            <a:extLst>
              <a:ext uri="{FF2B5EF4-FFF2-40B4-BE49-F238E27FC236}">
                <a16:creationId xmlns:a16="http://schemas.microsoft.com/office/drawing/2014/main" id="{EC1DF4A4-40DE-4500-A666-791C21C2E632}"/>
              </a:ext>
            </a:extLst>
          </p:cNvPr>
          <p:cNvSpPr txBox="1"/>
          <p:nvPr/>
        </p:nvSpPr>
        <p:spPr>
          <a:xfrm>
            <a:off x="81981" y="3821023"/>
            <a:ext cx="6969152" cy="1200329"/>
          </a:xfrm>
          <a:prstGeom prst="rect">
            <a:avLst/>
          </a:prstGeom>
          <a:noFill/>
        </p:spPr>
        <p:txBody>
          <a:bodyPr wrap="none" rtlCol="0">
            <a:spAutoFit/>
          </a:bodyPr>
          <a:lstStyle/>
          <a:p>
            <a:r>
              <a:rPr kumimoji="1" lang="en-US" altLang="ja-JP" dirty="0"/>
              <a:t>AWK</a:t>
            </a:r>
            <a:r>
              <a:rPr kumimoji="1" lang="ja-JP" altLang="en-US" dirty="0"/>
              <a:t>では未定義の変数を突然使うことも可能で便利。</a:t>
            </a:r>
            <a:endParaRPr kumimoji="1" lang="en-US" altLang="ja-JP" dirty="0"/>
          </a:p>
          <a:p>
            <a:r>
              <a:rPr kumimoji="1" lang="ja-JP" altLang="en-US" dirty="0"/>
              <a:t>ただし、初期値はちょっと不思議な挙動をする。</a:t>
            </a:r>
            <a:endParaRPr kumimoji="1" lang="en-US" altLang="ja-JP" dirty="0"/>
          </a:p>
          <a:p>
            <a:r>
              <a:rPr lang="ja-JP" altLang="en-US" dirty="0"/>
              <a:t>初期値は「</a:t>
            </a:r>
            <a:r>
              <a:rPr lang="en-US" altLang="ja-JP" dirty="0"/>
              <a:t>0</a:t>
            </a:r>
            <a:r>
              <a:rPr lang="ja-JP" altLang="en-US" dirty="0"/>
              <a:t>」でもあり、空の文字列「</a:t>
            </a:r>
            <a:r>
              <a:rPr lang="en-US" altLang="ja-JP" sz="1800" dirty="0"/>
              <a:t>""</a:t>
            </a:r>
            <a:r>
              <a:rPr lang="ja-JP" altLang="en-US" dirty="0"/>
              <a:t>」でもある。</a:t>
            </a:r>
            <a:endParaRPr lang="en-US" altLang="ja-JP" dirty="0"/>
          </a:p>
          <a:p>
            <a:r>
              <a:rPr kumimoji="1" lang="ja-JP" altLang="en-US" dirty="0"/>
              <a:t>それでは、</a:t>
            </a:r>
            <a:r>
              <a:rPr kumimoji="1" lang="en-US" altLang="ja-JP" dirty="0"/>
              <a:t>AWK</a:t>
            </a:r>
            <a:r>
              <a:rPr kumimoji="1" lang="ja-JP" altLang="en-US" dirty="0"/>
              <a:t>では</a:t>
            </a:r>
            <a:r>
              <a:rPr lang="ja-JP" altLang="en-US" dirty="0"/>
              <a:t>「</a:t>
            </a:r>
            <a:r>
              <a:rPr kumimoji="1" lang="en-US" altLang="ja-JP" dirty="0"/>
              <a:t>0==</a:t>
            </a:r>
            <a:r>
              <a:rPr lang="en-US" altLang="ja-JP" sz="1800" dirty="0"/>
              <a:t>""</a:t>
            </a:r>
            <a:r>
              <a:rPr kumimoji="1" lang="ja-JP" altLang="en-US" dirty="0"/>
              <a:t>」が成り立つのかと思うけど、そうではない。</a:t>
            </a:r>
            <a:endParaRPr kumimoji="1" lang="en-US" altLang="ja-JP" dirty="0"/>
          </a:p>
        </p:txBody>
      </p:sp>
    </p:spTree>
    <p:extLst>
      <p:ext uri="{BB962C8B-B14F-4D97-AF65-F5344CB8AC3E}">
        <p14:creationId xmlns:p14="http://schemas.microsoft.com/office/powerpoint/2010/main" val="33025674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6555641"/>
          </a:xfrm>
          <a:prstGeom prst="rect">
            <a:avLst/>
          </a:prstGeom>
          <a:noFill/>
        </p:spPr>
        <p:txBody>
          <a:bodyPr wrap="square" rtlCol="0">
            <a:spAutoFit/>
          </a:bodyPr>
          <a:lstStyle/>
          <a:p>
            <a:r>
              <a:rPr lang="ja-JP" altLang="en-US" sz="2000" dirty="0"/>
              <a:t>簡単な集計</a:t>
            </a:r>
            <a:endParaRPr lang="en-US" altLang="ja-JP" sz="2000" dirty="0"/>
          </a:p>
          <a:p>
            <a:endParaRPr lang="en-US" altLang="ja-JP" sz="2000" dirty="0"/>
          </a:p>
          <a:p>
            <a:r>
              <a:rPr lang="ja-JP" altLang="en-US" sz="2000" dirty="0"/>
              <a:t>まずは入力データとして、次のような</a:t>
            </a:r>
            <a:r>
              <a:rPr lang="en-US" altLang="ja-JP" sz="2000" dirty="0"/>
              <a:t>input.txt</a:t>
            </a:r>
            <a:r>
              <a:rPr lang="ja-JP" altLang="en-US" sz="2000" dirty="0"/>
              <a:t>を準備してください。</a:t>
            </a:r>
            <a:endParaRPr lang="en-US" altLang="ja-JP" sz="2000" dirty="0"/>
          </a:p>
          <a:p>
            <a:endParaRPr lang="en-US" altLang="ja-JP" sz="2000" dirty="0"/>
          </a:p>
          <a:p>
            <a:r>
              <a:rPr lang="en-US" altLang="ja-JP" sz="2000" dirty="0"/>
              <a:t>Windows7 41.23</a:t>
            </a:r>
          </a:p>
          <a:p>
            <a:r>
              <a:rPr lang="en-US" altLang="ja-JP" sz="2000" dirty="0"/>
              <a:t>Windows10 36.58</a:t>
            </a:r>
          </a:p>
          <a:p>
            <a:r>
              <a:rPr lang="en-US" altLang="ja-JP" sz="2000" dirty="0"/>
              <a:t>MacOSX10.13 5.60</a:t>
            </a:r>
          </a:p>
          <a:p>
            <a:r>
              <a:rPr lang="en-US" altLang="ja-JP" sz="2000" dirty="0"/>
              <a:t>Windows8.1 5.09</a:t>
            </a:r>
          </a:p>
          <a:p>
            <a:r>
              <a:rPr lang="en-US" altLang="ja-JP" sz="2000" dirty="0" err="1"/>
              <a:t>WindowsXP</a:t>
            </a:r>
            <a:r>
              <a:rPr lang="en-US" altLang="ja-JP" sz="2000" dirty="0"/>
              <a:t> 4.07</a:t>
            </a:r>
          </a:p>
          <a:p>
            <a:r>
              <a:rPr lang="en-US" altLang="ja-JP" sz="2000" dirty="0"/>
              <a:t>MacOSX10.12 1.48</a:t>
            </a:r>
          </a:p>
          <a:p>
            <a:r>
              <a:rPr lang="en-US" altLang="ja-JP" sz="2000" dirty="0"/>
              <a:t>Linux(Other) 1.30</a:t>
            </a:r>
          </a:p>
          <a:p>
            <a:r>
              <a:rPr lang="en-US" altLang="ja-JP" sz="2000" dirty="0"/>
              <a:t>Windows8 1.16</a:t>
            </a:r>
          </a:p>
          <a:p>
            <a:r>
              <a:rPr lang="en-US" altLang="ja-JP" sz="2000" dirty="0"/>
              <a:t>MacOSX10.11 1.04</a:t>
            </a:r>
          </a:p>
          <a:p>
            <a:r>
              <a:rPr lang="en-US" altLang="ja-JP" sz="2000" dirty="0" err="1"/>
              <a:t>MacOS</a:t>
            </a:r>
            <a:r>
              <a:rPr lang="en-US" altLang="ja-JP" sz="2000" dirty="0"/>
              <a:t>(Other) 0.99</a:t>
            </a:r>
          </a:p>
          <a:p>
            <a:r>
              <a:rPr lang="en-US" altLang="ja-JP" sz="2000" dirty="0"/>
              <a:t>Linux(Ubuntu) 0.62</a:t>
            </a:r>
          </a:p>
          <a:p>
            <a:r>
              <a:rPr lang="en-US" altLang="ja-JP" sz="2000" dirty="0"/>
              <a:t>Windows(Other) 0.3</a:t>
            </a:r>
          </a:p>
          <a:p>
            <a:r>
              <a:rPr lang="en-US" altLang="ja-JP" sz="2000" dirty="0" err="1"/>
              <a:t>ChromeOS</a:t>
            </a:r>
            <a:r>
              <a:rPr lang="en-US" altLang="ja-JP" sz="2000" dirty="0"/>
              <a:t> 0.28</a:t>
            </a:r>
          </a:p>
          <a:p>
            <a:r>
              <a:rPr lang="en-US" altLang="ja-JP" sz="2000" dirty="0"/>
              <a:t>Unknown 0.26</a:t>
            </a:r>
          </a:p>
          <a:p>
            <a:endParaRPr lang="en-US" altLang="ja-JP" sz="2000" dirty="0"/>
          </a:p>
          <a:p>
            <a:r>
              <a:rPr lang="ja-JP" altLang="en-US" sz="2000" dirty="0"/>
              <a:t>これは</a:t>
            </a:r>
            <a:r>
              <a:rPr lang="en-US" altLang="ja-JP" sz="2000" dirty="0"/>
              <a:t>2018</a:t>
            </a:r>
            <a:r>
              <a:rPr lang="ja-JP" altLang="en-US" sz="2000" dirty="0"/>
              <a:t>年</a:t>
            </a:r>
            <a:r>
              <a:rPr lang="en-US" altLang="ja-JP" sz="2000" dirty="0"/>
              <a:t>7</a:t>
            </a:r>
            <a:r>
              <a:rPr lang="ja-JP" altLang="en-US" sz="2000" dirty="0"/>
              <a:t>月の</a:t>
            </a:r>
            <a:r>
              <a:rPr lang="en-US" altLang="ja-JP" sz="2000" dirty="0"/>
              <a:t>OS</a:t>
            </a:r>
            <a:r>
              <a:rPr lang="ja-JP" altLang="en-US" sz="2000" dirty="0"/>
              <a:t>シェアデータです。この中から、</a:t>
            </a:r>
            <a:r>
              <a:rPr lang="en-US" altLang="ja-JP" sz="2000" dirty="0"/>
              <a:t>Windows,</a:t>
            </a:r>
            <a:r>
              <a:rPr lang="ja-JP" altLang="en-US" sz="2000" dirty="0"/>
              <a:t> </a:t>
            </a:r>
            <a:r>
              <a:rPr lang="en-US" altLang="ja-JP" sz="2000" dirty="0"/>
              <a:t>Mac</a:t>
            </a:r>
            <a:r>
              <a:rPr lang="ja-JP" altLang="en-US" sz="2000" dirty="0"/>
              <a:t>それぞれのシェアの合計を出してみます。</a:t>
            </a:r>
            <a:endParaRPr lang="en-US" altLang="ja-JP" sz="2000" dirty="0"/>
          </a:p>
        </p:txBody>
      </p:sp>
      <p:sp>
        <p:nvSpPr>
          <p:cNvPr id="3" name="正方形/長方形 2"/>
          <p:cNvSpPr/>
          <p:nvPr/>
        </p:nvSpPr>
        <p:spPr>
          <a:xfrm>
            <a:off x="4227533" y="6488668"/>
            <a:ext cx="5705605" cy="369332"/>
          </a:xfrm>
          <a:prstGeom prst="rect">
            <a:avLst/>
          </a:prstGeom>
        </p:spPr>
        <p:txBody>
          <a:bodyPr wrap="square">
            <a:spAutoFit/>
          </a:bodyPr>
          <a:lstStyle/>
          <a:p>
            <a:r>
              <a:rPr lang="ja-JP" altLang="en-US" dirty="0"/>
              <a:t>https://news.mynavi.jp/article/20180802-672661/</a:t>
            </a:r>
          </a:p>
        </p:txBody>
      </p:sp>
    </p:spTree>
    <p:extLst>
      <p:ext uri="{BB962C8B-B14F-4D97-AF65-F5344CB8AC3E}">
        <p14:creationId xmlns:p14="http://schemas.microsoft.com/office/powerpoint/2010/main" val="1083166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64489"/>
            <a:ext cx="8682086" cy="6863417"/>
          </a:xfrm>
          <a:prstGeom prst="rect">
            <a:avLst/>
          </a:prstGeom>
          <a:noFill/>
        </p:spPr>
        <p:txBody>
          <a:bodyPr wrap="square" rtlCol="0">
            <a:spAutoFit/>
          </a:bodyPr>
          <a:lstStyle/>
          <a:p>
            <a:r>
              <a:rPr lang="en-US" altLang="ja-JP" sz="2000" dirty="0"/>
              <a:t>if</a:t>
            </a:r>
            <a:r>
              <a:rPr lang="ja-JP" altLang="en-US" sz="2000" dirty="0"/>
              <a:t>文について</a:t>
            </a:r>
            <a:endParaRPr lang="en-US" altLang="ja-JP" sz="2000" dirty="0"/>
          </a:p>
          <a:p>
            <a:endParaRPr lang="en-US" altLang="ja-JP" sz="2000" dirty="0"/>
          </a:p>
          <a:p>
            <a:r>
              <a:rPr lang="en-US" altLang="ja-JP" sz="2000" dirty="0"/>
              <a:t>input.txt</a:t>
            </a:r>
            <a:r>
              <a:rPr lang="ja-JP" altLang="en-US" sz="2000" dirty="0"/>
              <a:t>の中で</a:t>
            </a:r>
            <a:r>
              <a:rPr lang="en-US" altLang="ja-JP" sz="2000" dirty="0"/>
              <a:t>Windows</a:t>
            </a:r>
            <a:r>
              <a:rPr lang="ja-JP" altLang="en-US" sz="2000" dirty="0"/>
              <a:t>のシェアを抜き出すにはどうすればよいでしょうか。例えば、各行の最初の</a:t>
            </a:r>
            <a:r>
              <a:rPr lang="en-US" altLang="ja-JP" sz="2000" dirty="0"/>
              <a:t>3</a:t>
            </a:r>
            <a:r>
              <a:rPr lang="ja-JP" altLang="en-US" sz="2000" dirty="0"/>
              <a:t>文字が</a:t>
            </a:r>
            <a:r>
              <a:rPr lang="en-US" altLang="ja-JP" sz="2000" dirty="0"/>
              <a:t>”Win”</a:t>
            </a:r>
            <a:r>
              <a:rPr lang="ja-JP" altLang="en-US" sz="2000" dirty="0"/>
              <a:t>の行を抜き出せばよいことに気が付くかもしれません。</a:t>
            </a:r>
            <a:endParaRPr lang="en-US" altLang="ja-JP" sz="2000" dirty="0"/>
          </a:p>
          <a:p>
            <a:r>
              <a:rPr lang="ja-JP" altLang="en-US" sz="2000" dirty="0"/>
              <a:t>それを行う</a:t>
            </a:r>
            <a:r>
              <a:rPr lang="en-US" altLang="ja-JP" sz="2000" dirty="0"/>
              <a:t>AWK</a:t>
            </a:r>
            <a:r>
              <a:rPr lang="ja-JP" altLang="en-US" sz="2000" dirty="0"/>
              <a:t>のスクリプトは下記になります。</a:t>
            </a:r>
            <a:endParaRPr lang="en-US" altLang="ja-JP" sz="2000" dirty="0"/>
          </a:p>
          <a:p>
            <a:endParaRPr lang="en-US" altLang="ja-JP" sz="2000" dirty="0"/>
          </a:p>
          <a:p>
            <a:r>
              <a:rPr lang="en-US" altLang="ja-JP" sz="2000" dirty="0" err="1"/>
              <a:t>awk</a:t>
            </a:r>
            <a:r>
              <a:rPr lang="en-US" altLang="ja-JP" sz="2000" dirty="0"/>
              <a:t> '{if(</a:t>
            </a:r>
            <a:r>
              <a:rPr lang="en-US" altLang="ja-JP" sz="2000" dirty="0" err="1"/>
              <a:t>substr</a:t>
            </a:r>
            <a:r>
              <a:rPr lang="en-US" altLang="ja-JP" sz="2000" dirty="0"/>
              <a:t>($1,1,3)=="Win"){print $0}}' input.txt</a:t>
            </a:r>
          </a:p>
          <a:p>
            <a:endParaRPr lang="en-US" altLang="ja-JP" sz="2000" dirty="0"/>
          </a:p>
          <a:p>
            <a:r>
              <a:rPr lang="ja-JP" altLang="en-US" sz="2000" dirty="0"/>
              <a:t>ここで</a:t>
            </a:r>
            <a:r>
              <a:rPr lang="en-US" altLang="ja-JP" sz="2000" dirty="0"/>
              <a:t>if</a:t>
            </a:r>
            <a:r>
              <a:rPr lang="ja-JP" altLang="en-US" sz="2000" dirty="0"/>
              <a:t>文が登場します。といっても</a:t>
            </a:r>
            <a:r>
              <a:rPr lang="en-US" altLang="ja-JP" sz="2000" dirty="0"/>
              <a:t>AWK</a:t>
            </a:r>
            <a:r>
              <a:rPr lang="ja-JP" altLang="en-US" sz="2000" dirty="0"/>
              <a:t>で覚えるべき制御構文なんて、せいぜいこの</a:t>
            </a:r>
            <a:r>
              <a:rPr lang="en-US" altLang="ja-JP" sz="2000" dirty="0"/>
              <a:t>if</a:t>
            </a:r>
            <a:r>
              <a:rPr lang="ja-JP" altLang="en-US" sz="2000" dirty="0"/>
              <a:t>文と次回の</a:t>
            </a:r>
            <a:r>
              <a:rPr lang="en-US" altLang="ja-JP" sz="2000" dirty="0"/>
              <a:t>for</a:t>
            </a:r>
            <a:r>
              <a:rPr lang="ja-JP" altLang="en-US" sz="2000" dirty="0"/>
              <a:t>文くらいです。</a:t>
            </a:r>
            <a:endParaRPr lang="en-US" altLang="ja-JP" sz="2000" dirty="0"/>
          </a:p>
          <a:p>
            <a:endParaRPr lang="en-US" altLang="ja-JP" sz="2000" dirty="0"/>
          </a:p>
          <a:p>
            <a:r>
              <a:rPr lang="en-US" altLang="ja-JP" sz="2000" dirty="0"/>
              <a:t>if</a:t>
            </a:r>
            <a:r>
              <a:rPr lang="ja-JP" altLang="en-US" sz="2000" dirty="0"/>
              <a:t>文は、下記のような構造です。</a:t>
            </a:r>
            <a:r>
              <a:rPr lang="en-US" altLang="ja-JP" sz="2000" dirty="0"/>
              <a:t>(else if</a:t>
            </a:r>
            <a:r>
              <a:rPr lang="ja-JP" altLang="en-US" sz="2000" dirty="0"/>
              <a:t>以下は省略可</a:t>
            </a:r>
            <a:r>
              <a:rPr lang="en-US" altLang="ja-JP" sz="2000" dirty="0"/>
              <a:t>)</a:t>
            </a:r>
          </a:p>
          <a:p>
            <a:r>
              <a:rPr lang="en-US" altLang="ja-JP" sz="2000" dirty="0"/>
              <a:t>if(</a:t>
            </a:r>
            <a:r>
              <a:rPr lang="ja-JP" altLang="en-US" sz="2000" dirty="0"/>
              <a:t>条件式</a:t>
            </a:r>
            <a:r>
              <a:rPr lang="en-US" altLang="ja-JP" sz="2000" dirty="0"/>
              <a:t>1){</a:t>
            </a:r>
          </a:p>
          <a:p>
            <a:r>
              <a:rPr lang="en-US" altLang="ja-JP" sz="2000" dirty="0"/>
              <a:t>   #</a:t>
            </a:r>
            <a:r>
              <a:rPr lang="ja-JP" altLang="en-US" sz="2000" dirty="0"/>
              <a:t>条件式</a:t>
            </a:r>
            <a:r>
              <a:rPr lang="en-US" altLang="ja-JP" sz="2000" dirty="0"/>
              <a:t>1</a:t>
            </a:r>
            <a:r>
              <a:rPr lang="ja-JP" altLang="en-US" sz="2000" dirty="0"/>
              <a:t>が</a:t>
            </a:r>
            <a:r>
              <a:rPr lang="en-US" altLang="ja-JP" sz="2000" dirty="0"/>
              <a:t>true</a:t>
            </a:r>
            <a:r>
              <a:rPr lang="ja-JP" altLang="en-US" sz="2000" dirty="0"/>
              <a:t>の時</a:t>
            </a:r>
            <a:endParaRPr lang="en-US" altLang="ja-JP" sz="2000" dirty="0"/>
          </a:p>
          <a:p>
            <a:r>
              <a:rPr lang="en-US" altLang="ja-JP" sz="2000" dirty="0"/>
              <a:t>}else if(</a:t>
            </a:r>
            <a:r>
              <a:rPr lang="ja-JP" altLang="en-US" sz="2000" dirty="0"/>
              <a:t>条件式</a:t>
            </a:r>
            <a:r>
              <a:rPr lang="en-US" altLang="ja-JP" sz="2000" dirty="0"/>
              <a:t>2){</a:t>
            </a:r>
          </a:p>
          <a:p>
            <a:r>
              <a:rPr lang="en-US" altLang="ja-JP" sz="2000" dirty="0"/>
              <a:t>   #</a:t>
            </a:r>
            <a:r>
              <a:rPr lang="ja-JP" altLang="en-US" sz="2000" dirty="0"/>
              <a:t>条件式</a:t>
            </a:r>
            <a:r>
              <a:rPr lang="en-US" altLang="ja-JP" sz="2000" dirty="0"/>
              <a:t>2</a:t>
            </a:r>
            <a:r>
              <a:rPr lang="ja-JP" altLang="en-US" sz="2000" dirty="0"/>
              <a:t>が</a:t>
            </a:r>
            <a:r>
              <a:rPr lang="en-US" altLang="ja-JP" sz="2000" dirty="0"/>
              <a:t>true</a:t>
            </a:r>
            <a:r>
              <a:rPr lang="ja-JP" altLang="en-US" sz="2000" dirty="0"/>
              <a:t>の時</a:t>
            </a:r>
            <a:endParaRPr lang="en-US" altLang="ja-JP" sz="2000" dirty="0"/>
          </a:p>
          <a:p>
            <a:r>
              <a:rPr lang="en-US" altLang="ja-JP" sz="2000" dirty="0"/>
              <a:t>}else{</a:t>
            </a:r>
          </a:p>
          <a:p>
            <a:r>
              <a:rPr lang="en-US" altLang="ja-JP" sz="2000" dirty="0"/>
              <a:t>   #false</a:t>
            </a:r>
            <a:r>
              <a:rPr lang="ja-JP" altLang="en-US" sz="2000" dirty="0"/>
              <a:t>の時</a:t>
            </a:r>
            <a:endParaRPr lang="en-US" altLang="ja-JP" sz="2000" dirty="0"/>
          </a:p>
          <a:p>
            <a:r>
              <a:rPr lang="en-US" altLang="ja-JP" sz="2000" dirty="0"/>
              <a:t>}</a:t>
            </a:r>
          </a:p>
          <a:p>
            <a:r>
              <a:rPr lang="ja-JP" altLang="en-US" sz="2000" dirty="0"/>
              <a:t>ここで、</a:t>
            </a:r>
            <a:r>
              <a:rPr lang="en-US" altLang="ja-JP" sz="2000" dirty="0" err="1"/>
              <a:t>substr</a:t>
            </a:r>
            <a:r>
              <a:rPr lang="ja-JP" altLang="en-US" sz="2000" dirty="0"/>
              <a:t>という関数が出てきますが、</a:t>
            </a:r>
            <a:endParaRPr lang="en-US" altLang="ja-JP" sz="2000" dirty="0"/>
          </a:p>
          <a:p>
            <a:r>
              <a:rPr lang="en-US" altLang="ja-JP" sz="2000" dirty="0" err="1"/>
              <a:t>substr</a:t>
            </a:r>
            <a:r>
              <a:rPr lang="en-US" altLang="ja-JP" sz="2000" dirty="0"/>
              <a:t>("</a:t>
            </a:r>
            <a:r>
              <a:rPr lang="ja-JP" altLang="en-US" sz="2000" dirty="0"/>
              <a:t>文字列</a:t>
            </a:r>
            <a:r>
              <a:rPr lang="en-US" altLang="ja-JP" sz="2000" dirty="0"/>
              <a:t>", </a:t>
            </a:r>
            <a:r>
              <a:rPr lang="ja-JP" altLang="en-US" sz="2000" dirty="0"/>
              <a:t>切り出し開始位置</a:t>
            </a:r>
            <a:r>
              <a:rPr lang="en-US" altLang="ja-JP" sz="2000" dirty="0"/>
              <a:t>, </a:t>
            </a:r>
            <a:r>
              <a:rPr lang="ja-JP" altLang="en-US" sz="2000" dirty="0"/>
              <a:t>切り出す文字数</a:t>
            </a:r>
            <a:r>
              <a:rPr lang="en-US" altLang="ja-JP" sz="2000" dirty="0"/>
              <a:t>)</a:t>
            </a:r>
            <a:r>
              <a:rPr lang="ja-JP" altLang="en-US" sz="2000" dirty="0"/>
              <a:t>として使います。</a:t>
            </a:r>
            <a:endParaRPr lang="en-US" altLang="ja-JP" sz="2000" dirty="0"/>
          </a:p>
        </p:txBody>
      </p:sp>
    </p:spTree>
    <p:extLst>
      <p:ext uri="{BB962C8B-B14F-4D97-AF65-F5344CB8AC3E}">
        <p14:creationId xmlns:p14="http://schemas.microsoft.com/office/powerpoint/2010/main" val="28425513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3785652"/>
          </a:xfrm>
          <a:prstGeom prst="rect">
            <a:avLst/>
          </a:prstGeom>
          <a:noFill/>
        </p:spPr>
        <p:txBody>
          <a:bodyPr wrap="square" rtlCol="0">
            <a:spAutoFit/>
          </a:bodyPr>
          <a:lstStyle/>
          <a:p>
            <a:r>
              <a:rPr lang="ja-JP" altLang="en-US" sz="2000" dirty="0"/>
              <a:t>集計を行う</a:t>
            </a:r>
            <a:endParaRPr lang="en-US" altLang="ja-JP" sz="2000" dirty="0"/>
          </a:p>
          <a:p>
            <a:endParaRPr lang="en-US" altLang="ja-JP" sz="2000" dirty="0"/>
          </a:p>
          <a:p>
            <a:r>
              <a:rPr lang="en-US" altLang="ja-JP" sz="2000" dirty="0" err="1"/>
              <a:t>awk</a:t>
            </a:r>
            <a:r>
              <a:rPr lang="en-US" altLang="ja-JP" sz="2000" dirty="0"/>
              <a:t> '{if(</a:t>
            </a:r>
            <a:r>
              <a:rPr lang="en-US" altLang="ja-JP" sz="2000" dirty="0" err="1"/>
              <a:t>substr</a:t>
            </a:r>
            <a:r>
              <a:rPr lang="en-US" altLang="ja-JP" sz="2000" dirty="0"/>
              <a:t>($1,1,3)=="Win"){print $0}}' input.txt</a:t>
            </a:r>
          </a:p>
          <a:p>
            <a:endParaRPr lang="en-US" altLang="ja-JP" sz="2000" dirty="0"/>
          </a:p>
          <a:p>
            <a:r>
              <a:rPr lang="ja-JP" altLang="en-US" sz="2000" dirty="0"/>
              <a:t>このスクリプトを説明すると、</a:t>
            </a:r>
            <a:endParaRPr lang="en-US" altLang="ja-JP" sz="2000" dirty="0"/>
          </a:p>
          <a:p>
            <a:r>
              <a:rPr lang="en-US" altLang="ja-JP" sz="2000" dirty="0" err="1"/>
              <a:t>substr</a:t>
            </a:r>
            <a:r>
              <a:rPr lang="en-US" altLang="ja-JP" sz="2000" dirty="0"/>
              <a:t>($1,1,3)  -&gt; </a:t>
            </a:r>
            <a:r>
              <a:rPr lang="ja-JP" altLang="en-US" sz="2000" dirty="0"/>
              <a:t>各行の</a:t>
            </a:r>
            <a:r>
              <a:rPr lang="en-US" altLang="ja-JP" sz="2000" dirty="0"/>
              <a:t>1</a:t>
            </a:r>
            <a:r>
              <a:rPr lang="ja-JP" altLang="en-US" sz="2000" dirty="0"/>
              <a:t>フィールド目</a:t>
            </a:r>
            <a:r>
              <a:rPr lang="en-US" altLang="ja-JP" sz="2000" dirty="0"/>
              <a:t>(OS</a:t>
            </a:r>
            <a:r>
              <a:rPr lang="ja-JP" altLang="en-US" sz="2000" dirty="0"/>
              <a:t>の種類</a:t>
            </a:r>
            <a:r>
              <a:rPr lang="en-US" altLang="ja-JP" sz="2000" dirty="0"/>
              <a:t>)</a:t>
            </a:r>
            <a:r>
              <a:rPr lang="ja-JP" altLang="en-US" sz="2000" dirty="0"/>
              <a:t>の</a:t>
            </a:r>
            <a:r>
              <a:rPr lang="en-US" altLang="ja-JP" sz="2000" dirty="0"/>
              <a:t>1</a:t>
            </a:r>
            <a:r>
              <a:rPr lang="ja-JP" altLang="en-US" sz="2000" dirty="0"/>
              <a:t>～</a:t>
            </a:r>
            <a:r>
              <a:rPr lang="en-US" altLang="ja-JP" sz="2000" dirty="0"/>
              <a:t>3</a:t>
            </a:r>
            <a:r>
              <a:rPr lang="ja-JP" altLang="en-US" sz="2000" dirty="0"/>
              <a:t>文字目を切り出し、</a:t>
            </a:r>
            <a:endParaRPr lang="en-US" altLang="ja-JP" sz="2000" dirty="0"/>
          </a:p>
          <a:p>
            <a:r>
              <a:rPr lang="en-US" altLang="ja-JP" sz="2000" dirty="0" err="1"/>
              <a:t>substr</a:t>
            </a:r>
            <a:r>
              <a:rPr lang="en-US" altLang="ja-JP" sz="2000" dirty="0"/>
              <a:t>($1,1,3)=="Win"   -&gt; </a:t>
            </a:r>
            <a:r>
              <a:rPr lang="ja-JP" altLang="en-US" sz="2000" dirty="0"/>
              <a:t>切り出した文字列が</a:t>
            </a:r>
            <a:r>
              <a:rPr lang="en-US" altLang="ja-JP" sz="2000" dirty="0"/>
              <a:t>”Win”</a:t>
            </a:r>
            <a:r>
              <a:rPr lang="ja-JP" altLang="en-US" sz="2000" dirty="0"/>
              <a:t>であるかどうか文字列比較を行い、</a:t>
            </a:r>
            <a:endParaRPr lang="en-US" altLang="ja-JP" sz="2000" dirty="0"/>
          </a:p>
          <a:p>
            <a:r>
              <a:rPr lang="en-US" altLang="ja-JP" sz="2000" dirty="0"/>
              <a:t>if(</a:t>
            </a:r>
            <a:r>
              <a:rPr lang="en-US" altLang="ja-JP" sz="2000" dirty="0" err="1"/>
              <a:t>substr</a:t>
            </a:r>
            <a:r>
              <a:rPr lang="en-US" altLang="ja-JP" sz="2000" dirty="0"/>
              <a:t>($</a:t>
            </a:r>
            <a:r>
              <a:rPr lang="en-US" altLang="ja-JP" sz="2000"/>
              <a:t>1,1,3)=="Win"){ </a:t>
            </a:r>
            <a:r>
              <a:rPr lang="en-US" altLang="ja-JP" sz="2000" dirty="0"/>
              <a:t>… }  -&gt; </a:t>
            </a:r>
            <a:r>
              <a:rPr lang="ja-JP" altLang="en-US" sz="2000" dirty="0"/>
              <a:t>その比較が真であれば</a:t>
            </a:r>
            <a:r>
              <a:rPr lang="en-US" altLang="ja-JP" sz="2000" dirty="0"/>
              <a:t>{}</a:t>
            </a:r>
            <a:r>
              <a:rPr lang="ja-JP" altLang="en-US" sz="2000" dirty="0"/>
              <a:t>の中を実行する</a:t>
            </a:r>
            <a:endParaRPr lang="en-US" altLang="ja-JP" sz="2000" dirty="0"/>
          </a:p>
          <a:p>
            <a:endParaRPr lang="en-US" altLang="ja-JP" sz="2000" dirty="0"/>
          </a:p>
          <a:p>
            <a:r>
              <a:rPr lang="ja-JP" altLang="en-US" sz="2000" dirty="0"/>
              <a:t>という意味です。</a:t>
            </a:r>
            <a:endParaRPr lang="en-US" altLang="ja-JP" sz="2000" dirty="0"/>
          </a:p>
          <a:p>
            <a:r>
              <a:rPr lang="ja-JP" altLang="en-US" sz="2000" dirty="0"/>
              <a:t>さて、集計する場合は、</a:t>
            </a:r>
            <a:r>
              <a:rPr lang="en-US" altLang="ja-JP" sz="2000" dirty="0"/>
              <a:t>{}</a:t>
            </a:r>
            <a:r>
              <a:rPr lang="ja-JP" altLang="en-US" sz="2000" dirty="0"/>
              <a:t>の中で集計し、最後に結果を表示すればよいですね。</a:t>
            </a:r>
            <a:endParaRPr lang="en-US" altLang="ja-JP" sz="2000" dirty="0"/>
          </a:p>
        </p:txBody>
      </p:sp>
    </p:spTree>
    <p:extLst>
      <p:ext uri="{BB962C8B-B14F-4D97-AF65-F5344CB8AC3E}">
        <p14:creationId xmlns:p14="http://schemas.microsoft.com/office/powerpoint/2010/main" val="2904468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25380" y="116578"/>
            <a:ext cx="9018620" cy="6740307"/>
          </a:xfrm>
          <a:prstGeom prst="rect">
            <a:avLst/>
          </a:prstGeom>
          <a:noFill/>
        </p:spPr>
        <p:txBody>
          <a:bodyPr wrap="square" rtlCol="0">
            <a:spAutoFit/>
          </a:bodyPr>
          <a:lstStyle/>
          <a:p>
            <a:r>
              <a:rPr lang="ja-JP" altLang="en-US" sz="2700" dirty="0"/>
              <a:t>　　本トレーニングの目標</a:t>
            </a:r>
            <a:endParaRPr lang="en-US" altLang="ja-JP" sz="2700" dirty="0"/>
          </a:p>
          <a:p>
            <a:endParaRPr lang="en-US" altLang="ja-JP" sz="2700" dirty="0"/>
          </a:p>
          <a:p>
            <a:r>
              <a:rPr lang="ja-JP" altLang="en-US" sz="2700" dirty="0"/>
              <a:t>・　終わるころには</a:t>
            </a:r>
            <a:r>
              <a:rPr lang="en-US" altLang="ja-JP" sz="2700" dirty="0"/>
              <a:t>…</a:t>
            </a:r>
          </a:p>
          <a:p>
            <a:r>
              <a:rPr lang="ja-JP" altLang="en-US" sz="2700" dirty="0"/>
              <a:t>　</a:t>
            </a:r>
            <a:r>
              <a:rPr lang="en-US" altLang="ja-JP" sz="2700" dirty="0"/>
              <a:t>2</a:t>
            </a:r>
            <a:r>
              <a:rPr lang="ja-JP" altLang="en-US" sz="2700" dirty="0"/>
              <a:t>つのファイルの情報を適切に纏める（</a:t>
            </a:r>
            <a:r>
              <a:rPr lang="en-US" altLang="ja-JP" sz="2700" dirty="0"/>
              <a:t>RNA-seq</a:t>
            </a:r>
            <a:r>
              <a:rPr lang="ja-JP" altLang="en-US" sz="2700" dirty="0"/>
              <a:t>をアセンブルした</a:t>
            </a:r>
            <a:r>
              <a:rPr lang="en-US" altLang="ja-JP" sz="2700" dirty="0"/>
              <a:t>cDNA</a:t>
            </a:r>
            <a:r>
              <a:rPr lang="ja-JP" altLang="en-US" sz="2700" dirty="0"/>
              <a:t>配列の遺伝子名を、</a:t>
            </a:r>
            <a:r>
              <a:rPr lang="en-US" altLang="ja-JP" sz="2700" dirty="0"/>
              <a:t>blast</a:t>
            </a:r>
            <a:r>
              <a:rPr lang="ja-JP" altLang="en-US" sz="2700" dirty="0"/>
              <a:t>の結果と紐づけてアノテーションする）</a:t>
            </a:r>
            <a:endParaRPr lang="en-US" altLang="ja-JP" sz="2700" dirty="0"/>
          </a:p>
          <a:p>
            <a:r>
              <a:rPr lang="ja-JP" altLang="en-US" sz="2700" dirty="0"/>
              <a:t>　とか、</a:t>
            </a:r>
            <a:endParaRPr lang="en-US" altLang="ja-JP" sz="2700" dirty="0"/>
          </a:p>
          <a:p>
            <a:endParaRPr lang="en-US" altLang="ja-JP" sz="2700" dirty="0"/>
          </a:p>
          <a:p>
            <a:r>
              <a:rPr lang="ja-JP" altLang="en-US" sz="2700" dirty="0"/>
              <a:t>　</a:t>
            </a:r>
            <a:r>
              <a:rPr lang="en-US" altLang="ja-JP" sz="2700" dirty="0"/>
              <a:t>2</a:t>
            </a:r>
            <a:r>
              <a:rPr lang="ja-JP" altLang="en-US" sz="2700" dirty="0"/>
              <a:t>次元配列を使える（</a:t>
            </a:r>
            <a:r>
              <a:rPr lang="en-US" altLang="ja-JP" sz="2700" dirty="0"/>
              <a:t>Excel, R</a:t>
            </a:r>
            <a:r>
              <a:rPr lang="ja-JP" altLang="en-US" sz="2700" dirty="0"/>
              <a:t>でやるような集計を簡単に済ませられる）</a:t>
            </a:r>
            <a:endParaRPr lang="en-US" altLang="ja-JP" sz="2700" dirty="0"/>
          </a:p>
          <a:p>
            <a:r>
              <a:rPr lang="ja-JP" altLang="en-US" sz="2700" dirty="0"/>
              <a:t>　とか、</a:t>
            </a:r>
            <a:endParaRPr lang="en-US" altLang="ja-JP" sz="2700" dirty="0"/>
          </a:p>
          <a:p>
            <a:endParaRPr lang="en-US" altLang="ja-JP" sz="2700" dirty="0"/>
          </a:p>
          <a:p>
            <a:r>
              <a:rPr lang="ja-JP" altLang="en-US" sz="2700" dirty="0"/>
              <a:t>　ツリー構造を再帰的に処理できる（</a:t>
            </a:r>
            <a:r>
              <a:rPr lang="en-US" altLang="ja-JP" sz="2700" dirty="0"/>
              <a:t>Gene Ontology</a:t>
            </a:r>
            <a:r>
              <a:rPr lang="ja-JP" altLang="en-US" sz="2700" dirty="0"/>
              <a:t>とか</a:t>
            </a:r>
            <a:r>
              <a:rPr lang="en-US" altLang="ja-JP" sz="2700" dirty="0"/>
              <a:t>Taxonomy Path</a:t>
            </a:r>
            <a:r>
              <a:rPr lang="ja-JP" altLang="en-US" sz="2700" dirty="0"/>
              <a:t>とかをパース出来る）</a:t>
            </a:r>
            <a:endParaRPr lang="en-US" altLang="ja-JP" sz="2700" dirty="0"/>
          </a:p>
          <a:p>
            <a:endParaRPr lang="en-US" altLang="ja-JP" sz="2700" dirty="0"/>
          </a:p>
          <a:p>
            <a:r>
              <a:rPr lang="ja-JP" altLang="en-US" sz="2700" dirty="0"/>
              <a:t>　ようになっているはず。</a:t>
            </a:r>
            <a:endParaRPr lang="en-US" altLang="ja-JP" sz="2700" dirty="0"/>
          </a:p>
        </p:txBody>
      </p:sp>
    </p:spTree>
    <p:extLst>
      <p:ext uri="{BB962C8B-B14F-4D97-AF65-F5344CB8AC3E}">
        <p14:creationId xmlns:p14="http://schemas.microsoft.com/office/powerpoint/2010/main" val="6937517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5940088"/>
          </a:xfrm>
          <a:prstGeom prst="rect">
            <a:avLst/>
          </a:prstGeom>
          <a:noFill/>
        </p:spPr>
        <p:txBody>
          <a:bodyPr wrap="square" rtlCol="0">
            <a:spAutoFit/>
          </a:bodyPr>
          <a:lstStyle/>
          <a:p>
            <a:r>
              <a:rPr lang="ja-JP" altLang="en-US" sz="2000" dirty="0"/>
              <a:t>特別な変数</a:t>
            </a:r>
            <a:endParaRPr lang="en-US" altLang="ja-JP" sz="2000" dirty="0"/>
          </a:p>
          <a:p>
            <a:endParaRPr kumimoji="1" lang="en-US" altLang="ja-JP" sz="2000" dirty="0"/>
          </a:p>
          <a:p>
            <a:r>
              <a:rPr kumimoji="1" lang="en-US" altLang="ja-JP" sz="2000" dirty="0"/>
              <a:t>AWK</a:t>
            </a:r>
            <a:r>
              <a:rPr kumimoji="1" lang="ja-JP" altLang="en-US" sz="2000" dirty="0" err="1"/>
              <a:t>には</a:t>
            </a:r>
            <a:r>
              <a:rPr kumimoji="1" lang="ja-JP" altLang="en-US" sz="2000" dirty="0"/>
              <a:t>いくつか特別な変数があります。</a:t>
            </a:r>
            <a:endParaRPr kumimoji="1" lang="en-US" altLang="ja-JP" sz="2000" dirty="0"/>
          </a:p>
          <a:p>
            <a:r>
              <a:rPr lang="en-US" altLang="ja-JP" sz="2000" dirty="0"/>
              <a:t>$0</a:t>
            </a:r>
            <a:r>
              <a:rPr lang="ja-JP" altLang="en-US" sz="2000" dirty="0"/>
              <a:t>　→　各行の文字列全体</a:t>
            </a:r>
            <a:endParaRPr lang="en-US" altLang="ja-JP" sz="2000" dirty="0"/>
          </a:p>
          <a:p>
            <a:r>
              <a:rPr lang="en-US" altLang="ja-JP" sz="2000" dirty="0"/>
              <a:t>$1</a:t>
            </a:r>
            <a:r>
              <a:rPr lang="ja-JP" altLang="en-US" sz="2000" dirty="0"/>
              <a:t>　→　各行の</a:t>
            </a:r>
            <a:r>
              <a:rPr lang="en-US" altLang="ja-JP" sz="2000" dirty="0"/>
              <a:t>1</a:t>
            </a:r>
            <a:r>
              <a:rPr lang="ja-JP" altLang="en-US" sz="2000" dirty="0"/>
              <a:t>フィールド目の文字列</a:t>
            </a:r>
            <a:endParaRPr lang="en-US" altLang="ja-JP" sz="2000" dirty="0"/>
          </a:p>
          <a:p>
            <a:r>
              <a:rPr lang="en-US" altLang="ja-JP" sz="2000" dirty="0"/>
              <a:t>$2</a:t>
            </a:r>
            <a:r>
              <a:rPr lang="ja-JP" altLang="en-US" sz="2000" dirty="0"/>
              <a:t>　→　各行の</a:t>
            </a:r>
            <a:r>
              <a:rPr lang="en-US" altLang="ja-JP" sz="2000" dirty="0"/>
              <a:t>2</a:t>
            </a:r>
            <a:r>
              <a:rPr lang="ja-JP" altLang="en-US" sz="2000" dirty="0"/>
              <a:t>フィールド目の文字列</a:t>
            </a:r>
            <a:endParaRPr lang="en-US" altLang="ja-JP" sz="2000" dirty="0"/>
          </a:p>
          <a:p>
            <a:r>
              <a:rPr lang="ja-JP" altLang="en-US" sz="2000" dirty="0"/>
              <a:t>・・・</a:t>
            </a:r>
            <a:endParaRPr lang="en-US" altLang="ja-JP" sz="2000" dirty="0"/>
          </a:p>
          <a:p>
            <a:endParaRPr lang="en-US" altLang="ja-JP" sz="2000" dirty="0"/>
          </a:p>
          <a:p>
            <a:r>
              <a:rPr lang="ja-JP" altLang="en-US" sz="2000" dirty="0"/>
              <a:t>それ以外にも特別な変数でよく使うのは、</a:t>
            </a:r>
            <a:endParaRPr lang="en-US" altLang="ja-JP" sz="2000" dirty="0"/>
          </a:p>
          <a:p>
            <a:r>
              <a:rPr kumimoji="1" lang="en-US" altLang="ja-JP" sz="2000" dirty="0"/>
              <a:t>ORS (Output Record Separator): print</a:t>
            </a:r>
            <a:r>
              <a:rPr lang="ja-JP" altLang="en-US" sz="2000" dirty="0"/>
              <a:t>によって表示するときの改行文字。デフォルトは</a:t>
            </a:r>
            <a:r>
              <a:rPr lang="en-US" altLang="ja-JP" sz="2000" dirty="0"/>
              <a:t>“\n”</a:t>
            </a:r>
          </a:p>
          <a:p>
            <a:r>
              <a:rPr kumimoji="1" lang="en-US" altLang="ja-JP" sz="2000" dirty="0"/>
              <a:t>NR (Number of Record): </a:t>
            </a:r>
            <a:r>
              <a:rPr kumimoji="1" lang="ja-JP" altLang="en-US" sz="2000" dirty="0"/>
              <a:t>入力ファイル中の現在の行数</a:t>
            </a:r>
            <a:endParaRPr kumimoji="1" lang="en-US" altLang="ja-JP" sz="2000" dirty="0"/>
          </a:p>
          <a:p>
            <a:r>
              <a:rPr lang="en-US" altLang="ja-JP" sz="2000" dirty="0"/>
              <a:t>NF (Number of Field): </a:t>
            </a:r>
            <a:r>
              <a:rPr lang="ja-JP" altLang="en-US" sz="2000" dirty="0"/>
              <a:t>現在の行の列数（フィールド数）</a:t>
            </a:r>
            <a:endParaRPr lang="en-US" altLang="ja-JP" sz="2000" dirty="0"/>
          </a:p>
          <a:p>
            <a:endParaRPr kumimoji="1" lang="en-US" altLang="ja-JP" sz="2000" dirty="0"/>
          </a:p>
          <a:p>
            <a:r>
              <a:rPr kumimoji="1" lang="ja-JP" altLang="en-US" sz="2000" dirty="0"/>
              <a:t>これらの変数もスクリプト中で変更することが出来ます。</a:t>
            </a:r>
            <a:endParaRPr kumimoji="1" lang="en-US" altLang="ja-JP" sz="2000" dirty="0"/>
          </a:p>
          <a:p>
            <a:endParaRPr lang="en-US" altLang="ja-JP" sz="2000" dirty="0"/>
          </a:p>
          <a:p>
            <a:r>
              <a:rPr lang="ja-JP" altLang="en-US" sz="2000" dirty="0"/>
              <a:t>例：</a:t>
            </a:r>
            <a:endParaRPr kumimoji="1" lang="en-US" altLang="ja-JP" sz="2000" dirty="0"/>
          </a:p>
          <a:p>
            <a:r>
              <a:rPr lang="en-US" altLang="ja-JP" sz="2000" dirty="0" err="1"/>
              <a:t>awk</a:t>
            </a:r>
            <a:r>
              <a:rPr lang="en-US" altLang="ja-JP" sz="2000" dirty="0"/>
              <a:t> 'BEGIN{print "ABCD"; ORS="."; print "ABCD"}'</a:t>
            </a:r>
          </a:p>
          <a:p>
            <a:endParaRPr kumimoji="1" lang="en-US" altLang="ja-JP" sz="2000" dirty="0"/>
          </a:p>
        </p:txBody>
      </p:sp>
    </p:spTree>
    <p:extLst>
      <p:ext uri="{BB962C8B-B14F-4D97-AF65-F5344CB8AC3E}">
        <p14:creationId xmlns:p14="http://schemas.microsoft.com/office/powerpoint/2010/main" val="10023186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1631216"/>
          </a:xfrm>
          <a:prstGeom prst="rect">
            <a:avLst/>
          </a:prstGeom>
          <a:noFill/>
        </p:spPr>
        <p:txBody>
          <a:bodyPr wrap="square" rtlCol="0">
            <a:spAutoFit/>
          </a:bodyPr>
          <a:lstStyle/>
          <a:p>
            <a:r>
              <a:rPr lang="ja-JP" altLang="en-US" sz="2000" dirty="0"/>
              <a:t>集計するコマンド例</a:t>
            </a:r>
            <a:endParaRPr lang="en-US" altLang="ja-JP" sz="2000" dirty="0"/>
          </a:p>
          <a:p>
            <a:endParaRPr lang="en-US" altLang="ja-JP" sz="2000" dirty="0"/>
          </a:p>
          <a:p>
            <a:r>
              <a:rPr lang="en-US" altLang="ja-JP" sz="2000" dirty="0" err="1"/>
              <a:t>awk</a:t>
            </a:r>
            <a:r>
              <a:rPr lang="en-US" altLang="ja-JP" sz="2000" dirty="0"/>
              <a:t> '{if(</a:t>
            </a:r>
            <a:r>
              <a:rPr lang="en-US" altLang="ja-JP" sz="2000" dirty="0" err="1"/>
              <a:t>substr</a:t>
            </a:r>
            <a:r>
              <a:rPr lang="en-US" altLang="ja-JP" sz="2000" dirty="0"/>
              <a:t>($1,1,3)=="Win"){</a:t>
            </a:r>
            <a:r>
              <a:rPr lang="en-US" altLang="ja-JP" sz="2000" dirty="0" err="1"/>
              <a:t>cnt</a:t>
            </a:r>
            <a:r>
              <a:rPr lang="en-US" altLang="ja-JP" sz="2000" dirty="0"/>
              <a:t>=</a:t>
            </a:r>
            <a:r>
              <a:rPr lang="en-US" altLang="ja-JP" sz="2000" dirty="0" err="1"/>
              <a:t>cnt</a:t>
            </a:r>
            <a:r>
              <a:rPr lang="en-US" altLang="ja-JP" sz="2000" dirty="0"/>
              <a:t>+$2}} END{print </a:t>
            </a:r>
            <a:r>
              <a:rPr lang="en-US" altLang="ja-JP" sz="2000" dirty="0" err="1"/>
              <a:t>cnt</a:t>
            </a:r>
            <a:r>
              <a:rPr lang="en-US" altLang="ja-JP" sz="2000" dirty="0"/>
              <a:t>}' input.txt</a:t>
            </a:r>
          </a:p>
          <a:p>
            <a:endParaRPr lang="en-US" altLang="ja-JP" sz="2000" dirty="0"/>
          </a:p>
          <a:p>
            <a:endParaRPr lang="en-US" altLang="ja-JP" sz="2000" dirty="0"/>
          </a:p>
        </p:txBody>
      </p:sp>
    </p:spTree>
    <p:extLst>
      <p:ext uri="{BB962C8B-B14F-4D97-AF65-F5344CB8AC3E}">
        <p14:creationId xmlns:p14="http://schemas.microsoft.com/office/powerpoint/2010/main" val="27016992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5847755"/>
          </a:xfrm>
          <a:prstGeom prst="rect">
            <a:avLst/>
          </a:prstGeom>
          <a:noFill/>
        </p:spPr>
        <p:txBody>
          <a:bodyPr wrap="square" rtlCol="0">
            <a:spAutoFit/>
          </a:bodyPr>
          <a:lstStyle/>
          <a:p>
            <a:r>
              <a:rPr lang="ja-JP" altLang="en-US" sz="2000" dirty="0"/>
              <a:t>練習問題①</a:t>
            </a:r>
            <a:endParaRPr lang="en-US" altLang="ja-JP" sz="2000" dirty="0"/>
          </a:p>
          <a:p>
            <a:endParaRPr lang="en-US" altLang="ja-JP" sz="2000" dirty="0"/>
          </a:p>
          <a:p>
            <a:r>
              <a:rPr lang="en-US" altLang="ja-JP" sz="2000" dirty="0"/>
              <a:t>FASTQ</a:t>
            </a:r>
            <a:r>
              <a:rPr lang="ja-JP" altLang="en-US" sz="2000"/>
              <a:t>ファイルを下記のコマンド</a:t>
            </a:r>
            <a:endParaRPr lang="en-US" altLang="ja-JP" sz="2000" dirty="0"/>
          </a:p>
          <a:p>
            <a:r>
              <a:rPr lang="en-US" altLang="ja-JP" sz="1400" dirty="0" err="1"/>
              <a:t>wget</a:t>
            </a:r>
            <a:r>
              <a:rPr lang="en-US" altLang="ja-JP" sz="1400" dirty="0"/>
              <a:t> </a:t>
            </a:r>
            <a:r>
              <a:rPr lang="en-US" altLang="ja-JP" sz="1400" dirty="0">
                <a:hlinkClick r:id="rId2"/>
              </a:rPr>
              <a:t>ftp://ftp.ddbj.nig.ac.jp/ddbj_database/dra/fastq/DRA000/DRA000520/DRX001286/DRR001823.fastq.bz2</a:t>
            </a:r>
            <a:endParaRPr lang="en-US" altLang="ja-JP" sz="1400" dirty="0"/>
          </a:p>
          <a:p>
            <a:r>
              <a:rPr lang="ja-JP" altLang="en-US" sz="2000" dirty="0"/>
              <a:t>でダウンロードする。</a:t>
            </a:r>
            <a:endParaRPr lang="en-US" altLang="ja-JP" sz="2000" dirty="0"/>
          </a:p>
          <a:p>
            <a:r>
              <a:rPr lang="en-US" altLang="ja-JP" sz="2000" dirty="0"/>
              <a:t>(Mac</a:t>
            </a:r>
            <a:r>
              <a:rPr lang="ja-JP" altLang="en-US" sz="2000" dirty="0"/>
              <a:t>の人はあらかじめ </a:t>
            </a:r>
            <a:r>
              <a:rPr lang="en-US" altLang="ja-JP" sz="2000" dirty="0"/>
              <a:t>brew install </a:t>
            </a:r>
            <a:r>
              <a:rPr lang="en-US" altLang="ja-JP" sz="2000" dirty="0" err="1"/>
              <a:t>wget</a:t>
            </a:r>
            <a:r>
              <a:rPr lang="ja-JP" altLang="en-US" sz="2000" dirty="0"/>
              <a:t>　として</a:t>
            </a:r>
            <a:r>
              <a:rPr lang="en-US" altLang="ja-JP" sz="2000" dirty="0" err="1"/>
              <a:t>wget</a:t>
            </a:r>
            <a:r>
              <a:rPr lang="ja-JP" altLang="en-US" sz="2000" dirty="0"/>
              <a:t>をインストールしてください）</a:t>
            </a:r>
            <a:endParaRPr lang="en-US" altLang="ja-JP" sz="2000" dirty="0"/>
          </a:p>
          <a:p>
            <a:endParaRPr lang="en-US" altLang="ja-JP" sz="2000" dirty="0"/>
          </a:p>
          <a:p>
            <a:r>
              <a:rPr lang="en-US" altLang="ja-JP" sz="2000" dirty="0"/>
              <a:t>bzip2 -d DRR001823.fastq.bz2</a:t>
            </a:r>
          </a:p>
          <a:p>
            <a:r>
              <a:rPr lang="ja-JP" altLang="en-US" sz="2000" dirty="0"/>
              <a:t>とコマンド入力してファイルを解凍しておく。</a:t>
            </a:r>
            <a:endParaRPr lang="en-US" altLang="ja-JP" sz="2000" dirty="0"/>
          </a:p>
          <a:p>
            <a:endParaRPr lang="en-US" altLang="ja-JP" sz="2000" dirty="0"/>
          </a:p>
          <a:p>
            <a:r>
              <a:rPr lang="en-US" altLang="ja-JP" sz="2000" dirty="0"/>
              <a:t>1</a:t>
            </a:r>
            <a:r>
              <a:rPr lang="ja-JP" altLang="en-US" sz="2000" dirty="0" err="1"/>
              <a:t>．</a:t>
            </a:r>
            <a:r>
              <a:rPr lang="en-US" altLang="ja-JP" sz="2000" dirty="0"/>
              <a:t>FASTQ</a:t>
            </a:r>
            <a:r>
              <a:rPr lang="ja-JP" altLang="en-US" sz="2000" dirty="0"/>
              <a:t>ファイルのリード数を算出せよ</a:t>
            </a:r>
            <a:endParaRPr lang="en-US" altLang="ja-JP" sz="2000" dirty="0"/>
          </a:p>
          <a:p>
            <a:r>
              <a:rPr lang="en-US" altLang="ja-JP" sz="2000" dirty="0"/>
              <a:t>FASTQ</a:t>
            </a:r>
            <a:r>
              <a:rPr lang="ja-JP" altLang="en-US" sz="2000" dirty="0"/>
              <a:t>は</a:t>
            </a:r>
            <a:r>
              <a:rPr lang="en-US" altLang="ja-JP" sz="2000" dirty="0"/>
              <a:t>4</a:t>
            </a:r>
            <a:r>
              <a:rPr lang="ja-JP" altLang="en-US" sz="2000" dirty="0"/>
              <a:t>行で</a:t>
            </a:r>
            <a:r>
              <a:rPr lang="en-US" altLang="ja-JP" sz="2000" dirty="0"/>
              <a:t>1</a:t>
            </a:r>
            <a:r>
              <a:rPr lang="ja-JP" altLang="en-US" sz="2000" dirty="0"/>
              <a:t>リードを記述するファイル形式です。</a:t>
            </a:r>
            <a:endParaRPr lang="en-US" altLang="ja-JP" sz="2000" dirty="0"/>
          </a:p>
          <a:p>
            <a:endParaRPr lang="en-US" altLang="ja-JP" sz="2000" dirty="0"/>
          </a:p>
          <a:p>
            <a:r>
              <a:rPr lang="en-US" altLang="ja-JP" sz="2000" dirty="0"/>
              <a:t>2</a:t>
            </a:r>
            <a:r>
              <a:rPr lang="ja-JP" altLang="en-US" sz="2000" dirty="0" err="1"/>
              <a:t>．</a:t>
            </a:r>
            <a:r>
              <a:rPr lang="ja-JP" altLang="en-US" sz="2000" dirty="0"/>
              <a:t>リードの平均長を算出せよ</a:t>
            </a:r>
            <a:endParaRPr lang="en-US" altLang="ja-JP" sz="2000" dirty="0"/>
          </a:p>
          <a:p>
            <a:r>
              <a:rPr lang="ja-JP" altLang="en-US" sz="2000" dirty="0"/>
              <a:t>文字列の長さは</a:t>
            </a:r>
            <a:r>
              <a:rPr lang="en-US" altLang="ja-JP" sz="2000" dirty="0"/>
              <a:t>length(“</a:t>
            </a:r>
            <a:r>
              <a:rPr lang="ja-JP" altLang="en-US" sz="2000" dirty="0"/>
              <a:t>文字列</a:t>
            </a:r>
            <a:r>
              <a:rPr lang="en-US" altLang="ja-JP" sz="2000" dirty="0"/>
              <a:t>”)</a:t>
            </a:r>
            <a:r>
              <a:rPr lang="ja-JP" altLang="en-US" sz="2000" dirty="0"/>
              <a:t>を使えば取得できます。</a:t>
            </a:r>
            <a:endParaRPr lang="en-US" altLang="ja-JP" sz="2000" dirty="0"/>
          </a:p>
          <a:p>
            <a:endParaRPr lang="en-US" altLang="ja-JP" sz="2000" dirty="0"/>
          </a:p>
          <a:p>
            <a:r>
              <a:rPr lang="en-US" altLang="ja-JP" sz="2000" dirty="0"/>
              <a:t>3</a:t>
            </a:r>
            <a:r>
              <a:rPr lang="ja-JP" altLang="en-US" sz="2000" dirty="0" err="1"/>
              <a:t>．</a:t>
            </a:r>
            <a:r>
              <a:rPr lang="ja-JP" altLang="en-US" sz="2000" dirty="0"/>
              <a:t>最も長いリード長、短いリード長はそれぞれいくつか</a:t>
            </a:r>
            <a:endParaRPr lang="en-US" altLang="ja-JP" sz="2000" dirty="0"/>
          </a:p>
          <a:p>
            <a:endParaRPr lang="en-US" altLang="ja-JP" sz="2000" dirty="0"/>
          </a:p>
          <a:p>
            <a:r>
              <a:rPr lang="en-US" altLang="ja-JP" sz="2000" dirty="0"/>
              <a:t>4</a:t>
            </a:r>
            <a:r>
              <a:rPr lang="ja-JP" altLang="en-US" sz="2000" dirty="0" err="1"/>
              <a:t>．</a:t>
            </a:r>
            <a:r>
              <a:rPr lang="ja-JP" altLang="en-US" sz="2000" dirty="0"/>
              <a:t>最も長いリード長を持つ配列を</a:t>
            </a:r>
            <a:r>
              <a:rPr lang="en-US" altLang="ja-JP" sz="2000" dirty="0"/>
              <a:t>(1</a:t>
            </a:r>
            <a:r>
              <a:rPr lang="ja-JP" altLang="en-US" sz="2000" dirty="0" err="1"/>
              <a:t>つで</a:t>
            </a:r>
            <a:r>
              <a:rPr lang="ja-JP" altLang="en-US" sz="2000" dirty="0"/>
              <a:t>よいので</a:t>
            </a:r>
            <a:r>
              <a:rPr lang="en-US" altLang="ja-JP" sz="2000" dirty="0"/>
              <a:t>)</a:t>
            </a:r>
            <a:r>
              <a:rPr lang="ja-JP" altLang="en-US" sz="2000" dirty="0"/>
              <a:t>表示せよ</a:t>
            </a:r>
            <a:endParaRPr lang="en-US" altLang="ja-JP" sz="2000" dirty="0"/>
          </a:p>
        </p:txBody>
      </p:sp>
    </p:spTree>
    <p:extLst>
      <p:ext uri="{BB962C8B-B14F-4D97-AF65-F5344CB8AC3E}">
        <p14:creationId xmlns:p14="http://schemas.microsoft.com/office/powerpoint/2010/main" val="1071666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25380" y="116578"/>
            <a:ext cx="9018620" cy="5493812"/>
          </a:xfrm>
          <a:prstGeom prst="rect">
            <a:avLst/>
          </a:prstGeom>
          <a:noFill/>
        </p:spPr>
        <p:txBody>
          <a:bodyPr wrap="square" rtlCol="0">
            <a:spAutoFit/>
          </a:bodyPr>
          <a:lstStyle/>
          <a:p>
            <a:r>
              <a:rPr lang="ja-JP" altLang="en-US" sz="2700" dirty="0"/>
              <a:t>　　心構え</a:t>
            </a:r>
            <a:endParaRPr lang="en-US" altLang="ja-JP" sz="2700" dirty="0"/>
          </a:p>
          <a:p>
            <a:endParaRPr lang="en-US" altLang="ja-JP" sz="2700" dirty="0"/>
          </a:p>
          <a:p>
            <a:r>
              <a:rPr lang="ja-JP" altLang="en-US" sz="2700" dirty="0"/>
              <a:t>・　ググる！</a:t>
            </a:r>
            <a:endParaRPr lang="en-US" altLang="ja-JP" sz="2700" dirty="0"/>
          </a:p>
          <a:p>
            <a:r>
              <a:rPr lang="ja-JP" altLang="en-US" sz="2700" dirty="0"/>
              <a:t>　こんなこと出来るかなと思ったら、</a:t>
            </a:r>
            <a:r>
              <a:rPr lang="en-US" altLang="ja-JP" sz="2700" dirty="0"/>
              <a:t>google</a:t>
            </a:r>
            <a:r>
              <a:rPr lang="ja-JP" altLang="en-US" sz="2700" dirty="0"/>
              <a:t>先生に聞きましょう。</a:t>
            </a:r>
            <a:endParaRPr lang="en-US" altLang="ja-JP" sz="2700" dirty="0"/>
          </a:p>
          <a:p>
            <a:endParaRPr lang="en-US" altLang="ja-JP" sz="2700" dirty="0"/>
          </a:p>
          <a:p>
            <a:r>
              <a:rPr lang="ja-JP" altLang="en-US" sz="2700" dirty="0"/>
              <a:t>・　</a:t>
            </a:r>
            <a:r>
              <a:rPr lang="en-US" altLang="ja-JP" sz="2700" dirty="0"/>
              <a:t>30</a:t>
            </a:r>
            <a:r>
              <a:rPr lang="ja-JP" altLang="en-US" sz="2700" dirty="0"/>
              <a:t>分ググってわからなかったら、知っていそうな人に聞いてみる。（講義中はわからなかったらすぐに聞いてください。皆さんの足並みがそろうまで待つので、すぐに聞いてくれた方が早く終わります。）</a:t>
            </a:r>
            <a:endParaRPr lang="en-US" altLang="ja-JP" sz="2700" dirty="0"/>
          </a:p>
          <a:p>
            <a:endParaRPr lang="en-US" altLang="ja-JP" sz="2700" dirty="0"/>
          </a:p>
          <a:p>
            <a:r>
              <a:rPr lang="ja-JP" altLang="en-US" sz="2700" dirty="0"/>
              <a:t>・　コンピュータ全般のことに興味を持つ</a:t>
            </a:r>
            <a:endParaRPr lang="en-US" altLang="ja-JP" sz="2700" dirty="0"/>
          </a:p>
          <a:p>
            <a:r>
              <a:rPr lang="ja-JP" altLang="en-US" sz="2700" dirty="0"/>
              <a:t>　広く薄く。ハードウェアのことや</a:t>
            </a:r>
            <a:r>
              <a:rPr lang="en-US" altLang="ja-JP" sz="2700" dirty="0"/>
              <a:t>OS</a:t>
            </a:r>
            <a:r>
              <a:rPr lang="ja-JP" altLang="en-US" sz="2700" dirty="0"/>
              <a:t>のこと、運用方法なども。</a:t>
            </a:r>
            <a:endParaRPr lang="en-US" altLang="ja-JP" sz="2700" dirty="0"/>
          </a:p>
          <a:p>
            <a:r>
              <a:rPr lang="ja-JP" altLang="en-US" sz="2700" dirty="0"/>
              <a:t>一見解析と関係なそうな知識が必要なことも多い。</a:t>
            </a:r>
            <a:endParaRPr lang="en-US" altLang="ja-JP" sz="2700" dirty="0"/>
          </a:p>
        </p:txBody>
      </p:sp>
    </p:spTree>
    <p:extLst>
      <p:ext uri="{BB962C8B-B14F-4D97-AF65-F5344CB8AC3E}">
        <p14:creationId xmlns:p14="http://schemas.microsoft.com/office/powerpoint/2010/main" val="41633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10020" y="83025"/>
            <a:ext cx="8605381" cy="6555641"/>
          </a:xfrm>
          <a:prstGeom prst="rect">
            <a:avLst/>
          </a:prstGeom>
          <a:noFill/>
        </p:spPr>
        <p:txBody>
          <a:bodyPr wrap="square" rtlCol="0">
            <a:spAutoFit/>
          </a:bodyPr>
          <a:lstStyle/>
          <a:p>
            <a:r>
              <a:rPr lang="ja-JP" altLang="en-US" sz="2000" dirty="0"/>
              <a:t>バイオインフォのデータ解析</a:t>
            </a:r>
            <a:endParaRPr lang="en-US" altLang="ja-JP" sz="2000" dirty="0"/>
          </a:p>
          <a:p>
            <a:endParaRPr lang="en-US" altLang="ja-JP" sz="2000" dirty="0"/>
          </a:p>
          <a:p>
            <a:r>
              <a:rPr lang="ja-JP" altLang="en-US" sz="2000" dirty="0"/>
              <a:t>かなり大雑把に言うと、誰かが作ってくれた解析プログラムをコマンドラインから起動して結果を理解できれば多くの場合十分。</a:t>
            </a:r>
            <a:endParaRPr lang="en-US" altLang="ja-JP" sz="2000" dirty="0"/>
          </a:p>
          <a:p>
            <a:endParaRPr lang="en-US" altLang="ja-JP" sz="2000" dirty="0"/>
          </a:p>
          <a:p>
            <a:r>
              <a:rPr lang="ja-JP" altLang="en-US" sz="2000" dirty="0"/>
              <a:t>ただし、出てきた結果を別のプログラムに入力するときなど、ちょっとした変換や編集作業が入ってくることが多く、簡単に使えるプログラミング言語を知っておくとだいぶ効率が上がる。</a:t>
            </a:r>
            <a:endParaRPr lang="en-US" altLang="ja-JP" sz="2000" dirty="0"/>
          </a:p>
          <a:p>
            <a:endParaRPr lang="en-US" altLang="ja-JP" sz="2000" dirty="0"/>
          </a:p>
          <a:p>
            <a:r>
              <a:rPr lang="ja-JP" altLang="en-US" sz="2000" dirty="0"/>
              <a:t>プログラミング言語によって得意・不得意な処理内容がある。</a:t>
            </a:r>
            <a:endParaRPr lang="en-US" altLang="ja-JP" sz="2000" dirty="0"/>
          </a:p>
          <a:p>
            <a:r>
              <a:rPr lang="ja-JP" altLang="en-US" sz="2000" dirty="0"/>
              <a:t>例えば、データ解析の新しいプログラムを作ろうとするなら、</a:t>
            </a:r>
            <a:r>
              <a:rPr lang="en-US" altLang="ja-JP" sz="2000" dirty="0"/>
              <a:t>R,</a:t>
            </a:r>
            <a:r>
              <a:rPr lang="ja-JP" altLang="en-US" sz="2000" dirty="0"/>
              <a:t> </a:t>
            </a:r>
            <a:r>
              <a:rPr lang="en-US" altLang="ja-JP" sz="2000" dirty="0"/>
              <a:t>Python</a:t>
            </a:r>
            <a:r>
              <a:rPr lang="ja-JP" altLang="en-US" sz="2000" dirty="0"/>
              <a:t>あたりを使うとライブラリーが沢山あって、楽に作れる。（バイオインフォマティシャンを目指すならもちろん使えて当たり前の言語）</a:t>
            </a:r>
            <a:endParaRPr lang="en-US" altLang="ja-JP" sz="2000" dirty="0"/>
          </a:p>
          <a:p>
            <a:r>
              <a:rPr lang="ja-JP" altLang="en-US" sz="2000" dirty="0"/>
              <a:t>ただし、ちょっとした変換を行うにはより適した言語があって、「</a:t>
            </a:r>
            <a:r>
              <a:rPr lang="en-US" altLang="ja-JP" sz="2000" dirty="0"/>
              <a:t>AWK</a:t>
            </a:r>
            <a:r>
              <a:rPr lang="ja-JP" altLang="en-US" sz="2000" dirty="0"/>
              <a:t>」がお勧め。</a:t>
            </a:r>
            <a:endParaRPr lang="en-US" altLang="ja-JP" sz="2000" dirty="0"/>
          </a:p>
          <a:p>
            <a:endParaRPr lang="en-US" altLang="ja-JP" sz="2000" dirty="0"/>
          </a:p>
          <a:p>
            <a:r>
              <a:rPr lang="en-US" altLang="ja-JP" sz="2000" dirty="0"/>
              <a:t>AWK</a:t>
            </a:r>
            <a:r>
              <a:rPr lang="ja-JP" altLang="en-US" sz="2000" dirty="0"/>
              <a:t>の利点・欠点</a:t>
            </a:r>
            <a:endParaRPr lang="en-US" altLang="ja-JP" sz="2000" dirty="0"/>
          </a:p>
          <a:p>
            <a:r>
              <a:rPr lang="ja-JP" altLang="en-US" sz="2000" dirty="0"/>
              <a:t>利点：学習が容易、</a:t>
            </a:r>
            <a:r>
              <a:rPr lang="en-US" altLang="ja-JP" sz="2000" dirty="0"/>
              <a:t>C</a:t>
            </a:r>
            <a:r>
              <a:rPr lang="ja-JP" altLang="en-US" sz="2000" dirty="0"/>
              <a:t>言語に</a:t>
            </a:r>
            <a:r>
              <a:rPr lang="en-US" altLang="ja-JP" sz="2000" dirty="0"/>
              <a:t>(JAVA</a:t>
            </a:r>
            <a:r>
              <a:rPr lang="ja-JP" altLang="en-US" sz="2000" dirty="0"/>
              <a:t>にも</a:t>
            </a:r>
            <a:r>
              <a:rPr lang="en-US" altLang="ja-JP" sz="2000" dirty="0"/>
              <a:t>)</a:t>
            </a:r>
            <a:r>
              <a:rPr lang="ja-JP" altLang="en-US" sz="2000" dirty="0"/>
              <a:t> 似ている。ファイルフォーマット変換や簡単な集計に便利な仕様になっている。</a:t>
            </a:r>
            <a:endParaRPr lang="en-US" altLang="ja-JP" sz="2000" dirty="0"/>
          </a:p>
          <a:p>
            <a:endParaRPr lang="en-US" altLang="ja-JP" sz="2000" dirty="0"/>
          </a:p>
          <a:p>
            <a:r>
              <a:rPr lang="ja-JP" altLang="en-US" sz="2000" dirty="0"/>
              <a:t>欠点：実行速度が</a:t>
            </a:r>
            <a:r>
              <a:rPr lang="en-US" altLang="ja-JP" sz="2000" dirty="0"/>
              <a:t>C</a:t>
            </a:r>
            <a:r>
              <a:rPr lang="ja-JP" altLang="en-US" sz="2000" dirty="0"/>
              <a:t>や</a:t>
            </a:r>
            <a:r>
              <a:rPr lang="en-US" altLang="ja-JP" sz="2000" dirty="0"/>
              <a:t>JAVA</a:t>
            </a:r>
            <a:r>
              <a:rPr lang="ja-JP" altLang="en-US" sz="2000" dirty="0"/>
              <a:t>と比べると遅い。統合開発環境が無いので長いプログラムを作るとタイプミスによるバグが発生しやすい。</a:t>
            </a:r>
            <a:endParaRPr lang="en-US" altLang="ja-JP" sz="2000" dirty="0"/>
          </a:p>
        </p:txBody>
      </p:sp>
    </p:spTree>
    <p:extLst>
      <p:ext uri="{BB962C8B-B14F-4D97-AF65-F5344CB8AC3E}">
        <p14:creationId xmlns:p14="http://schemas.microsoft.com/office/powerpoint/2010/main" val="311417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63950" y="0"/>
            <a:ext cx="8465270" cy="4708981"/>
          </a:xfrm>
          <a:prstGeom prst="rect">
            <a:avLst/>
          </a:prstGeom>
          <a:noFill/>
        </p:spPr>
        <p:txBody>
          <a:bodyPr wrap="square" rtlCol="0">
            <a:spAutoFit/>
          </a:bodyPr>
          <a:lstStyle/>
          <a:p>
            <a:r>
              <a:rPr kumimoji="1" lang="ja-JP" altLang="en-US" sz="2000" dirty="0"/>
              <a:t>プログラミング言語の種類</a:t>
            </a:r>
            <a:endParaRPr kumimoji="1" lang="en-US" altLang="ja-JP" sz="2000" dirty="0"/>
          </a:p>
          <a:p>
            <a:endParaRPr lang="en-US" altLang="ja-JP" sz="2000" dirty="0"/>
          </a:p>
          <a:p>
            <a:r>
              <a:rPr kumimoji="1" lang="ja-JP" altLang="en-US" sz="2000" dirty="0"/>
              <a:t>大きく分けると、「コンパイラ言語」と「スクリプト言語」に分かれ、大体次のように発展してきた。</a:t>
            </a:r>
            <a:endParaRPr kumimoji="1" lang="en-US" altLang="ja-JP" sz="2000" dirty="0"/>
          </a:p>
          <a:p>
            <a:endParaRPr lang="en-US" altLang="ja-JP" sz="2000" dirty="0"/>
          </a:p>
          <a:p>
            <a:r>
              <a:rPr lang="ja-JP" altLang="en-US" sz="2000" dirty="0"/>
              <a:t>「コンパイラ言語」は事前にコンパイルという処理を行っておき、処理内容を機械語に変換しておくため、処理が速い。またコンパイル時に型チェックが働き、実行前にエラーを検出することが可能。ただし、コンパイルに時間がとられることが多く、ちょっとした処理には向かない。</a:t>
            </a:r>
            <a:endParaRPr lang="en-US" altLang="ja-JP" sz="2000" dirty="0"/>
          </a:p>
          <a:p>
            <a:endParaRPr kumimoji="1" lang="en-US" altLang="ja-JP" sz="2000" dirty="0"/>
          </a:p>
          <a:p>
            <a:r>
              <a:rPr lang="ja-JP" altLang="en-US" sz="2000" dirty="0"/>
              <a:t>「スクリプト言語」はインタープリタによってその都度ソースコードが解釈され実行されるので、総じて処理が遅い。ただし、人が書く必要のあるコードの量は少ない傾向。そのため作業時間は少なくなることが多い。</a:t>
            </a:r>
            <a:endParaRPr lang="en-US" altLang="ja-JP" sz="2000" dirty="0"/>
          </a:p>
          <a:p>
            <a:endParaRPr kumimoji="1" lang="en-US" altLang="ja-JP" sz="2000" dirty="0"/>
          </a:p>
          <a:p>
            <a:endParaRPr kumimoji="1" lang="ja-JP" altLang="en-US" sz="2000" dirty="0"/>
          </a:p>
        </p:txBody>
      </p:sp>
      <p:sp>
        <p:nvSpPr>
          <p:cNvPr id="3" name="正方形/長方形 2"/>
          <p:cNvSpPr/>
          <p:nvPr/>
        </p:nvSpPr>
        <p:spPr>
          <a:xfrm>
            <a:off x="4515452" y="6317861"/>
            <a:ext cx="4318683" cy="300082"/>
          </a:xfrm>
          <a:prstGeom prst="rect">
            <a:avLst/>
          </a:prstGeom>
        </p:spPr>
        <p:txBody>
          <a:bodyPr wrap="none">
            <a:spAutoFit/>
          </a:bodyPr>
          <a:lstStyle/>
          <a:p>
            <a:r>
              <a:rPr lang="ja-JP" altLang="en-US" sz="1350" dirty="0"/>
              <a:t>http://d.hatena.ne.jp/satosystems/20121228/1356655565</a:t>
            </a:r>
          </a:p>
        </p:txBody>
      </p:sp>
      <p:graphicFrame>
        <p:nvGraphicFramePr>
          <p:cNvPr id="4" name="表 3"/>
          <p:cNvGraphicFramePr>
            <a:graphicFrameLocks noGrp="1"/>
          </p:cNvGraphicFramePr>
          <p:nvPr>
            <p:extLst>
              <p:ext uri="{D42A27DB-BD31-4B8C-83A1-F6EECF244321}">
                <p14:modId xmlns:p14="http://schemas.microsoft.com/office/powerpoint/2010/main" val="637118713"/>
              </p:ext>
            </p:extLst>
          </p:nvPr>
        </p:nvGraphicFramePr>
        <p:xfrm>
          <a:off x="1201523" y="4176111"/>
          <a:ext cx="2324100" cy="2674620"/>
        </p:xfrm>
        <a:graphic>
          <a:graphicData uri="http://schemas.openxmlformats.org/drawingml/2006/table">
            <a:tbl>
              <a:tblPr firstRow="1">
                <a:tableStyleId>{073A0DAA-6AF3-43AB-8588-CEC1D06C72B9}</a:tableStyleId>
              </a:tblPr>
              <a:tblGrid>
                <a:gridCol w="1436313">
                  <a:extLst>
                    <a:ext uri="{9D8B030D-6E8A-4147-A177-3AD203B41FA5}">
                      <a16:colId xmlns:a16="http://schemas.microsoft.com/office/drawing/2014/main" val="20000"/>
                    </a:ext>
                  </a:extLst>
                </a:gridCol>
                <a:gridCol w="887787">
                  <a:extLst>
                    <a:ext uri="{9D8B030D-6E8A-4147-A177-3AD203B41FA5}">
                      <a16:colId xmlns:a16="http://schemas.microsoft.com/office/drawing/2014/main" val="20001"/>
                    </a:ext>
                  </a:extLst>
                </a:gridCol>
              </a:tblGrid>
              <a:tr h="200025">
                <a:tc>
                  <a:txBody>
                    <a:bodyPr/>
                    <a:lstStyle/>
                    <a:p>
                      <a:pPr algn="ctr" fontAlgn="ctr"/>
                      <a:r>
                        <a:rPr lang="zh-TW" altLang="en-US" sz="1400" u="none" strike="noStrike">
                          <a:effectLst/>
                        </a:rPr>
                        <a:t>言語（処理系）</a:t>
                      </a:r>
                      <a:endParaRPr lang="zh-TW" altLang="en-US" sz="1400" b="1" i="0" u="none" strike="noStrike">
                        <a:solidFill>
                          <a:srgbClr val="FFFFFF"/>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ctr" fontAlgn="ctr"/>
                      <a:r>
                        <a:rPr lang="ja-JP" altLang="en-US" sz="1400" u="none" strike="noStrike">
                          <a:effectLst/>
                        </a:rPr>
                        <a:t>時間 </a:t>
                      </a:r>
                      <a:r>
                        <a:rPr lang="en-US" altLang="ja-JP" sz="1400" u="none" strike="noStrike">
                          <a:effectLst/>
                        </a:rPr>
                        <a:t>(</a:t>
                      </a:r>
                      <a:r>
                        <a:rPr lang="en-US" sz="1400" u="none" strike="noStrike">
                          <a:effectLst/>
                        </a:rPr>
                        <a:t>s)</a:t>
                      </a:r>
                      <a:endParaRPr lang="en-US" sz="1400" b="1" i="0" u="none" strike="noStrike">
                        <a:solidFill>
                          <a:srgbClr val="FFFFFF"/>
                        </a:solidFill>
                        <a:effectLst/>
                        <a:latin typeface="Arial" panose="020B0604020202020204" pitchFamily="34" charset="0"/>
                        <a:ea typeface="ＭＳ Ｐゴシック" panose="020B0600070205080204" pitchFamily="50" charset="-128"/>
                      </a:endParaRPr>
                    </a:p>
                  </a:txBody>
                  <a:tcPr marL="9525" marR="9525" marT="9525" marB="0" anchor="ctr"/>
                </a:tc>
                <a:extLst>
                  <a:ext uri="{0D108BD9-81ED-4DB2-BD59-A6C34878D82A}">
                    <a16:rowId xmlns:a16="http://schemas.microsoft.com/office/drawing/2014/main" val="10000"/>
                  </a:ext>
                </a:extLst>
              </a:tr>
              <a:tr h="190500">
                <a:tc>
                  <a:txBody>
                    <a:bodyPr/>
                    <a:lstStyle/>
                    <a:p>
                      <a:pPr algn="l" fontAlgn="ctr"/>
                      <a:r>
                        <a:rPr lang="en-US" sz="1400" u="none" strike="noStrike">
                          <a:effectLst/>
                        </a:rPr>
                        <a:t>Haskell (jhc)</a:t>
                      </a:r>
                      <a:endParaRPr lang="en-US"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0.54</a:t>
                      </a:r>
                      <a:endParaRPr lang="en-US" altLang="ja-JP"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extLst>
                  <a:ext uri="{0D108BD9-81ED-4DB2-BD59-A6C34878D82A}">
                    <a16:rowId xmlns:a16="http://schemas.microsoft.com/office/drawing/2014/main" val="10001"/>
                  </a:ext>
                </a:extLst>
              </a:tr>
              <a:tr h="190500">
                <a:tc>
                  <a:txBody>
                    <a:bodyPr/>
                    <a:lstStyle/>
                    <a:p>
                      <a:pPr algn="l" fontAlgn="ctr"/>
                      <a:r>
                        <a:rPr lang="en-US" sz="1400" u="none" strike="noStrike">
                          <a:effectLst/>
                        </a:rPr>
                        <a:t>Java (OpenJDK)</a:t>
                      </a:r>
                      <a:endParaRPr lang="en-US"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0.732</a:t>
                      </a:r>
                      <a:endParaRPr lang="en-US" altLang="ja-JP"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extLst>
                  <a:ext uri="{0D108BD9-81ED-4DB2-BD59-A6C34878D82A}">
                    <a16:rowId xmlns:a16="http://schemas.microsoft.com/office/drawing/2014/main" val="10002"/>
                  </a:ext>
                </a:extLst>
              </a:tr>
              <a:tr h="190500">
                <a:tc>
                  <a:txBody>
                    <a:bodyPr/>
                    <a:lstStyle/>
                    <a:p>
                      <a:pPr algn="l" fontAlgn="ctr"/>
                      <a:r>
                        <a:rPr lang="en-US" sz="1400" u="none" strike="noStrike">
                          <a:effectLst/>
                        </a:rPr>
                        <a:t>C (gcc -O2)</a:t>
                      </a:r>
                      <a:endParaRPr lang="en-US"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1.18</a:t>
                      </a:r>
                      <a:endParaRPr lang="en-US" altLang="ja-JP"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extLst>
                  <a:ext uri="{0D108BD9-81ED-4DB2-BD59-A6C34878D82A}">
                    <a16:rowId xmlns:a16="http://schemas.microsoft.com/office/drawing/2014/main" val="10003"/>
                  </a:ext>
                </a:extLst>
              </a:tr>
              <a:tr h="190500">
                <a:tc>
                  <a:txBody>
                    <a:bodyPr/>
                    <a:lstStyle/>
                    <a:p>
                      <a:pPr algn="l" fontAlgn="ctr"/>
                      <a:r>
                        <a:rPr lang="en-US" sz="1400" u="none" strike="noStrike">
                          <a:effectLst/>
                        </a:rPr>
                        <a:t>C#</a:t>
                      </a:r>
                      <a:endParaRPr lang="en-US"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1.648</a:t>
                      </a:r>
                      <a:endParaRPr lang="en-US" altLang="ja-JP"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extLst>
                  <a:ext uri="{0D108BD9-81ED-4DB2-BD59-A6C34878D82A}">
                    <a16:rowId xmlns:a16="http://schemas.microsoft.com/office/drawing/2014/main" val="10004"/>
                  </a:ext>
                </a:extLst>
              </a:tr>
              <a:tr h="190500">
                <a:tc>
                  <a:txBody>
                    <a:bodyPr/>
                    <a:lstStyle/>
                    <a:p>
                      <a:pPr algn="l" fontAlgn="ctr"/>
                      <a:r>
                        <a:rPr lang="en-US" sz="1400" u="none" strike="noStrike">
                          <a:effectLst/>
                        </a:rPr>
                        <a:t>JavaScript (node.js)</a:t>
                      </a:r>
                      <a:endParaRPr lang="en-US"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2.62</a:t>
                      </a:r>
                      <a:endParaRPr lang="en-US" altLang="ja-JP"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extLst>
                  <a:ext uri="{0D108BD9-81ED-4DB2-BD59-A6C34878D82A}">
                    <a16:rowId xmlns:a16="http://schemas.microsoft.com/office/drawing/2014/main" val="10005"/>
                  </a:ext>
                </a:extLst>
              </a:tr>
              <a:tr h="190500">
                <a:tc>
                  <a:txBody>
                    <a:bodyPr/>
                    <a:lstStyle/>
                    <a:p>
                      <a:pPr algn="l" fontAlgn="ctr"/>
                      <a:r>
                        <a:rPr lang="en-US" sz="1400" u="none" strike="noStrike">
                          <a:effectLst/>
                        </a:rPr>
                        <a:t>Ruby (JRuby 1.7.1)</a:t>
                      </a:r>
                      <a:endParaRPr lang="en-US"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22.773</a:t>
                      </a:r>
                      <a:endParaRPr lang="en-US" altLang="ja-JP"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extLst>
                  <a:ext uri="{0D108BD9-81ED-4DB2-BD59-A6C34878D82A}">
                    <a16:rowId xmlns:a16="http://schemas.microsoft.com/office/drawing/2014/main" val="10006"/>
                  </a:ext>
                </a:extLst>
              </a:tr>
              <a:tr h="190500">
                <a:tc>
                  <a:txBody>
                    <a:bodyPr/>
                    <a:lstStyle/>
                    <a:p>
                      <a:pPr algn="l" fontAlgn="ctr"/>
                      <a:r>
                        <a:rPr lang="en-US" sz="1400" u="none" strike="noStrike">
                          <a:effectLst/>
                        </a:rPr>
                        <a:t>Python (CPython)</a:t>
                      </a:r>
                      <a:endParaRPr lang="en-US"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53.651</a:t>
                      </a:r>
                      <a:endParaRPr lang="en-US" altLang="ja-JP"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extLst>
                  <a:ext uri="{0D108BD9-81ED-4DB2-BD59-A6C34878D82A}">
                    <a16:rowId xmlns:a16="http://schemas.microsoft.com/office/drawing/2014/main" val="10007"/>
                  </a:ext>
                </a:extLst>
              </a:tr>
              <a:tr h="190500">
                <a:tc>
                  <a:txBody>
                    <a:bodyPr/>
                    <a:lstStyle/>
                    <a:p>
                      <a:pPr algn="l" fontAlgn="ctr"/>
                      <a:r>
                        <a:rPr lang="en-US" sz="1400" u="none" strike="noStrike">
                          <a:effectLst/>
                        </a:rPr>
                        <a:t>PHP</a:t>
                      </a:r>
                      <a:endParaRPr lang="en-US"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85.417</a:t>
                      </a:r>
                      <a:endParaRPr lang="en-US" altLang="ja-JP"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extLst>
                  <a:ext uri="{0D108BD9-81ED-4DB2-BD59-A6C34878D82A}">
                    <a16:rowId xmlns:a16="http://schemas.microsoft.com/office/drawing/2014/main" val="10008"/>
                  </a:ext>
                </a:extLst>
              </a:tr>
              <a:tr h="190500">
                <a:tc>
                  <a:txBody>
                    <a:bodyPr/>
                    <a:lstStyle/>
                    <a:p>
                      <a:pPr algn="l" fontAlgn="ctr"/>
                      <a:r>
                        <a:rPr lang="en-US" sz="1400" u="none" strike="noStrike">
                          <a:effectLst/>
                        </a:rPr>
                        <a:t>Perl</a:t>
                      </a:r>
                      <a:endParaRPr lang="en-US"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109.103</a:t>
                      </a:r>
                      <a:endParaRPr lang="en-US" altLang="ja-JP"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extLst>
                  <a:ext uri="{0D108BD9-81ED-4DB2-BD59-A6C34878D82A}">
                    <a16:rowId xmlns:a16="http://schemas.microsoft.com/office/drawing/2014/main" val="10009"/>
                  </a:ext>
                </a:extLst>
              </a:tr>
              <a:tr h="190500">
                <a:tc>
                  <a:txBody>
                    <a:bodyPr/>
                    <a:lstStyle/>
                    <a:p>
                      <a:pPr algn="l" fontAlgn="ctr"/>
                      <a:r>
                        <a:rPr lang="en-US" sz="1400" u="none" strike="noStrike">
                          <a:effectLst/>
                        </a:rPr>
                        <a:t>AWK</a:t>
                      </a:r>
                      <a:endParaRPr lang="en-US"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a:effectLst/>
                        </a:rPr>
                        <a:t>114.235</a:t>
                      </a:r>
                      <a:endParaRPr lang="en-US" altLang="ja-JP"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extLst>
                  <a:ext uri="{0D108BD9-81ED-4DB2-BD59-A6C34878D82A}">
                    <a16:rowId xmlns:a16="http://schemas.microsoft.com/office/drawing/2014/main" val="10010"/>
                  </a:ext>
                </a:extLst>
              </a:tr>
              <a:tr h="190500">
                <a:tc>
                  <a:txBody>
                    <a:bodyPr/>
                    <a:lstStyle/>
                    <a:p>
                      <a:pPr algn="l" fontAlgn="ctr"/>
                      <a:r>
                        <a:rPr lang="en-US" sz="1400" u="none" strike="noStrike">
                          <a:effectLst/>
                        </a:rPr>
                        <a:t>R</a:t>
                      </a:r>
                      <a:endParaRPr lang="en-US" sz="1400" b="0" i="0" u="none" strike="noStrike">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tc>
                  <a:txBody>
                    <a:bodyPr/>
                    <a:lstStyle/>
                    <a:p>
                      <a:pPr algn="r" fontAlgn="ctr"/>
                      <a:r>
                        <a:rPr lang="en-US" altLang="ja-JP" sz="1400" u="none" strike="noStrike" dirty="0">
                          <a:effectLst/>
                        </a:rPr>
                        <a:t>669.911</a:t>
                      </a:r>
                      <a:endParaRPr lang="en-US" altLang="ja-JP" sz="1400" b="0" i="0" u="none" strike="noStrike" dirty="0">
                        <a:solidFill>
                          <a:srgbClr val="000000"/>
                        </a:solidFill>
                        <a:effectLst/>
                        <a:latin typeface="Arial" panose="020B0604020202020204" pitchFamily="34" charset="0"/>
                        <a:ea typeface="ＭＳ Ｐゴシック" panose="020B0600070205080204" pitchFamily="50" charset="-128"/>
                      </a:endParaRPr>
                    </a:p>
                  </a:txBody>
                  <a:tcPr marL="9525" marR="9525" marT="9525" marB="0" anchor="ctr"/>
                </a:tc>
                <a:extLst>
                  <a:ext uri="{0D108BD9-81ED-4DB2-BD59-A6C34878D82A}">
                    <a16:rowId xmlns:a16="http://schemas.microsoft.com/office/drawing/2014/main" val="10011"/>
                  </a:ext>
                </a:extLst>
              </a:tr>
            </a:tbl>
          </a:graphicData>
        </a:graphic>
      </p:graphicFrame>
      <p:sp>
        <p:nvSpPr>
          <p:cNvPr id="5" name="右中かっこ 4"/>
          <p:cNvSpPr/>
          <p:nvPr/>
        </p:nvSpPr>
        <p:spPr>
          <a:xfrm>
            <a:off x="3572758" y="4372971"/>
            <a:ext cx="103694" cy="88430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 name="右中かっこ 5"/>
          <p:cNvSpPr/>
          <p:nvPr/>
        </p:nvSpPr>
        <p:spPr>
          <a:xfrm>
            <a:off x="3572758" y="5345601"/>
            <a:ext cx="103694" cy="1505129"/>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chemeClr val="accent6"/>
              </a:solidFill>
            </a:endParaRPr>
          </a:p>
        </p:txBody>
      </p:sp>
      <p:sp>
        <p:nvSpPr>
          <p:cNvPr id="7" name="テキスト ボックス 6"/>
          <p:cNvSpPr txBox="1"/>
          <p:nvPr/>
        </p:nvSpPr>
        <p:spPr>
          <a:xfrm>
            <a:off x="3862583" y="4630457"/>
            <a:ext cx="1636987" cy="369332"/>
          </a:xfrm>
          <a:prstGeom prst="rect">
            <a:avLst/>
          </a:prstGeom>
          <a:noFill/>
        </p:spPr>
        <p:txBody>
          <a:bodyPr wrap="none" rtlCol="0">
            <a:spAutoFit/>
          </a:bodyPr>
          <a:lstStyle/>
          <a:p>
            <a:r>
              <a:rPr kumimoji="1" lang="ja-JP" altLang="en-US" dirty="0">
                <a:solidFill>
                  <a:schemeClr val="accent1"/>
                </a:solidFill>
              </a:rPr>
              <a:t>コンパイラ言語</a:t>
            </a:r>
          </a:p>
        </p:txBody>
      </p:sp>
      <p:sp>
        <p:nvSpPr>
          <p:cNvPr id="8" name="テキスト ボックス 7"/>
          <p:cNvSpPr txBox="1"/>
          <p:nvPr/>
        </p:nvSpPr>
        <p:spPr>
          <a:xfrm>
            <a:off x="3862583" y="5913499"/>
            <a:ext cx="1582484" cy="369332"/>
          </a:xfrm>
          <a:prstGeom prst="rect">
            <a:avLst/>
          </a:prstGeom>
          <a:noFill/>
        </p:spPr>
        <p:txBody>
          <a:bodyPr wrap="none" rtlCol="0">
            <a:spAutoFit/>
          </a:bodyPr>
          <a:lstStyle/>
          <a:p>
            <a:r>
              <a:rPr kumimoji="1" lang="ja-JP" altLang="en-US" dirty="0">
                <a:solidFill>
                  <a:schemeClr val="accent6"/>
                </a:solidFill>
              </a:rPr>
              <a:t>スクリプト言語</a:t>
            </a:r>
          </a:p>
        </p:txBody>
      </p:sp>
      <p:sp>
        <p:nvSpPr>
          <p:cNvPr id="9" name="正方形/長方形 8"/>
          <p:cNvSpPr/>
          <p:nvPr/>
        </p:nvSpPr>
        <p:spPr>
          <a:xfrm>
            <a:off x="5998449" y="5280633"/>
            <a:ext cx="2551661" cy="923330"/>
          </a:xfrm>
          <a:prstGeom prst="rect">
            <a:avLst/>
          </a:prstGeom>
        </p:spPr>
        <p:txBody>
          <a:bodyPr wrap="square">
            <a:spAutoFit/>
          </a:bodyPr>
          <a:lstStyle/>
          <a:p>
            <a:r>
              <a:rPr lang="ja-JP" altLang="en-US" dirty="0"/>
              <a:t>フィボナッチ数を求めるベンチマーク　2012/12/28</a:t>
            </a:r>
          </a:p>
        </p:txBody>
      </p:sp>
    </p:spTree>
    <p:extLst>
      <p:ext uri="{BB962C8B-B14F-4D97-AF65-F5344CB8AC3E}">
        <p14:creationId xmlns:p14="http://schemas.microsoft.com/office/powerpoint/2010/main" val="728917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197964" y="141402"/>
            <a:ext cx="8682086" cy="3170099"/>
          </a:xfrm>
          <a:prstGeom prst="rect">
            <a:avLst/>
          </a:prstGeom>
          <a:noFill/>
        </p:spPr>
        <p:txBody>
          <a:bodyPr wrap="square" rtlCol="0">
            <a:spAutoFit/>
          </a:bodyPr>
          <a:lstStyle/>
          <a:p>
            <a:r>
              <a:rPr kumimoji="1" lang="en-US" altLang="ja-JP" sz="2000" dirty="0"/>
              <a:t>Hello</a:t>
            </a:r>
            <a:r>
              <a:rPr kumimoji="1" lang="ja-JP" altLang="en-US" sz="2000" dirty="0"/>
              <a:t> </a:t>
            </a:r>
            <a:r>
              <a:rPr kumimoji="1" lang="en-US" altLang="ja-JP" sz="2000" dirty="0"/>
              <a:t>World!</a:t>
            </a:r>
          </a:p>
          <a:p>
            <a:endParaRPr lang="en-US" altLang="ja-JP" sz="2000" dirty="0"/>
          </a:p>
          <a:p>
            <a:r>
              <a:rPr kumimoji="1" lang="ja-JP" altLang="en-US" sz="2000" dirty="0"/>
              <a:t>プログラミングの最初</a:t>
            </a:r>
            <a:r>
              <a:rPr lang="ja-JP" altLang="en-US" sz="2000" dirty="0"/>
              <a:t>の</a:t>
            </a:r>
            <a:r>
              <a:rPr kumimoji="1" lang="ja-JP" altLang="en-US" sz="2000" dirty="0"/>
              <a:t>一歩として、画面に</a:t>
            </a:r>
            <a:r>
              <a:rPr kumimoji="1" lang="en-US" altLang="ja-JP" sz="2000" dirty="0"/>
              <a:t>”Hello World!”</a:t>
            </a:r>
            <a:r>
              <a:rPr kumimoji="1" lang="ja-JP" altLang="en-US" sz="2000" dirty="0"/>
              <a:t>と出すのがお決まりになっています。</a:t>
            </a:r>
            <a:endParaRPr kumimoji="1" lang="en-US" altLang="ja-JP" sz="2000" dirty="0"/>
          </a:p>
          <a:p>
            <a:r>
              <a:rPr lang="en-US" altLang="ja-JP" sz="2000" dirty="0" err="1"/>
              <a:t>awk</a:t>
            </a:r>
            <a:r>
              <a:rPr lang="ja-JP" altLang="en-US" sz="2000" dirty="0"/>
              <a:t>で実行する場合、</a:t>
            </a:r>
            <a:r>
              <a:rPr lang="en-US" altLang="ja-JP" sz="2000" dirty="0"/>
              <a:t>Ubuntu</a:t>
            </a:r>
            <a:r>
              <a:rPr lang="ja-JP" altLang="en-US" sz="2000" dirty="0"/>
              <a:t>を開いて、</a:t>
            </a:r>
            <a:endParaRPr lang="en-US" altLang="ja-JP" sz="2000" dirty="0"/>
          </a:p>
          <a:p>
            <a:endParaRPr kumimoji="1" lang="en-US" altLang="ja-JP" sz="2000" dirty="0"/>
          </a:p>
          <a:p>
            <a:r>
              <a:rPr lang="en-US" altLang="ja-JP" sz="2000" dirty="0" err="1"/>
              <a:t>awk</a:t>
            </a:r>
            <a:r>
              <a:rPr lang="en-US" altLang="ja-JP" sz="2000" dirty="0"/>
              <a:t> 'BEGIN{print "Hello World!"}'</a:t>
            </a:r>
          </a:p>
          <a:p>
            <a:endParaRPr kumimoji="1" lang="en-US" altLang="ja-JP" sz="2000" dirty="0"/>
          </a:p>
          <a:p>
            <a:r>
              <a:rPr lang="ja-JP" altLang="en-US" sz="2000" dirty="0"/>
              <a:t>と入力してみましょう。</a:t>
            </a:r>
            <a:endParaRPr kumimoji="1" lang="en-US" altLang="ja-JP" sz="2000" dirty="0"/>
          </a:p>
          <a:p>
            <a:endParaRPr kumimoji="1" lang="ja-JP" altLang="en-US" sz="2000" dirty="0"/>
          </a:p>
        </p:txBody>
      </p:sp>
      <p:pic>
        <p:nvPicPr>
          <p:cNvPr id="10" name="図 9"/>
          <p:cNvPicPr>
            <a:picLocks noChangeAspect="1"/>
          </p:cNvPicPr>
          <p:nvPr/>
        </p:nvPicPr>
        <p:blipFill>
          <a:blip r:embed="rId2"/>
          <a:stretch>
            <a:fillRect/>
          </a:stretch>
        </p:blipFill>
        <p:spPr>
          <a:xfrm>
            <a:off x="379376" y="3754470"/>
            <a:ext cx="8392413" cy="2363526"/>
          </a:xfrm>
          <a:prstGeom prst="rect">
            <a:avLst/>
          </a:prstGeom>
        </p:spPr>
      </p:pic>
    </p:spTree>
    <p:extLst>
      <p:ext uri="{BB962C8B-B14F-4D97-AF65-F5344CB8AC3E}">
        <p14:creationId xmlns:p14="http://schemas.microsoft.com/office/powerpoint/2010/main" val="41411749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5016758"/>
          </a:xfrm>
          <a:prstGeom prst="rect">
            <a:avLst/>
          </a:prstGeom>
          <a:noFill/>
        </p:spPr>
        <p:txBody>
          <a:bodyPr wrap="square" rtlCol="0">
            <a:spAutoFit/>
          </a:bodyPr>
          <a:lstStyle/>
          <a:p>
            <a:r>
              <a:rPr lang="en-US" altLang="ja-JP" sz="2000" dirty="0"/>
              <a:t>AWK</a:t>
            </a:r>
            <a:r>
              <a:rPr lang="ja-JP" altLang="en-US" sz="2000" dirty="0"/>
              <a:t>スクリプトの他の実行方法</a:t>
            </a:r>
            <a:endParaRPr kumimoji="1" lang="en-US" altLang="ja-JP" sz="2000" dirty="0"/>
          </a:p>
          <a:p>
            <a:endParaRPr kumimoji="1" lang="en-US" altLang="ja-JP" sz="2000" dirty="0"/>
          </a:p>
          <a:p>
            <a:r>
              <a:rPr kumimoji="1" lang="en-US" altLang="ja-JP" sz="2000" dirty="0"/>
              <a:t>Windows</a:t>
            </a:r>
            <a:r>
              <a:rPr kumimoji="1" lang="ja-JP" altLang="en-US" sz="2000" dirty="0"/>
              <a:t>のエクスプローラを開いて、</a:t>
            </a:r>
            <a:r>
              <a:rPr kumimoji="1" lang="en-US" altLang="ja-JP" sz="2000" dirty="0"/>
              <a:t>C:\</a:t>
            </a:r>
            <a:r>
              <a:rPr lang="ja-JP" altLang="en-US" sz="2000" dirty="0"/>
              <a:t>のすぐ下に</a:t>
            </a:r>
            <a:r>
              <a:rPr lang="en-US" altLang="ja-JP" sz="2000" dirty="0"/>
              <a:t>work</a:t>
            </a:r>
            <a:r>
              <a:rPr lang="ja-JP" altLang="en-US" sz="2000" dirty="0"/>
              <a:t>というフォルダを作ります。</a:t>
            </a:r>
            <a:endParaRPr lang="en-US" altLang="ja-JP" sz="2000" dirty="0"/>
          </a:p>
          <a:p>
            <a:r>
              <a:rPr lang="ja-JP" altLang="en-US" sz="2000" dirty="0"/>
              <a:t>その中に、</a:t>
            </a:r>
            <a:r>
              <a:rPr lang="en-US" altLang="ja-JP" sz="2000" dirty="0"/>
              <a:t>day1.txt</a:t>
            </a:r>
            <a:r>
              <a:rPr lang="ja-JP" altLang="en-US" sz="2000" dirty="0"/>
              <a:t>というファイル名でファイルを作成します。</a:t>
            </a:r>
            <a:endParaRPr lang="en-US" altLang="ja-JP" sz="2000" dirty="0"/>
          </a:p>
          <a:p>
            <a:r>
              <a:rPr kumimoji="1" lang="ja-JP" altLang="en-US" sz="2000" dirty="0"/>
              <a:t>メモ帳で開いて、次の内容を記入して保存してください。</a:t>
            </a:r>
            <a:endParaRPr kumimoji="1" lang="en-US" altLang="ja-JP" sz="2000" dirty="0"/>
          </a:p>
          <a:p>
            <a:endParaRPr kumimoji="1" lang="en-US" altLang="ja-JP" sz="2000" dirty="0"/>
          </a:p>
          <a:p>
            <a:r>
              <a:rPr lang="en-US" altLang="ja-JP" sz="2000" dirty="0"/>
              <a:t>BEGIN{print "Hello World!"}</a:t>
            </a:r>
          </a:p>
          <a:p>
            <a:endParaRPr kumimoji="1" lang="en-US" altLang="ja-JP" sz="2000" dirty="0"/>
          </a:p>
          <a:p>
            <a:endParaRPr lang="en-US" altLang="ja-JP" sz="2000" dirty="0"/>
          </a:p>
          <a:p>
            <a:r>
              <a:rPr kumimoji="1" lang="en-US" altLang="ja-JP" sz="2000" dirty="0"/>
              <a:t>Ubuntu</a:t>
            </a:r>
            <a:r>
              <a:rPr kumimoji="1" lang="ja-JP" altLang="en-US" sz="2000" dirty="0"/>
              <a:t>で下記のように実行してください。</a:t>
            </a:r>
            <a:endParaRPr kumimoji="1" lang="en-US" altLang="ja-JP" sz="2000" dirty="0"/>
          </a:p>
          <a:p>
            <a:endParaRPr lang="en-US" altLang="ja-JP" sz="2000" dirty="0"/>
          </a:p>
          <a:p>
            <a:r>
              <a:rPr kumimoji="1" lang="en-US" altLang="ja-JP" sz="2000" dirty="0"/>
              <a:t>cd /</a:t>
            </a:r>
            <a:r>
              <a:rPr kumimoji="1" lang="en-US" altLang="ja-JP" sz="2000" dirty="0" err="1"/>
              <a:t>mnt</a:t>
            </a:r>
            <a:r>
              <a:rPr kumimoji="1" lang="en-US" altLang="ja-JP" sz="2000" dirty="0"/>
              <a:t>/c/work</a:t>
            </a:r>
          </a:p>
          <a:p>
            <a:r>
              <a:rPr lang="en-US" altLang="ja-JP" sz="2000" dirty="0" err="1"/>
              <a:t>awk</a:t>
            </a:r>
            <a:r>
              <a:rPr lang="en-US" altLang="ja-JP" sz="2000" dirty="0"/>
              <a:t> -f day1.txt</a:t>
            </a:r>
          </a:p>
          <a:p>
            <a:endParaRPr kumimoji="1" lang="en-US" altLang="ja-JP" sz="2000" dirty="0"/>
          </a:p>
          <a:p>
            <a:r>
              <a:rPr lang="en-US" altLang="ja-JP" sz="2000" dirty="0"/>
              <a:t>Hello World!</a:t>
            </a:r>
            <a:r>
              <a:rPr lang="ja-JP" altLang="en-US" sz="2000" dirty="0"/>
              <a:t>と表示されましたか？</a:t>
            </a:r>
            <a:endParaRPr kumimoji="1" lang="ja-JP" altLang="en-US" sz="2000" dirty="0"/>
          </a:p>
        </p:txBody>
      </p:sp>
    </p:spTree>
    <p:extLst>
      <p:ext uri="{BB962C8B-B14F-4D97-AF65-F5344CB8AC3E}">
        <p14:creationId xmlns:p14="http://schemas.microsoft.com/office/powerpoint/2010/main" val="2308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1323439"/>
          </a:xfrm>
          <a:prstGeom prst="rect">
            <a:avLst/>
          </a:prstGeom>
          <a:noFill/>
        </p:spPr>
        <p:txBody>
          <a:bodyPr wrap="square" rtlCol="0">
            <a:spAutoFit/>
          </a:bodyPr>
          <a:lstStyle/>
          <a:p>
            <a:r>
              <a:rPr lang="en-US" altLang="ja-JP" sz="2000" dirty="0"/>
              <a:t>AWK</a:t>
            </a:r>
            <a:r>
              <a:rPr lang="ja-JP" altLang="en-US" sz="2000" dirty="0"/>
              <a:t>スクリプトの他の実行方法 </a:t>
            </a:r>
            <a:r>
              <a:rPr lang="en-US" altLang="ja-JP" sz="2000" dirty="0"/>
              <a:t>for Mac</a:t>
            </a:r>
            <a:endParaRPr kumimoji="1" lang="en-US" altLang="ja-JP" sz="2000" dirty="0"/>
          </a:p>
          <a:p>
            <a:endParaRPr kumimoji="1" lang="en-US" altLang="ja-JP" sz="2000" dirty="0"/>
          </a:p>
          <a:p>
            <a:r>
              <a:rPr lang="en-US" altLang="ja-JP" sz="2000" dirty="0"/>
              <a:t>Mac</a:t>
            </a:r>
            <a:r>
              <a:rPr lang="ja-JP" altLang="en-US" sz="2000" dirty="0"/>
              <a:t>の人はメモ帳の代わりにテキストエディットを使う場合、テキストエディットの環境設定から「標準テキスト」を選んで、再度新規作成を行ってください。</a:t>
            </a:r>
            <a:endParaRPr kumimoji="1" lang="ja-JP" altLang="en-US" sz="2000" dirty="0"/>
          </a:p>
        </p:txBody>
      </p:sp>
      <p:pic>
        <p:nvPicPr>
          <p:cNvPr id="4" name="図 3">
            <a:extLst>
              <a:ext uri="{FF2B5EF4-FFF2-40B4-BE49-F238E27FC236}">
                <a16:creationId xmlns:a16="http://schemas.microsoft.com/office/drawing/2014/main" id="{DCDCF4A7-43BE-4F06-91F2-E733C2BA5EE7}"/>
              </a:ext>
            </a:extLst>
          </p:cNvPr>
          <p:cNvPicPr>
            <a:picLocks noChangeAspect="1"/>
          </p:cNvPicPr>
          <p:nvPr/>
        </p:nvPicPr>
        <p:blipFill>
          <a:blip r:embed="rId2"/>
          <a:stretch>
            <a:fillRect/>
          </a:stretch>
        </p:blipFill>
        <p:spPr>
          <a:xfrm>
            <a:off x="146431" y="1464841"/>
            <a:ext cx="4769095" cy="4711942"/>
          </a:xfrm>
          <a:prstGeom prst="rect">
            <a:avLst/>
          </a:prstGeom>
        </p:spPr>
      </p:pic>
      <p:sp>
        <p:nvSpPr>
          <p:cNvPr id="7" name="テキスト ボックス 6">
            <a:extLst>
              <a:ext uri="{FF2B5EF4-FFF2-40B4-BE49-F238E27FC236}">
                <a16:creationId xmlns:a16="http://schemas.microsoft.com/office/drawing/2014/main" id="{E78E9CEC-CFB1-47A7-88D6-C93C9F3D31EC}"/>
              </a:ext>
            </a:extLst>
          </p:cNvPr>
          <p:cNvSpPr txBox="1"/>
          <p:nvPr/>
        </p:nvSpPr>
        <p:spPr>
          <a:xfrm>
            <a:off x="5284601" y="4078567"/>
            <a:ext cx="3836670" cy="1754326"/>
          </a:xfrm>
          <a:prstGeom prst="rect">
            <a:avLst/>
          </a:prstGeom>
          <a:noFill/>
        </p:spPr>
        <p:txBody>
          <a:bodyPr wrap="square">
            <a:spAutoFit/>
          </a:bodyPr>
          <a:lstStyle/>
          <a:p>
            <a:r>
              <a:rPr lang="ja-JP" altLang="en-US" dirty="0"/>
              <a:t>ファイルをデスクトップに保存したなら、</a:t>
            </a:r>
            <a:endParaRPr lang="en-US" altLang="ja-JP" dirty="0"/>
          </a:p>
          <a:p>
            <a:r>
              <a:rPr lang="ja-JP" altLang="en-US" dirty="0"/>
              <a:t>ターミナルで</a:t>
            </a:r>
            <a:endParaRPr lang="en-US" altLang="ja-JP" dirty="0"/>
          </a:p>
          <a:p>
            <a:r>
              <a:rPr lang="en-US" altLang="ja-JP" sz="1800" dirty="0"/>
              <a:t>cd ~/Desktop</a:t>
            </a:r>
          </a:p>
          <a:p>
            <a:r>
              <a:rPr lang="ja-JP" altLang="en-US" sz="1800" dirty="0"/>
              <a:t>と入力してデスクトップに移ってから、</a:t>
            </a:r>
            <a:endParaRPr lang="en-US" altLang="ja-JP" sz="1800" dirty="0"/>
          </a:p>
          <a:p>
            <a:r>
              <a:rPr lang="en-US" altLang="ja-JP" sz="1800" dirty="0"/>
              <a:t>awk -f day1.txt</a:t>
            </a:r>
          </a:p>
          <a:p>
            <a:endParaRPr lang="ja-JP" altLang="en-US" dirty="0"/>
          </a:p>
        </p:txBody>
      </p:sp>
    </p:spTree>
    <p:extLst>
      <p:ext uri="{BB962C8B-B14F-4D97-AF65-F5344CB8AC3E}">
        <p14:creationId xmlns:p14="http://schemas.microsoft.com/office/powerpoint/2010/main" val="3165374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97964" y="141402"/>
            <a:ext cx="8682086" cy="6247864"/>
          </a:xfrm>
          <a:prstGeom prst="rect">
            <a:avLst/>
          </a:prstGeom>
          <a:noFill/>
        </p:spPr>
        <p:txBody>
          <a:bodyPr wrap="square" rtlCol="0">
            <a:spAutoFit/>
          </a:bodyPr>
          <a:lstStyle/>
          <a:p>
            <a:r>
              <a:rPr lang="ja-JP" altLang="en-US" sz="2000" dirty="0"/>
              <a:t>文字コードと改行コード</a:t>
            </a:r>
            <a:endParaRPr lang="en-US" altLang="ja-JP" sz="2000" dirty="0"/>
          </a:p>
          <a:p>
            <a:endParaRPr kumimoji="1" lang="en-US" altLang="ja-JP" sz="2000" dirty="0"/>
          </a:p>
          <a:p>
            <a:r>
              <a:rPr lang="en-US" altLang="ja-JP" sz="2000" dirty="0"/>
              <a:t>Windows</a:t>
            </a:r>
            <a:r>
              <a:rPr lang="ja-JP" altLang="en-US" sz="2000" dirty="0"/>
              <a:t>と</a:t>
            </a:r>
            <a:r>
              <a:rPr lang="en-US" altLang="ja-JP" sz="2000" dirty="0"/>
              <a:t>Linux (Ubuntu)</a:t>
            </a:r>
            <a:r>
              <a:rPr lang="ja-JP" altLang="en-US" sz="2000" dirty="0"/>
              <a:t>を行ったり来たりするので、コンピュータがどうやってテキストを保存しているか知っておく必要があります。</a:t>
            </a:r>
            <a:endParaRPr lang="en-US" altLang="ja-JP" sz="2000" dirty="0"/>
          </a:p>
          <a:p>
            <a:endParaRPr kumimoji="1" lang="en-US" altLang="ja-JP" sz="2000" dirty="0"/>
          </a:p>
          <a:p>
            <a:r>
              <a:rPr lang="ja-JP" altLang="en-US" sz="2000" dirty="0"/>
              <a:t>文字コードについては、アルファベット</a:t>
            </a:r>
            <a:r>
              <a:rPr lang="en-US" altLang="ja-JP" sz="2000" dirty="0"/>
              <a:t>(1</a:t>
            </a:r>
            <a:r>
              <a:rPr lang="ja-JP" altLang="en-US" sz="2000" dirty="0"/>
              <a:t>バイト文字</a:t>
            </a:r>
            <a:r>
              <a:rPr lang="en-US" altLang="ja-JP" sz="2000" dirty="0"/>
              <a:t>)</a:t>
            </a:r>
            <a:r>
              <a:rPr lang="ja-JP" altLang="en-US" sz="2000" dirty="0"/>
              <a:t>については何も問題ありませんが、日本語</a:t>
            </a:r>
            <a:r>
              <a:rPr lang="en-US" altLang="ja-JP" sz="2000" dirty="0"/>
              <a:t>(2</a:t>
            </a:r>
            <a:r>
              <a:rPr lang="ja-JP" altLang="en-US" sz="2000" dirty="0"/>
              <a:t>バイト文字</a:t>
            </a:r>
            <a:r>
              <a:rPr lang="en-US" altLang="ja-JP" sz="2000" dirty="0"/>
              <a:t>)</a:t>
            </a:r>
            <a:r>
              <a:rPr lang="ja-JP" altLang="en-US" sz="2000" dirty="0" err="1"/>
              <a:t>を保</a:t>
            </a:r>
            <a:r>
              <a:rPr lang="ja-JP" altLang="en-US" sz="2000" dirty="0"/>
              <a:t>存する場合、</a:t>
            </a:r>
            <a:r>
              <a:rPr lang="en-US" altLang="ja-JP" sz="2000" dirty="0"/>
              <a:t>SHIFT-JIS (Windows), UTF-8</a:t>
            </a:r>
            <a:r>
              <a:rPr lang="ja-JP" altLang="en-US" sz="2000" dirty="0"/>
              <a:t> </a:t>
            </a:r>
            <a:r>
              <a:rPr lang="en-US" altLang="ja-JP" sz="2000" dirty="0"/>
              <a:t>(Linux, Mac)</a:t>
            </a:r>
            <a:r>
              <a:rPr lang="ja-JP" altLang="en-US" sz="2000" dirty="0"/>
              <a:t>といった異なる保存方法が存在していたり、英語圏の人が作ったソフトでは</a:t>
            </a:r>
            <a:r>
              <a:rPr lang="en-US" altLang="ja-JP" sz="2000" dirty="0"/>
              <a:t>2</a:t>
            </a:r>
            <a:r>
              <a:rPr lang="ja-JP" altLang="en-US" sz="2000" dirty="0"/>
              <a:t>バイト文字を考慮していなかったりして色々とトラブります。基本的にデータ解析で日本語を使うことはないでしょう（使うのはやめましょう）。なので、文字コードについてはデータ解析でトラブルになることは少ないです。</a:t>
            </a:r>
            <a:endParaRPr lang="en-US" altLang="ja-JP" sz="2000" dirty="0"/>
          </a:p>
          <a:p>
            <a:endParaRPr kumimoji="1" lang="en-US" altLang="ja-JP" sz="2000" dirty="0"/>
          </a:p>
          <a:p>
            <a:r>
              <a:rPr lang="ja-JP" altLang="en-US" sz="2000" dirty="0"/>
              <a:t>ただし、改行コードについては要注意です。</a:t>
            </a:r>
            <a:endParaRPr lang="en-US" altLang="ja-JP" sz="2000" dirty="0"/>
          </a:p>
          <a:p>
            <a:r>
              <a:rPr kumimoji="1" lang="ja-JP" altLang="en-US" sz="2000" dirty="0"/>
              <a:t>というのも、</a:t>
            </a:r>
            <a:r>
              <a:rPr kumimoji="1" lang="en-US" altLang="ja-JP" sz="2000" dirty="0"/>
              <a:t>Windows</a:t>
            </a:r>
            <a:r>
              <a:rPr kumimoji="1" lang="ja-JP" altLang="en-US" sz="2000" dirty="0"/>
              <a:t>では</a:t>
            </a:r>
            <a:r>
              <a:rPr kumimoji="1" lang="en-US" altLang="ja-JP" sz="2000" dirty="0"/>
              <a:t>CRLF (\r\n)</a:t>
            </a:r>
            <a:r>
              <a:rPr kumimoji="1" lang="ja-JP" altLang="en-US" sz="2000" dirty="0"/>
              <a:t>に対し、</a:t>
            </a:r>
            <a:r>
              <a:rPr kumimoji="1" lang="en-US" altLang="ja-JP" sz="2000" dirty="0"/>
              <a:t>Linux,</a:t>
            </a:r>
            <a:r>
              <a:rPr kumimoji="1" lang="ja-JP" altLang="en-US" sz="2000" dirty="0"/>
              <a:t> </a:t>
            </a:r>
            <a:r>
              <a:rPr kumimoji="1" lang="en-US" altLang="ja-JP" sz="2000" dirty="0"/>
              <a:t>Mac</a:t>
            </a:r>
            <a:r>
              <a:rPr kumimoji="1" lang="ja-JP" altLang="en-US" sz="2000" dirty="0"/>
              <a:t>では</a:t>
            </a:r>
            <a:r>
              <a:rPr kumimoji="1" lang="en-US" altLang="ja-JP" sz="2000" dirty="0"/>
              <a:t>LF (\n)</a:t>
            </a:r>
            <a:r>
              <a:rPr kumimoji="1" lang="ja-JP" altLang="en-US" sz="2000" dirty="0"/>
              <a:t>となっていて、</a:t>
            </a:r>
            <a:r>
              <a:rPr kumimoji="1" lang="en-US" altLang="ja-JP" sz="2000" dirty="0"/>
              <a:t>Windows</a:t>
            </a:r>
            <a:r>
              <a:rPr lang="ja-JP" altLang="en-US" sz="2000" dirty="0"/>
              <a:t>のメモ帳で保存したファイルは、行末に見えない文字</a:t>
            </a:r>
            <a:r>
              <a:rPr lang="en-US" altLang="ja-JP" sz="2000" dirty="0"/>
              <a:t>(\r)</a:t>
            </a:r>
            <a:r>
              <a:rPr lang="ja-JP" altLang="en-US" sz="2000" dirty="0"/>
              <a:t>が付与されているように</a:t>
            </a:r>
            <a:r>
              <a:rPr lang="en-US" altLang="ja-JP" sz="2000" dirty="0"/>
              <a:t>Linux</a:t>
            </a:r>
            <a:r>
              <a:rPr lang="ja-JP" altLang="en-US" sz="2000" dirty="0"/>
              <a:t>では見えます。</a:t>
            </a:r>
            <a:endParaRPr lang="en-US" altLang="ja-JP" sz="2000" dirty="0"/>
          </a:p>
          <a:p>
            <a:endParaRPr lang="en-US" altLang="ja-JP" sz="2000" dirty="0"/>
          </a:p>
          <a:p>
            <a:r>
              <a:rPr lang="ja-JP" altLang="en-US" sz="2000" dirty="0"/>
              <a:t>（もし</a:t>
            </a:r>
            <a:r>
              <a:rPr lang="en-US" altLang="ja-JP" sz="2000" dirty="0"/>
              <a:t>CRLF -&gt; LF</a:t>
            </a:r>
            <a:r>
              <a:rPr lang="ja-JP" altLang="en-US" sz="2000" dirty="0"/>
              <a:t>に変換したい場合、</a:t>
            </a:r>
            <a:endParaRPr lang="en-US" altLang="ja-JP" sz="2000" dirty="0"/>
          </a:p>
          <a:p>
            <a:r>
              <a:rPr lang="en-US" altLang="ja-JP" sz="2000" dirty="0" err="1"/>
              <a:t>sed</a:t>
            </a:r>
            <a:r>
              <a:rPr lang="en-US" altLang="ja-JP" sz="2000" dirty="0"/>
              <a:t> 's/\r$//' file.txt &gt; file.removecr.txt</a:t>
            </a:r>
          </a:p>
          <a:p>
            <a:r>
              <a:rPr lang="ja-JP" altLang="en-US" sz="2000" dirty="0"/>
              <a:t>というコマンドを入力してください。）</a:t>
            </a:r>
            <a:endParaRPr lang="en-US" altLang="ja-JP" sz="2000" dirty="0"/>
          </a:p>
        </p:txBody>
      </p:sp>
    </p:spTree>
    <p:extLst>
      <p:ext uri="{BB962C8B-B14F-4D97-AF65-F5344CB8AC3E}">
        <p14:creationId xmlns:p14="http://schemas.microsoft.com/office/powerpoint/2010/main" val="125198369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2813</TotalTime>
  <Words>2946</Words>
  <Application>Microsoft Office PowerPoint</Application>
  <PresentationFormat>画面に合わせる (4:3)</PresentationFormat>
  <Paragraphs>346</Paragraphs>
  <Slides>22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22</vt:i4>
      </vt:variant>
    </vt:vector>
  </HeadingPairs>
  <TitlesOfParts>
    <vt:vector size="26" baseType="lpstr">
      <vt:lpstr>Arial</vt:lpstr>
      <vt:lpstr>Calibri</vt:lpstr>
      <vt:lpstr>Calibri Light</vt:lpstr>
      <vt:lpstr>Office テーマ</vt:lpstr>
      <vt:lpstr>AWK入門　1日目</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AWK入門　1日目</dc:title>
  <dc:creator>吉武 和敏</dc:creator>
  <cp:lastModifiedBy>Kazutoshi Yoshitake</cp:lastModifiedBy>
  <cp:revision>61</cp:revision>
  <dcterms:created xsi:type="dcterms:W3CDTF">2018-08-28T04:52:15Z</dcterms:created>
  <dcterms:modified xsi:type="dcterms:W3CDTF">2022-04-11T00:49:42Z</dcterms:modified>
</cp:coreProperties>
</file>