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6" r:id="rId3"/>
    <p:sldId id="257" r:id="rId4"/>
    <p:sldId id="259" r:id="rId5"/>
    <p:sldId id="258" r:id="rId6"/>
    <p:sldId id="260" r:id="rId7"/>
    <p:sldId id="261" r:id="rId8"/>
    <p:sldId id="262" r:id="rId9"/>
    <p:sldId id="263" r:id="rId10"/>
    <p:sldId id="269" r:id="rId11"/>
    <p:sldId id="265" r:id="rId12"/>
    <p:sldId id="264" r:id="rId13"/>
    <p:sldId id="270" r:id="rId14"/>
    <p:sldId id="267" r:id="rId15"/>
    <p:sldId id="268" r:id="rId1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BCC528-EB96-40CB-821E-882EEE34B03F}" v="182" dt="2017-06-09T15:32:49.5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429" autoAdjust="0"/>
  </p:normalViewPr>
  <p:slideViewPr>
    <p:cSldViewPr snapToGrid="0">
      <p:cViewPr varScale="1">
        <p:scale>
          <a:sx n="116" d="100"/>
          <a:sy n="116" d="100"/>
        </p:scale>
        <p:origin x="3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2D9472-ABB2-4C80-A0C4-0BD6104CB556}" type="datetimeFigureOut">
              <a:rPr kumimoji="1" lang="ja-JP" altLang="en-US" smtClean="0"/>
              <a:t>2017/6/13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4B6CE-9C96-44FA-B9D3-A7D61AC5186E}" type="slidenum">
              <a:rPr kumimoji="1" lang="ja-JP" altLang="en-US" smtClean="0"/>
              <a:t>‹#›</a:t>
            </a:fld>
            <a:endParaRPr kumimoji="1" lang="ja-JP" altLang="en-US"/>
          </a:p>
        </p:txBody>
      </p:sp>
    </p:spTree>
    <p:extLst>
      <p:ext uri="{BB962C8B-B14F-4D97-AF65-F5344CB8AC3E}">
        <p14:creationId xmlns:p14="http://schemas.microsoft.com/office/powerpoint/2010/main" val="12244435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cat </a:t>
            </a:r>
            <a:r>
              <a:rPr kumimoji="1" lang="en-US" altLang="ja-JP" dirty="0" err="1"/>
              <a:t>ecoli.fasta</a:t>
            </a:r>
            <a:r>
              <a:rPr kumimoji="1" lang="en-US" altLang="ja-JP" dirty="0"/>
              <a:t> |grep -v "^&gt;"|</a:t>
            </a:r>
            <a:r>
              <a:rPr kumimoji="1" lang="en-US" altLang="ja-JP" dirty="0" err="1"/>
              <a:t>tr</a:t>
            </a:r>
            <a:r>
              <a:rPr kumimoji="1" lang="en-US" altLang="ja-JP" dirty="0"/>
              <a:t> -d '\n'|</a:t>
            </a:r>
            <a:r>
              <a:rPr kumimoji="1" lang="en-US" altLang="ja-JP" dirty="0" err="1"/>
              <a:t>sed</a:t>
            </a:r>
            <a:r>
              <a:rPr kumimoji="1" lang="en-US" altLang="ja-JP" dirty="0"/>
              <a:t> 's/GGATCC/GGATCC\</a:t>
            </a:r>
            <a:r>
              <a:rPr kumimoji="1" lang="en-US" altLang="ja-JP" dirty="0" err="1"/>
              <a:t>nGGATCC</a:t>
            </a:r>
            <a:r>
              <a:rPr kumimoji="1" lang="en-US" altLang="ja-JP" dirty="0"/>
              <a:t>/g; s/AAGCTT/AAGCTT\</a:t>
            </a:r>
            <a:r>
              <a:rPr kumimoji="1" lang="en-US" altLang="ja-JP" dirty="0" err="1"/>
              <a:t>nAAGCTT</a:t>
            </a:r>
            <a:r>
              <a:rPr kumimoji="1" lang="en-US" altLang="ja-JP" dirty="0"/>
              <a:t>/</a:t>
            </a:r>
            <a:r>
              <a:rPr kumimoji="1" lang="en-US" altLang="ja-JP" dirty="0" err="1"/>
              <a:t>g'|grep</a:t>
            </a:r>
            <a:r>
              <a:rPr kumimoji="1" lang="en-US" altLang="ja-JP" dirty="0"/>
              <a:t> "</a:t>
            </a:r>
            <a:r>
              <a:rPr kumimoji="1" lang="en-US" altLang="ja-JP" dirty="0" err="1"/>
              <a:t>GGATCC"|grep</a:t>
            </a:r>
            <a:r>
              <a:rPr kumimoji="1" lang="en-US" altLang="ja-JP" dirty="0"/>
              <a:t> "AAGCTT"|</a:t>
            </a:r>
            <a:r>
              <a:rPr kumimoji="1" lang="en-US" altLang="ja-JP" dirty="0" err="1"/>
              <a:t>awk</a:t>
            </a:r>
            <a:r>
              <a:rPr kumimoji="1" lang="en-US" altLang="ja-JP" dirty="0"/>
              <a:t> 'length($0)&gt;=10000{print $0}'|</a:t>
            </a:r>
            <a:r>
              <a:rPr kumimoji="1" lang="en-US" altLang="ja-JP" dirty="0" err="1"/>
              <a:t>wc</a:t>
            </a:r>
            <a:r>
              <a:rPr kumimoji="1" lang="en-US" altLang="ja-JP" dirty="0"/>
              <a:t> -l</a:t>
            </a:r>
            <a:endParaRPr kumimoji="1" lang="ja-JP" altLang="en-US" dirty="0"/>
          </a:p>
        </p:txBody>
      </p:sp>
      <p:sp>
        <p:nvSpPr>
          <p:cNvPr id="4" name="スライド番号プレースホルダー 3"/>
          <p:cNvSpPr>
            <a:spLocks noGrp="1"/>
          </p:cNvSpPr>
          <p:nvPr>
            <p:ph type="sldNum" sz="quarter" idx="10"/>
          </p:nvPr>
        </p:nvSpPr>
        <p:spPr/>
        <p:txBody>
          <a:bodyPr/>
          <a:lstStyle/>
          <a:p>
            <a:fld id="{9B24B6CE-9C96-44FA-B9D3-A7D61AC5186E}" type="slidenum">
              <a:rPr kumimoji="1" lang="ja-JP" altLang="en-US" smtClean="0"/>
              <a:t>15</a:t>
            </a:fld>
            <a:endParaRPr kumimoji="1" lang="ja-JP" altLang="en-US"/>
          </a:p>
        </p:txBody>
      </p:sp>
    </p:spTree>
    <p:extLst>
      <p:ext uri="{BB962C8B-B14F-4D97-AF65-F5344CB8AC3E}">
        <p14:creationId xmlns:p14="http://schemas.microsoft.com/office/powerpoint/2010/main" val="317282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2307015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3301027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500359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2058468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37778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651886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3813794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2099802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1751480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352777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7CC4A5C-97EA-4C93-86AC-A8382D637C5F}" type="datetimeFigureOut">
              <a:rPr kumimoji="1" lang="ja-JP" altLang="en-US" smtClean="0"/>
              <a:t>2017/6/13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163343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C4A5C-97EA-4C93-86AC-A8382D637C5F}" type="datetimeFigureOut">
              <a:rPr kumimoji="1" lang="ja-JP" altLang="en-US" smtClean="0"/>
              <a:t>2017/6/13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4E327A-3E78-442F-8B57-4218D3A22E25}" type="slidenum">
              <a:rPr kumimoji="1" lang="ja-JP" altLang="en-US" smtClean="0"/>
              <a:t>‹#›</a:t>
            </a:fld>
            <a:endParaRPr kumimoji="1" lang="ja-JP" altLang="en-US"/>
          </a:p>
        </p:txBody>
      </p:sp>
    </p:spTree>
    <p:extLst>
      <p:ext uri="{BB962C8B-B14F-4D97-AF65-F5344CB8AC3E}">
        <p14:creationId xmlns:p14="http://schemas.microsoft.com/office/powerpoint/2010/main" val="3073541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nebj.jp/products/detail/574" TargetMode="External"/><Relationship Id="rId2" Type="http://schemas.openxmlformats.org/officeDocument/2006/relationships/hyperlink" Target="https://www.ncbi.nlm.nih.gov/sviewer/viewer.cgi?tool=portal&amp;save=file&amp;log$=seqview&amp;db=nuccore&amp;report=fasta&amp;sort=&amp;id=556503834&amp;from=begin&amp;to=end&amp;extrafeat=976&amp;fmt_mask=294912" TargetMode="External"/><Relationship Id="rId1" Type="http://schemas.openxmlformats.org/officeDocument/2006/relationships/slideLayout" Target="../slideLayouts/slideLayout7.xml"/><Relationship Id="rId4" Type="http://schemas.openxmlformats.org/officeDocument/2006/relationships/hyperlink" Target="http://catalog.takara-bio.co.jp/product/basic_info.php?unitid=U100003084"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a:t>Web</a:t>
            </a:r>
            <a:r>
              <a:rPr lang="ja-JP" altLang="en-US" dirty="0"/>
              <a:t>アプリケーション開発に向けたチュートリアル</a:t>
            </a:r>
            <a:endParaRPr kumimoji="1" lang="ja-JP" altLang="en-US" dirty="0"/>
          </a:p>
        </p:txBody>
      </p:sp>
      <p:sp>
        <p:nvSpPr>
          <p:cNvPr id="3" name="サブタイトル 2"/>
          <p:cNvSpPr>
            <a:spLocks noGrp="1"/>
          </p:cNvSpPr>
          <p:nvPr>
            <p:ph type="subTitle" idx="1"/>
          </p:nvPr>
        </p:nvSpPr>
        <p:spPr>
          <a:xfrm>
            <a:off x="1524000" y="4557628"/>
            <a:ext cx="9144000" cy="1655762"/>
          </a:xfrm>
        </p:spPr>
        <p:txBody>
          <a:bodyPr>
            <a:normAutofit/>
          </a:bodyPr>
          <a:lstStyle/>
          <a:p>
            <a:r>
              <a:rPr kumimoji="1" lang="en-US" altLang="ja-JP" sz="3600" dirty="0"/>
              <a:t>1</a:t>
            </a:r>
            <a:r>
              <a:rPr kumimoji="1" lang="ja-JP" altLang="en-US" sz="3600" dirty="0"/>
              <a:t>日目</a:t>
            </a:r>
          </a:p>
        </p:txBody>
      </p:sp>
    </p:spTree>
    <p:extLst>
      <p:ext uri="{BB962C8B-B14F-4D97-AF65-F5344CB8AC3E}">
        <p14:creationId xmlns:p14="http://schemas.microsoft.com/office/powerpoint/2010/main" val="2306729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62465" y="255373"/>
            <a:ext cx="11117227" cy="4524315"/>
          </a:xfrm>
          <a:prstGeom prst="rect">
            <a:avLst/>
          </a:prstGeom>
          <a:noFill/>
        </p:spPr>
        <p:txBody>
          <a:bodyPr wrap="square" rtlCol="0">
            <a:spAutoFit/>
          </a:bodyPr>
          <a:lstStyle/>
          <a:p>
            <a:r>
              <a:rPr kumimoji="1" lang="ja-JP" altLang="en-US" sz="3200" dirty="0"/>
              <a:t>本日知っておくべきこと</a:t>
            </a:r>
            <a:r>
              <a:rPr kumimoji="1" lang="en-US" altLang="ja-JP" sz="3200" dirty="0"/>
              <a:t>(2)</a:t>
            </a:r>
            <a:endParaRPr lang="en-US" altLang="ja-JP" sz="3200" dirty="0">
              <a:solidFill>
                <a:srgbClr val="FF0000"/>
              </a:solidFill>
            </a:endParaRPr>
          </a:p>
          <a:p>
            <a:endParaRPr lang="en-US" altLang="ja-JP" sz="3200" dirty="0"/>
          </a:p>
          <a:p>
            <a:r>
              <a:rPr lang="ja-JP" altLang="en-US" sz="3200" dirty="0"/>
              <a:t>・とりあえず </a:t>
            </a:r>
            <a:r>
              <a:rPr lang="en-US" altLang="ja-JP" sz="3200" dirty="0" err="1"/>
              <a:t>System.out.println</a:t>
            </a:r>
            <a:r>
              <a:rPr lang="en-US" altLang="ja-JP" sz="3200" dirty="0"/>
              <a:t>(</a:t>
            </a:r>
            <a:r>
              <a:rPr lang="en-US" altLang="ja-JP" sz="3200" dirty="0" err="1"/>
              <a:t>val</a:t>
            </a:r>
            <a:r>
              <a:rPr lang="en-US" altLang="ja-JP" sz="3200" dirty="0"/>
              <a:t>);</a:t>
            </a:r>
          </a:p>
          <a:p>
            <a:endParaRPr lang="en-US" altLang="ja-JP" sz="3200" dirty="0"/>
          </a:p>
          <a:p>
            <a:r>
              <a:rPr lang="ja-JP" altLang="en-US" sz="3200" dirty="0"/>
              <a:t>・</a:t>
            </a:r>
            <a:r>
              <a:rPr lang="en-US" altLang="ja-JP" sz="3200" dirty="0"/>
              <a:t>Eclipse</a:t>
            </a:r>
            <a:r>
              <a:rPr lang="ja-JP" altLang="en-US" sz="3200" dirty="0"/>
              <a:t>の使い方</a:t>
            </a:r>
            <a:r>
              <a:rPr lang="en-US" altLang="ja-JP" sz="3200" dirty="0"/>
              <a:t/>
            </a:r>
            <a:br>
              <a:rPr lang="en-US" altLang="ja-JP" sz="3200" dirty="0"/>
            </a:br>
            <a:r>
              <a:rPr lang="ja-JP" altLang="en-US" sz="3200" dirty="0"/>
              <a:t>　エラー箇所にマウスを重ねてみる</a:t>
            </a:r>
          </a:p>
          <a:p>
            <a:r>
              <a:rPr lang="ja-JP" altLang="en-US" sz="3200" dirty="0"/>
              <a:t>　補完は</a:t>
            </a:r>
            <a:r>
              <a:rPr lang="en-US" altLang="ja-JP" sz="3200" dirty="0"/>
              <a:t>Ctrl+</a:t>
            </a:r>
            <a:r>
              <a:rPr lang="ja-JP" altLang="en-US" sz="3200" dirty="0"/>
              <a:t>スペース</a:t>
            </a:r>
            <a:endParaRPr lang="en-US" altLang="ja-JP" sz="3200" dirty="0"/>
          </a:p>
          <a:p>
            <a:r>
              <a:rPr lang="ja-JP" altLang="en-US" sz="3200" dirty="0"/>
              <a:t>　</a:t>
            </a:r>
            <a:r>
              <a:rPr lang="en-US" altLang="ja-JP" sz="3200" dirty="0"/>
              <a:t>Hello.java</a:t>
            </a:r>
            <a:r>
              <a:rPr lang="ja-JP" altLang="en-US" sz="3200" dirty="0"/>
              <a:t>ファイルを右クリック→実行→</a:t>
            </a:r>
            <a:r>
              <a:rPr lang="en-US" altLang="ja-JP" sz="3200" dirty="0"/>
              <a:t>Java</a:t>
            </a:r>
            <a:r>
              <a:rPr lang="ja-JP" altLang="en-US" sz="3200" dirty="0"/>
              <a:t>アプリケーション</a:t>
            </a:r>
            <a:r>
              <a:rPr lang="en-US" altLang="ja-JP" sz="3200" dirty="0"/>
              <a:t/>
            </a:r>
            <a:br>
              <a:rPr lang="en-US" altLang="ja-JP" sz="3200" dirty="0"/>
            </a:br>
            <a:r>
              <a:rPr lang="ja-JP" altLang="en-US" sz="3200" dirty="0"/>
              <a:t>　</a:t>
            </a:r>
            <a:endParaRPr kumimoji="1" lang="en-US" altLang="ja-JP" sz="3200" dirty="0"/>
          </a:p>
        </p:txBody>
      </p:sp>
    </p:spTree>
    <p:extLst>
      <p:ext uri="{BB962C8B-B14F-4D97-AF65-F5344CB8AC3E}">
        <p14:creationId xmlns:p14="http://schemas.microsoft.com/office/powerpoint/2010/main" val="381461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48281" y="0"/>
            <a:ext cx="11936627" cy="6986528"/>
          </a:xfrm>
          <a:prstGeom prst="rect">
            <a:avLst/>
          </a:prstGeom>
          <a:noFill/>
        </p:spPr>
        <p:txBody>
          <a:bodyPr wrap="square" rtlCol="0">
            <a:spAutoFit/>
          </a:bodyPr>
          <a:lstStyle/>
          <a:p>
            <a:r>
              <a:rPr kumimoji="1" lang="ja-JP" altLang="en-US" sz="3200" dirty="0"/>
              <a:t>本日の課題</a:t>
            </a:r>
            <a:endParaRPr kumimoji="1" lang="en-US" altLang="ja-JP" sz="3200" dirty="0"/>
          </a:p>
          <a:p>
            <a:r>
              <a:rPr kumimoji="1" lang="en-US" altLang="ja-JP" sz="3200" dirty="0"/>
              <a:t>1</a:t>
            </a:r>
            <a:r>
              <a:rPr kumimoji="1" lang="ja-JP" altLang="en-US" sz="3200" dirty="0" err="1"/>
              <a:t>．</a:t>
            </a:r>
            <a:r>
              <a:rPr kumimoji="1" lang="ja-JP" altLang="en-US" sz="3200" dirty="0"/>
              <a:t>大腸菌のゲノムを</a:t>
            </a:r>
            <a:r>
              <a:rPr kumimoji="1" lang="en-US" altLang="ja-JP" sz="3200" dirty="0"/>
              <a:t>Java</a:t>
            </a:r>
            <a:r>
              <a:rPr kumimoji="1" lang="ja-JP" altLang="en-US" sz="3200" dirty="0"/>
              <a:t>で読み込んで、</a:t>
            </a:r>
            <a:r>
              <a:rPr kumimoji="1" lang="en-US" altLang="ja-JP" sz="3200" dirty="0"/>
              <a:t>1</a:t>
            </a:r>
            <a:r>
              <a:rPr kumimoji="1" lang="ja-JP" altLang="en-US" sz="3200" dirty="0" err="1"/>
              <a:t>つの</a:t>
            </a:r>
            <a:r>
              <a:rPr lang="en-US" altLang="ja-JP" sz="3200" dirty="0"/>
              <a:t>String</a:t>
            </a:r>
            <a:r>
              <a:rPr lang="ja-JP" altLang="en-US" sz="3200" dirty="0"/>
              <a:t>変数に格納する。</a:t>
            </a:r>
            <a:endParaRPr lang="en-US" altLang="ja-JP" sz="3200" dirty="0"/>
          </a:p>
          <a:p>
            <a:r>
              <a:rPr kumimoji="1" lang="en-US" altLang="ja-JP" sz="3200" dirty="0"/>
              <a:t>(</a:t>
            </a:r>
            <a:r>
              <a:rPr lang="ja-JP" altLang="en-US" sz="3200" dirty="0"/>
              <a:t>時間がかかりすぎる場合は、まずはゲノムの一部を別ファイルに保存して使う。</a:t>
            </a:r>
            <a:r>
              <a:rPr lang="en-US" altLang="ja-JP" sz="3200" dirty="0"/>
              <a:t>)</a:t>
            </a:r>
            <a:endParaRPr kumimoji="1" lang="en-US" altLang="ja-JP" sz="3200" dirty="0"/>
          </a:p>
          <a:p>
            <a:r>
              <a:rPr lang="en-US" altLang="ja-JP" sz="3200" dirty="0"/>
              <a:t>2</a:t>
            </a:r>
            <a:r>
              <a:rPr lang="ja-JP" altLang="en-US" sz="3200" dirty="0" err="1"/>
              <a:t>．</a:t>
            </a:r>
            <a:r>
              <a:rPr lang="en-US" altLang="ja-JP" sz="3200" dirty="0"/>
              <a:t>String</a:t>
            </a:r>
            <a:r>
              <a:rPr lang="ja-JP" altLang="en-US" sz="3200" dirty="0"/>
              <a:t>変数内を最初から最後</a:t>
            </a:r>
            <a:r>
              <a:rPr lang="en-US" altLang="ja-JP" sz="3200" dirty="0"/>
              <a:t>(</a:t>
            </a:r>
            <a:r>
              <a:rPr lang="ja-JP" altLang="en-US" sz="3200" dirty="0"/>
              <a:t>約</a:t>
            </a:r>
            <a:r>
              <a:rPr lang="en-US" altLang="ja-JP" sz="3200" dirty="0"/>
              <a:t>4Mbp)</a:t>
            </a:r>
            <a:r>
              <a:rPr lang="ja-JP" altLang="en-US" sz="3200" dirty="0"/>
              <a:t>まで</a:t>
            </a:r>
            <a:r>
              <a:rPr lang="en-US" altLang="ja-JP" sz="3200" dirty="0"/>
              <a:t>6</a:t>
            </a:r>
            <a:r>
              <a:rPr lang="ja-JP" altLang="en-US" sz="3200" dirty="0"/>
              <a:t>文字ずつ切り出して検索し、</a:t>
            </a:r>
            <a:r>
              <a:rPr kumimoji="1" lang="en-US" altLang="ja-JP" sz="3200" dirty="0" err="1"/>
              <a:t>BamHI</a:t>
            </a:r>
            <a:r>
              <a:rPr kumimoji="1" lang="ja-JP" altLang="en-US" sz="3200" dirty="0"/>
              <a:t>の制限酵素サイトと同じか比較する。同じ場合は座標を全て出力する。</a:t>
            </a:r>
            <a:r>
              <a:rPr kumimoji="1" lang="en-US" altLang="ja-JP" sz="3200" dirty="0"/>
              <a:t>(</a:t>
            </a:r>
            <a:r>
              <a:rPr kumimoji="1" lang="ja-JP" altLang="en-US" sz="3200" dirty="0"/>
              <a:t>文字列切り出し方法：</a:t>
            </a:r>
            <a:r>
              <a:rPr kumimoji="1" lang="en-US" altLang="ja-JP" sz="3200" dirty="0"/>
              <a:t>Java substring</a:t>
            </a:r>
            <a:r>
              <a:rPr kumimoji="1" lang="ja-JP" altLang="en-US" sz="3200" dirty="0"/>
              <a:t>で</a:t>
            </a:r>
            <a:r>
              <a:rPr kumimoji="1" lang="en-US" altLang="ja-JP" sz="3200" dirty="0"/>
              <a:t>google</a:t>
            </a:r>
            <a:r>
              <a:rPr kumimoji="1" lang="ja-JP" altLang="en-US" sz="3200" dirty="0"/>
              <a:t>検索</a:t>
            </a:r>
            <a:r>
              <a:rPr kumimoji="1" lang="en-US" altLang="ja-JP" sz="3200" dirty="0"/>
              <a:t>)</a:t>
            </a:r>
          </a:p>
          <a:p>
            <a:r>
              <a:rPr lang="en-US" altLang="ja-JP" sz="3200" dirty="0"/>
              <a:t>3</a:t>
            </a:r>
            <a:r>
              <a:rPr lang="ja-JP" altLang="en-US" sz="3200" dirty="0" err="1"/>
              <a:t>．</a:t>
            </a:r>
            <a:r>
              <a:rPr lang="en-US" altLang="ja-JP" sz="3200" dirty="0" err="1"/>
              <a:t>BamHI</a:t>
            </a:r>
            <a:r>
              <a:rPr lang="ja-JP" altLang="en-US" sz="3200" dirty="0"/>
              <a:t>で切断して</a:t>
            </a:r>
            <a:r>
              <a:rPr lang="en-US" altLang="ja-JP" sz="3200" dirty="0"/>
              <a:t>10kbp</a:t>
            </a:r>
            <a:r>
              <a:rPr lang="ja-JP" altLang="en-US" sz="3200" dirty="0"/>
              <a:t>以上</a:t>
            </a:r>
            <a:r>
              <a:rPr lang="en-US" altLang="ja-JP" sz="3200" dirty="0" smtClean="0"/>
              <a:t>/</a:t>
            </a:r>
            <a:r>
              <a:rPr lang="ja-JP" altLang="en-US" sz="3200" dirty="0" smtClean="0"/>
              <a:t>未満の</a:t>
            </a:r>
            <a:r>
              <a:rPr lang="ja-JP" altLang="en-US" sz="3200" dirty="0"/>
              <a:t>断片数をそれぞれ求める。</a:t>
            </a:r>
            <a:endParaRPr lang="en-US" altLang="ja-JP" sz="3200" dirty="0"/>
          </a:p>
          <a:p>
            <a:endParaRPr lang="en-US" altLang="ja-JP" sz="3200" dirty="0"/>
          </a:p>
          <a:p>
            <a:r>
              <a:rPr lang="en-US" altLang="ja-JP" sz="3200" dirty="0"/>
              <a:t>4</a:t>
            </a:r>
            <a:r>
              <a:rPr kumimoji="1" lang="ja-JP" altLang="en-US" sz="3200" dirty="0" err="1"/>
              <a:t>．</a:t>
            </a:r>
            <a:r>
              <a:rPr kumimoji="1" lang="en-US" altLang="ja-JP" sz="3200" dirty="0" err="1"/>
              <a:t>BamHI</a:t>
            </a:r>
            <a:r>
              <a:rPr kumimoji="1" lang="ja-JP" altLang="en-US" sz="3200" dirty="0"/>
              <a:t>の制限酵素サイトの場所を配列に保存し、</a:t>
            </a:r>
            <a:r>
              <a:rPr kumimoji="1" lang="en-US" altLang="ja-JP" sz="3200" dirty="0" err="1"/>
              <a:t>HindIII</a:t>
            </a:r>
            <a:r>
              <a:rPr kumimoji="1" lang="ja-JP" altLang="en-US" sz="3200" dirty="0"/>
              <a:t>の配列も同様に保存する。</a:t>
            </a:r>
            <a:r>
              <a:rPr kumimoji="1" lang="en-US" altLang="ja-JP" sz="3200" dirty="0"/>
              <a:t>(</a:t>
            </a:r>
            <a:r>
              <a:rPr kumimoji="1" lang="ja-JP" altLang="en-US" sz="3200" dirty="0"/>
              <a:t>配列は適当に大きな容量で準備すればよい。</a:t>
            </a:r>
            <a:r>
              <a:rPr kumimoji="1" lang="en-US" altLang="ja-JP" sz="3200" dirty="0"/>
              <a:t>)</a:t>
            </a:r>
            <a:endParaRPr lang="en-US" altLang="ja-JP" sz="3200" dirty="0"/>
          </a:p>
          <a:p>
            <a:r>
              <a:rPr kumimoji="1" lang="en-US" altLang="ja-JP" sz="3200" dirty="0"/>
              <a:t>5</a:t>
            </a:r>
            <a:r>
              <a:rPr kumimoji="1" lang="ja-JP" altLang="en-US" sz="3200" dirty="0" err="1"/>
              <a:t>．</a:t>
            </a:r>
            <a:r>
              <a:rPr kumimoji="1" lang="ja-JP" altLang="en-US" sz="3200" dirty="0"/>
              <a:t>両端が</a:t>
            </a:r>
            <a:r>
              <a:rPr kumimoji="1" lang="en-US" altLang="ja-JP" sz="3200" dirty="0" err="1"/>
              <a:t>BamHI</a:t>
            </a:r>
            <a:r>
              <a:rPr kumimoji="1" lang="ja-JP" altLang="en-US" sz="3200" dirty="0"/>
              <a:t>と</a:t>
            </a:r>
            <a:r>
              <a:rPr kumimoji="1" lang="en-US" altLang="ja-JP" sz="3200" dirty="0" err="1"/>
              <a:t>HindIII</a:t>
            </a:r>
            <a:r>
              <a:rPr lang="ja-JP" altLang="en-US" sz="3200" dirty="0"/>
              <a:t>で切断され、かつ</a:t>
            </a:r>
            <a:r>
              <a:rPr kumimoji="1" lang="en-US" altLang="ja-JP" sz="3200" dirty="0"/>
              <a:t>10 </a:t>
            </a:r>
            <a:r>
              <a:rPr kumimoji="1" lang="en-US" altLang="ja-JP" sz="3200" dirty="0" err="1"/>
              <a:t>kbp</a:t>
            </a:r>
            <a:r>
              <a:rPr lang="ja-JP" altLang="en-US" sz="3200" dirty="0"/>
              <a:t>以上の断片の数を求める。</a:t>
            </a:r>
            <a:r>
              <a:rPr lang="en-US" altLang="ja-JP" sz="3200" dirty="0"/>
              <a:t>(</a:t>
            </a:r>
            <a:r>
              <a:rPr lang="ja-JP" altLang="en-US" sz="3200" dirty="0"/>
              <a:t>左端が</a:t>
            </a:r>
            <a:r>
              <a:rPr lang="en-US" altLang="ja-JP" sz="3200" dirty="0" err="1"/>
              <a:t>BamHI</a:t>
            </a:r>
            <a:r>
              <a:rPr lang="ja-JP" altLang="en-US" sz="3200" dirty="0" err="1"/>
              <a:t>、</a:t>
            </a:r>
            <a:r>
              <a:rPr lang="ja-JP" altLang="en-US" sz="3200" dirty="0"/>
              <a:t>右端が</a:t>
            </a:r>
            <a:r>
              <a:rPr lang="en-US" altLang="ja-JP" sz="3200" dirty="0" err="1"/>
              <a:t>HindIII</a:t>
            </a:r>
            <a:r>
              <a:rPr lang="ja-JP" altLang="en-US" sz="3200" dirty="0"/>
              <a:t>の場合、右：</a:t>
            </a:r>
            <a:r>
              <a:rPr lang="en-US" altLang="ja-JP" sz="3200" dirty="0" err="1"/>
              <a:t>BamHI</a:t>
            </a:r>
            <a:r>
              <a:rPr lang="en-US" altLang="ja-JP" sz="3200" dirty="0"/>
              <a:t>, </a:t>
            </a:r>
            <a:r>
              <a:rPr lang="ja-JP" altLang="en-US" sz="3200" dirty="0"/>
              <a:t>左：</a:t>
            </a:r>
            <a:r>
              <a:rPr lang="en-US" altLang="ja-JP" sz="3200" dirty="0" err="1"/>
              <a:t>HindIII</a:t>
            </a:r>
            <a:r>
              <a:rPr lang="ja-JP" altLang="en-US" sz="3200" dirty="0"/>
              <a:t>の場合を分けて考えると楽かも</a:t>
            </a:r>
            <a:r>
              <a:rPr lang="en-US" altLang="ja-JP" sz="3200" dirty="0"/>
              <a:t>)</a:t>
            </a:r>
            <a:endParaRPr kumimoji="1" lang="ja-JP" altLang="en-US" sz="3200" dirty="0"/>
          </a:p>
        </p:txBody>
      </p:sp>
    </p:spTree>
    <p:extLst>
      <p:ext uri="{BB962C8B-B14F-4D97-AF65-F5344CB8AC3E}">
        <p14:creationId xmlns:p14="http://schemas.microsoft.com/office/powerpoint/2010/main" val="107984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62465" y="255373"/>
            <a:ext cx="11117227" cy="1569660"/>
          </a:xfrm>
          <a:prstGeom prst="rect">
            <a:avLst/>
          </a:prstGeom>
          <a:noFill/>
        </p:spPr>
        <p:txBody>
          <a:bodyPr wrap="square" rtlCol="0">
            <a:spAutoFit/>
          </a:bodyPr>
          <a:lstStyle/>
          <a:p>
            <a:r>
              <a:rPr lang="ja-JP" altLang="en-US" sz="3200" dirty="0"/>
              <a:t>・ファイルの読み込み方法</a:t>
            </a:r>
            <a:endParaRPr lang="en-US" altLang="ja-JP" sz="3200" dirty="0"/>
          </a:p>
          <a:p>
            <a:endParaRPr lang="en-US" altLang="ja-JP" sz="3200" dirty="0"/>
          </a:p>
          <a:p>
            <a:r>
              <a:rPr lang="ja-JP" altLang="en-US" sz="3200" dirty="0"/>
              <a:t>とりあえずはおまじないと思ってください</a:t>
            </a:r>
            <a:endParaRPr lang="en-US" altLang="ja-JP" sz="3200" dirty="0"/>
          </a:p>
        </p:txBody>
      </p:sp>
      <p:sp>
        <p:nvSpPr>
          <p:cNvPr id="3" name="正方形/長方形 2"/>
          <p:cNvSpPr/>
          <p:nvPr/>
        </p:nvSpPr>
        <p:spPr>
          <a:xfrm>
            <a:off x="2206409" y="6191114"/>
            <a:ext cx="8729697" cy="584775"/>
          </a:xfrm>
          <a:prstGeom prst="rect">
            <a:avLst/>
          </a:prstGeom>
        </p:spPr>
        <p:txBody>
          <a:bodyPr wrap="none">
            <a:spAutoFit/>
          </a:bodyPr>
          <a:lstStyle/>
          <a:p>
            <a:r>
              <a:rPr lang="en-US" altLang="ja-JP" sz="3200" dirty="0">
                <a:solidFill>
                  <a:srgbClr val="FF0000"/>
                </a:solidFill>
              </a:rPr>
              <a:t>https://www.javadrive.jp/start/stream/index3.html</a:t>
            </a:r>
            <a:endParaRPr lang="ja-JP" altLang="en-US" sz="3200" dirty="0">
              <a:solidFill>
                <a:srgbClr val="FF0000"/>
              </a:solidFill>
            </a:endParaRPr>
          </a:p>
        </p:txBody>
      </p:sp>
      <p:pic>
        <p:nvPicPr>
          <p:cNvPr id="6" name="図 5"/>
          <p:cNvPicPr>
            <a:picLocks noChangeAspect="1"/>
          </p:cNvPicPr>
          <p:nvPr/>
        </p:nvPicPr>
        <p:blipFill>
          <a:blip r:embed="rId2"/>
          <a:stretch>
            <a:fillRect/>
          </a:stretch>
        </p:blipFill>
        <p:spPr>
          <a:xfrm>
            <a:off x="1161276" y="1838968"/>
            <a:ext cx="6442247" cy="4370669"/>
          </a:xfrm>
          <a:prstGeom prst="rect">
            <a:avLst/>
          </a:prstGeom>
        </p:spPr>
      </p:pic>
      <p:sp>
        <p:nvSpPr>
          <p:cNvPr id="7" name="正方形/長方形 6"/>
          <p:cNvSpPr/>
          <p:nvPr/>
        </p:nvSpPr>
        <p:spPr>
          <a:xfrm>
            <a:off x="3393991" y="2166551"/>
            <a:ext cx="1795848" cy="2471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598143" y="3410464"/>
            <a:ext cx="2405446" cy="2471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p:nvPr/>
        </p:nvCxnSpPr>
        <p:spPr>
          <a:xfrm flipH="1">
            <a:off x="5189839" y="2240692"/>
            <a:ext cx="535458" cy="823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5725297" y="2064264"/>
            <a:ext cx="4548040" cy="369332"/>
          </a:xfrm>
          <a:prstGeom prst="rect">
            <a:avLst/>
          </a:prstGeom>
          <a:noFill/>
        </p:spPr>
        <p:txBody>
          <a:bodyPr wrap="none" rtlCol="0">
            <a:spAutoFit/>
          </a:bodyPr>
          <a:lstStyle/>
          <a:p>
            <a:r>
              <a:rPr kumimoji="1" lang="ja-JP" altLang="en-US" dirty="0">
                <a:solidFill>
                  <a:srgbClr val="FF0000"/>
                </a:solidFill>
              </a:rPr>
              <a:t>読み込ませたいファイル名</a:t>
            </a:r>
            <a:r>
              <a:rPr kumimoji="1" lang="en-US" altLang="ja-JP" dirty="0">
                <a:solidFill>
                  <a:srgbClr val="FF0000"/>
                </a:solidFill>
              </a:rPr>
              <a:t>(</a:t>
            </a:r>
            <a:r>
              <a:rPr lang="en-US" altLang="ja-JP" dirty="0">
                <a:solidFill>
                  <a:srgbClr val="FF0000"/>
                </a:solidFill>
              </a:rPr>
              <a:t>\</a:t>
            </a:r>
            <a:r>
              <a:rPr kumimoji="1" lang="ja-JP" altLang="en-US" dirty="0">
                <a:solidFill>
                  <a:srgbClr val="FF0000"/>
                </a:solidFill>
              </a:rPr>
              <a:t>は</a:t>
            </a:r>
            <a:r>
              <a:rPr kumimoji="1" lang="en-US" altLang="ja-JP" dirty="0">
                <a:solidFill>
                  <a:srgbClr val="FF0000"/>
                </a:solidFill>
              </a:rPr>
              <a:t>\\</a:t>
            </a:r>
            <a:r>
              <a:rPr lang="ja-JP" altLang="en-US" dirty="0">
                <a:solidFill>
                  <a:srgbClr val="FF0000"/>
                </a:solidFill>
              </a:rPr>
              <a:t>として入力</a:t>
            </a:r>
            <a:r>
              <a:rPr lang="en-US" altLang="ja-JP" dirty="0">
                <a:solidFill>
                  <a:srgbClr val="FF0000"/>
                </a:solidFill>
              </a:rPr>
              <a:t>)</a:t>
            </a:r>
            <a:endParaRPr kumimoji="1" lang="en-US" altLang="ja-JP" dirty="0">
              <a:solidFill>
                <a:srgbClr val="FF0000"/>
              </a:solidFill>
            </a:endParaRPr>
          </a:p>
        </p:txBody>
      </p:sp>
      <p:cxnSp>
        <p:nvCxnSpPr>
          <p:cNvPr id="12" name="直線矢印コネクタ 11"/>
          <p:cNvCxnSpPr/>
          <p:nvPr/>
        </p:nvCxnSpPr>
        <p:spPr>
          <a:xfrm flipH="1">
            <a:off x="4024186" y="3509318"/>
            <a:ext cx="535458" cy="823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721775" y="3324652"/>
            <a:ext cx="3898824" cy="369332"/>
          </a:xfrm>
          <a:prstGeom prst="rect">
            <a:avLst/>
          </a:prstGeom>
          <a:noFill/>
        </p:spPr>
        <p:txBody>
          <a:bodyPr wrap="none" rtlCol="0">
            <a:spAutoFit/>
          </a:bodyPr>
          <a:lstStyle/>
          <a:p>
            <a:r>
              <a:rPr kumimoji="1" lang="ja-JP" altLang="en-US" dirty="0">
                <a:solidFill>
                  <a:srgbClr val="FF0000"/>
                </a:solidFill>
              </a:rPr>
              <a:t>読み込んだファイル</a:t>
            </a:r>
            <a:r>
              <a:rPr kumimoji="1" lang="en-US" altLang="ja-JP" dirty="0">
                <a:solidFill>
                  <a:srgbClr val="FF0000"/>
                </a:solidFill>
              </a:rPr>
              <a:t>1</a:t>
            </a:r>
            <a:r>
              <a:rPr kumimoji="1" lang="ja-JP" altLang="en-US" dirty="0">
                <a:solidFill>
                  <a:srgbClr val="FF0000"/>
                </a:solidFill>
              </a:rPr>
              <a:t>行ごとに行う処理</a:t>
            </a:r>
            <a:endParaRPr kumimoji="1" lang="en-US" altLang="ja-JP" dirty="0">
              <a:solidFill>
                <a:srgbClr val="FF0000"/>
              </a:solidFill>
            </a:endParaRPr>
          </a:p>
        </p:txBody>
      </p:sp>
    </p:spTree>
    <p:extLst>
      <p:ext uri="{BB962C8B-B14F-4D97-AF65-F5344CB8AC3E}">
        <p14:creationId xmlns:p14="http://schemas.microsoft.com/office/powerpoint/2010/main" val="1461984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62465" y="255373"/>
            <a:ext cx="11117227" cy="2554545"/>
          </a:xfrm>
          <a:prstGeom prst="rect">
            <a:avLst/>
          </a:prstGeom>
          <a:noFill/>
        </p:spPr>
        <p:txBody>
          <a:bodyPr wrap="square" rtlCol="0">
            <a:spAutoFit/>
          </a:bodyPr>
          <a:lstStyle/>
          <a:p>
            <a:r>
              <a:rPr lang="ja-JP" altLang="en-US" sz="3200" dirty="0"/>
              <a:t>・文字列の比較</a:t>
            </a:r>
            <a:endParaRPr lang="en-US" altLang="ja-JP" sz="3200" dirty="0"/>
          </a:p>
          <a:p>
            <a:endParaRPr lang="en-US" altLang="ja-JP" sz="3200" dirty="0"/>
          </a:p>
          <a:p>
            <a:r>
              <a:rPr lang="en-US" altLang="ja-JP" sz="3200" dirty="0"/>
              <a:t>String </a:t>
            </a:r>
            <a:r>
              <a:rPr lang="en-US" altLang="ja-JP" sz="3200" dirty="0" err="1"/>
              <a:t>str</a:t>
            </a:r>
            <a:r>
              <a:rPr lang="en-US" altLang="ja-JP" sz="3200" dirty="0"/>
              <a:t> = “ABC”;</a:t>
            </a:r>
          </a:p>
          <a:p>
            <a:r>
              <a:rPr lang="en-US" altLang="ja-JP" sz="3200" dirty="0" err="1"/>
              <a:t>str.equals</a:t>
            </a:r>
            <a:r>
              <a:rPr lang="en-US" altLang="ja-JP" sz="3200" dirty="0"/>
              <a:t>(“AAA”); // false</a:t>
            </a:r>
          </a:p>
          <a:p>
            <a:r>
              <a:rPr lang="en-US" altLang="ja-JP" sz="3200" dirty="0" err="1"/>
              <a:t>str.equals</a:t>
            </a:r>
            <a:r>
              <a:rPr lang="en-US" altLang="ja-JP" sz="3200" dirty="0"/>
              <a:t>(“ABC”); // true</a:t>
            </a:r>
          </a:p>
        </p:txBody>
      </p:sp>
    </p:spTree>
    <p:extLst>
      <p:ext uri="{BB962C8B-B14F-4D97-AF65-F5344CB8AC3E}">
        <p14:creationId xmlns:p14="http://schemas.microsoft.com/office/powerpoint/2010/main" val="1165542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59026" y="382198"/>
            <a:ext cx="10478530" cy="6555641"/>
          </a:xfrm>
          <a:prstGeom prst="rect">
            <a:avLst/>
          </a:prstGeom>
        </p:spPr>
        <p:txBody>
          <a:bodyPr wrap="square">
            <a:spAutoFit/>
          </a:bodyPr>
          <a:lstStyle/>
          <a:p>
            <a:r>
              <a:rPr lang="ja-JP" altLang="en-US" sz="2800" dirty="0"/>
              <a:t>ファイルの場所など：</a:t>
            </a:r>
            <a:endParaRPr lang="en-US" altLang="ja-JP" sz="2800" dirty="0"/>
          </a:p>
          <a:p>
            <a:endParaRPr lang="en-US" altLang="ja-JP" sz="2800" dirty="0"/>
          </a:p>
          <a:p>
            <a:r>
              <a:rPr lang="ja-JP" altLang="en-US" sz="2800" dirty="0"/>
              <a:t>大腸菌のゲノム配列</a:t>
            </a:r>
            <a:r>
              <a:rPr lang="en-US" altLang="ja-JP" sz="2800" dirty="0"/>
              <a:t>(FASTA</a:t>
            </a:r>
            <a:r>
              <a:rPr lang="ja-JP" altLang="en-US" sz="2800" dirty="0"/>
              <a:t>フォーマット</a:t>
            </a:r>
            <a:r>
              <a:rPr lang="en-US" altLang="ja-JP" sz="2800" dirty="0"/>
              <a:t>)</a:t>
            </a:r>
          </a:p>
          <a:p>
            <a:r>
              <a:rPr lang="ja-JP" altLang="en-US" sz="2800" dirty="0">
                <a:hlinkClick r:id="rId2"/>
              </a:rPr>
              <a:t>https://www.ncbi.nlm.nih.gov/sviewer/viewer.cgi?tool=portal&amp;save=file&amp;log$=seqview&amp;db=nuccore&amp;report=fasta&amp;sort=&amp;id=556503834&amp;from=begin&amp;to=end&amp;extrafeat=976&amp;fmt_mask=294912</a:t>
            </a:r>
            <a:endParaRPr lang="en-US" altLang="ja-JP" sz="2800" dirty="0"/>
          </a:p>
          <a:p>
            <a:endParaRPr lang="en-US" altLang="ja-JP" sz="2800" dirty="0"/>
          </a:p>
          <a:p>
            <a:r>
              <a:rPr lang="en-US" altLang="ja-JP" sz="2800" dirty="0" err="1"/>
              <a:t>BamHI</a:t>
            </a:r>
            <a:r>
              <a:rPr lang="ja-JP" altLang="en-US" sz="2800" dirty="0"/>
              <a:t>の認識配列</a:t>
            </a:r>
            <a:endParaRPr lang="en-US" altLang="ja-JP" sz="2800" dirty="0"/>
          </a:p>
          <a:p>
            <a:r>
              <a:rPr lang="en-US" altLang="ja-JP" sz="2800" dirty="0">
                <a:hlinkClick r:id="rId3"/>
              </a:rPr>
              <a:t>https://www.nebj.jp/products/detail/574</a:t>
            </a:r>
            <a:endParaRPr lang="en-US" altLang="ja-JP" sz="2800" dirty="0"/>
          </a:p>
          <a:p>
            <a:endParaRPr lang="en-US" altLang="ja-JP" sz="2800" dirty="0"/>
          </a:p>
          <a:p>
            <a:r>
              <a:rPr lang="en-US" altLang="ja-JP" sz="2800" dirty="0" err="1"/>
              <a:t>HindIII</a:t>
            </a:r>
            <a:r>
              <a:rPr lang="ja-JP" altLang="en-US" sz="2800" dirty="0"/>
              <a:t>の認識配列</a:t>
            </a:r>
            <a:endParaRPr lang="en-US" altLang="ja-JP" sz="2800" dirty="0"/>
          </a:p>
          <a:p>
            <a:r>
              <a:rPr lang="en-US" altLang="ja-JP" sz="2800" dirty="0">
                <a:hlinkClick r:id="rId4"/>
              </a:rPr>
              <a:t>http://catalog.takara-bio.co.jp/product/basic_info.php?unitid=U100003084</a:t>
            </a:r>
            <a:endParaRPr lang="en-US" altLang="ja-JP" sz="2800" dirty="0"/>
          </a:p>
          <a:p>
            <a:endParaRPr lang="en-US" altLang="ja-JP" sz="2800" dirty="0"/>
          </a:p>
          <a:p>
            <a:endParaRPr lang="en-US" altLang="ja-JP" sz="2800" dirty="0"/>
          </a:p>
        </p:txBody>
      </p:sp>
    </p:spTree>
    <p:extLst>
      <p:ext uri="{BB962C8B-B14F-4D97-AF65-F5344CB8AC3E}">
        <p14:creationId xmlns:p14="http://schemas.microsoft.com/office/powerpoint/2010/main" val="1109817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48281" y="0"/>
            <a:ext cx="11936627" cy="5016758"/>
          </a:xfrm>
          <a:prstGeom prst="rect">
            <a:avLst/>
          </a:prstGeom>
          <a:noFill/>
        </p:spPr>
        <p:txBody>
          <a:bodyPr wrap="square" rtlCol="0">
            <a:spAutoFit/>
          </a:bodyPr>
          <a:lstStyle/>
          <a:p>
            <a:r>
              <a:rPr lang="ja-JP" altLang="en-US" sz="3200" dirty="0"/>
              <a:t>ディスカッションの議題</a:t>
            </a:r>
            <a:endParaRPr lang="en-US" altLang="ja-JP" sz="3200" dirty="0"/>
          </a:p>
          <a:p>
            <a:endParaRPr kumimoji="1" lang="en-US" altLang="ja-JP" sz="3200" dirty="0"/>
          </a:p>
          <a:p>
            <a:r>
              <a:rPr lang="ja-JP" altLang="en-US" sz="3200" dirty="0"/>
              <a:t>・　プログラムをより高速化するには？</a:t>
            </a:r>
            <a:endParaRPr lang="en-US" altLang="ja-JP" sz="3200" dirty="0"/>
          </a:p>
          <a:p>
            <a:endParaRPr kumimoji="1" lang="en-US" altLang="ja-JP" sz="3200" dirty="0"/>
          </a:p>
          <a:p>
            <a:r>
              <a:rPr lang="ja-JP" altLang="en-US" sz="3200" dirty="0"/>
              <a:t>・　より簡単に答えを求める考え方は？</a:t>
            </a:r>
            <a:endParaRPr lang="en-US" altLang="ja-JP" sz="3200" dirty="0"/>
          </a:p>
          <a:p>
            <a:r>
              <a:rPr kumimoji="1" lang="ja-JP" altLang="en-US" sz="3200" dirty="0"/>
              <a:t>　</a:t>
            </a:r>
            <a:r>
              <a:rPr kumimoji="1" lang="en-US" altLang="ja-JP" sz="3200" dirty="0"/>
              <a:t>(</a:t>
            </a:r>
            <a:r>
              <a:rPr lang="ja-JP" altLang="en-US" sz="3200" dirty="0"/>
              <a:t>まだプログラミングできなくても、こうできれば簡単そうだなぁなどあれば</a:t>
            </a:r>
            <a:r>
              <a:rPr lang="en-US" altLang="ja-JP" sz="3200" dirty="0"/>
              <a:t>)</a:t>
            </a:r>
          </a:p>
          <a:p>
            <a:endParaRPr kumimoji="1" lang="en-US" altLang="ja-JP" sz="3200" dirty="0"/>
          </a:p>
          <a:p>
            <a:r>
              <a:rPr lang="ja-JP" altLang="en-US" sz="3200" dirty="0"/>
              <a:t>・　同じ答えが得られるより別の方法はあるか？</a:t>
            </a:r>
            <a:endParaRPr lang="en-US" altLang="ja-JP" sz="3200" dirty="0"/>
          </a:p>
          <a:p>
            <a:r>
              <a:rPr kumimoji="1" lang="ja-JP" altLang="en-US" sz="3200" dirty="0"/>
              <a:t>　</a:t>
            </a:r>
            <a:r>
              <a:rPr kumimoji="1" lang="en-US" altLang="ja-JP" sz="3200" dirty="0"/>
              <a:t>(JAVA</a:t>
            </a:r>
            <a:r>
              <a:rPr kumimoji="1" lang="ja-JP" altLang="en-US" sz="3200" dirty="0"/>
              <a:t>を使用することにこだわらないで、自分だったら・・・する的な</a:t>
            </a:r>
            <a:r>
              <a:rPr kumimoji="1" lang="en-US" altLang="ja-JP" sz="3200" dirty="0"/>
              <a:t>)</a:t>
            </a:r>
            <a:endParaRPr kumimoji="1" lang="ja-JP" altLang="en-US" sz="3200" dirty="0"/>
          </a:p>
        </p:txBody>
      </p:sp>
    </p:spTree>
    <p:extLst>
      <p:ext uri="{BB962C8B-B14F-4D97-AF65-F5344CB8AC3E}">
        <p14:creationId xmlns:p14="http://schemas.microsoft.com/office/powerpoint/2010/main" val="1416504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67174" y="6287832"/>
            <a:ext cx="12024826" cy="646331"/>
          </a:xfrm>
          <a:prstGeom prst="rect">
            <a:avLst/>
          </a:prstGeom>
          <a:noFill/>
        </p:spPr>
        <p:txBody>
          <a:bodyPr wrap="square" rtlCol="0">
            <a:spAutoFit/>
          </a:bodyPr>
          <a:lstStyle/>
          <a:p>
            <a:r>
              <a:rPr kumimoji="1" lang="ja-JP" altLang="en-US" sz="3600" dirty="0">
                <a:solidFill>
                  <a:srgbClr val="FF0000"/>
                </a:solidFill>
              </a:rPr>
              <a:t>日本でもプログラミングは</a:t>
            </a:r>
            <a:r>
              <a:rPr kumimoji="1" lang="en-US" altLang="ja-JP" sz="3600" dirty="0">
                <a:solidFill>
                  <a:srgbClr val="FF0000"/>
                </a:solidFill>
              </a:rPr>
              <a:t>2020</a:t>
            </a:r>
            <a:r>
              <a:rPr kumimoji="1" lang="ja-JP" altLang="en-US" sz="3600" dirty="0">
                <a:solidFill>
                  <a:srgbClr val="FF0000"/>
                </a:solidFill>
              </a:rPr>
              <a:t>年に小学校の必修科目へ！</a:t>
            </a:r>
            <a:endParaRPr kumimoji="1" lang="en-US" altLang="ja-JP" sz="3600" dirty="0">
              <a:solidFill>
                <a:srgbClr val="FF0000"/>
              </a:solidFill>
            </a:endParaRPr>
          </a:p>
        </p:txBody>
      </p:sp>
      <p:pic>
        <p:nvPicPr>
          <p:cNvPr id="3" name="図 2"/>
          <p:cNvPicPr>
            <a:picLocks noChangeAspect="1"/>
          </p:cNvPicPr>
          <p:nvPr/>
        </p:nvPicPr>
        <p:blipFill>
          <a:blip r:embed="rId2"/>
          <a:stretch>
            <a:fillRect/>
          </a:stretch>
        </p:blipFill>
        <p:spPr>
          <a:xfrm>
            <a:off x="1704718" y="525207"/>
            <a:ext cx="7200900" cy="5762625"/>
          </a:xfrm>
          <a:prstGeom prst="rect">
            <a:avLst/>
          </a:prstGeom>
        </p:spPr>
      </p:pic>
      <p:sp>
        <p:nvSpPr>
          <p:cNvPr id="4" name="テキスト ボックス 3"/>
          <p:cNvSpPr txBox="1"/>
          <p:nvPr/>
        </p:nvSpPr>
        <p:spPr>
          <a:xfrm>
            <a:off x="101271" y="63542"/>
            <a:ext cx="5684569" cy="461665"/>
          </a:xfrm>
          <a:prstGeom prst="rect">
            <a:avLst/>
          </a:prstGeom>
          <a:noFill/>
        </p:spPr>
        <p:txBody>
          <a:bodyPr wrap="none" rtlCol="0">
            <a:spAutoFit/>
          </a:bodyPr>
          <a:lstStyle/>
          <a:p>
            <a:r>
              <a:rPr kumimoji="1" lang="ja-JP" altLang="en-US" sz="2400" dirty="0"/>
              <a:t>プログラミングが出来るといいことあるの？</a:t>
            </a:r>
          </a:p>
        </p:txBody>
      </p:sp>
    </p:spTree>
    <p:extLst>
      <p:ext uri="{BB962C8B-B14F-4D97-AF65-F5344CB8AC3E}">
        <p14:creationId xmlns:p14="http://schemas.microsoft.com/office/powerpoint/2010/main" val="1099519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67174" y="117693"/>
            <a:ext cx="12024826" cy="6740307"/>
          </a:xfrm>
          <a:prstGeom prst="rect">
            <a:avLst/>
          </a:prstGeom>
          <a:noFill/>
        </p:spPr>
        <p:txBody>
          <a:bodyPr wrap="square" rtlCol="0">
            <a:spAutoFit/>
          </a:bodyPr>
          <a:lstStyle/>
          <a:p>
            <a:r>
              <a:rPr kumimoji="1" lang="ja-JP" altLang="en-US" sz="3600" dirty="0"/>
              <a:t>　　　　　　　　　本トレーニングの心得</a:t>
            </a:r>
            <a:endParaRPr kumimoji="1" lang="en-US" altLang="ja-JP" sz="3600" dirty="0"/>
          </a:p>
          <a:p>
            <a:endParaRPr kumimoji="1" lang="en-US" altLang="ja-JP" sz="3600" dirty="0"/>
          </a:p>
          <a:p>
            <a:r>
              <a:rPr kumimoji="1" lang="en-US" altLang="ja-JP" sz="3600" dirty="0"/>
              <a:t>1</a:t>
            </a:r>
            <a:r>
              <a:rPr kumimoji="1" lang="ja-JP" altLang="en-US" sz="3600" dirty="0" err="1"/>
              <a:t>．</a:t>
            </a:r>
            <a:r>
              <a:rPr kumimoji="1" lang="ja-JP" altLang="en-US" sz="3600" dirty="0"/>
              <a:t>ググる！</a:t>
            </a:r>
            <a:endParaRPr kumimoji="1" lang="en-US" altLang="ja-JP" sz="3600" dirty="0"/>
          </a:p>
          <a:p>
            <a:r>
              <a:rPr lang="ja-JP" altLang="en-US" sz="3600" dirty="0"/>
              <a:t>　まずは</a:t>
            </a:r>
            <a:r>
              <a:rPr lang="en-US" altLang="ja-JP" sz="3600" dirty="0"/>
              <a:t>google</a:t>
            </a:r>
            <a:r>
              <a:rPr lang="ja-JP" altLang="en-US" sz="3600" dirty="0"/>
              <a:t>先生に聞きましょう。</a:t>
            </a:r>
            <a:r>
              <a:rPr lang="en-US" altLang="ja-JP" sz="3600" dirty="0"/>
              <a:t>Web</a:t>
            </a:r>
            <a:r>
              <a:rPr lang="ja-JP" altLang="en-US" sz="3600" dirty="0"/>
              <a:t>アプリケーション開発でわからないことをググれるようになることが今回の目標です。</a:t>
            </a:r>
            <a:endParaRPr lang="en-US" altLang="ja-JP" sz="3600" dirty="0"/>
          </a:p>
          <a:p>
            <a:endParaRPr lang="en-US" altLang="ja-JP" sz="3600" dirty="0"/>
          </a:p>
          <a:p>
            <a:r>
              <a:rPr kumimoji="1" lang="en-US" altLang="ja-JP" sz="3600" dirty="0"/>
              <a:t>2</a:t>
            </a:r>
            <a:r>
              <a:rPr kumimoji="1" lang="ja-JP" altLang="en-US" sz="3600" dirty="0" err="1"/>
              <a:t>．</a:t>
            </a:r>
            <a:r>
              <a:rPr kumimoji="1" lang="ja-JP" altLang="en-US" sz="3600" dirty="0"/>
              <a:t>車輪の再発明はしない！</a:t>
            </a:r>
            <a:endParaRPr kumimoji="1" lang="en-US" altLang="ja-JP" sz="3600" dirty="0"/>
          </a:p>
          <a:p>
            <a:r>
              <a:rPr lang="ja-JP" altLang="en-US" sz="3600" dirty="0"/>
              <a:t>　誰かが作っているサンプルコード、ライブラリを探して、楽をしましょう。でも、きちんと動作検証をすることは必要です。</a:t>
            </a:r>
            <a:endParaRPr lang="en-US" altLang="ja-JP" sz="3600" dirty="0"/>
          </a:p>
          <a:p>
            <a:endParaRPr lang="en-US" altLang="ja-JP" sz="3600" dirty="0"/>
          </a:p>
          <a:p>
            <a:r>
              <a:rPr kumimoji="1" lang="en-US" altLang="ja-JP" sz="3600" dirty="0"/>
              <a:t>3. </a:t>
            </a:r>
            <a:r>
              <a:rPr lang="ja-JP" altLang="en-US" sz="3600" dirty="0"/>
              <a:t>コンピュータ全般のことを学ぶ</a:t>
            </a:r>
            <a:endParaRPr lang="en-US" altLang="ja-JP" sz="3600" dirty="0"/>
          </a:p>
          <a:p>
            <a:r>
              <a:rPr kumimoji="1" lang="ja-JP" altLang="en-US" sz="3600" dirty="0"/>
              <a:t>　広く薄く。ハードウェアのことや</a:t>
            </a:r>
            <a:r>
              <a:rPr kumimoji="1" lang="en-US" altLang="ja-JP" sz="3600" dirty="0"/>
              <a:t>OS</a:t>
            </a:r>
            <a:r>
              <a:rPr kumimoji="1" lang="ja-JP" altLang="en-US" sz="3600" dirty="0"/>
              <a:t>のこと、運用方法なども。</a:t>
            </a:r>
          </a:p>
        </p:txBody>
      </p:sp>
    </p:spTree>
    <p:extLst>
      <p:ext uri="{BB962C8B-B14F-4D97-AF65-F5344CB8AC3E}">
        <p14:creationId xmlns:p14="http://schemas.microsoft.com/office/powerpoint/2010/main" val="375542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62465" y="255373"/>
            <a:ext cx="11117227" cy="5509200"/>
          </a:xfrm>
          <a:prstGeom prst="rect">
            <a:avLst/>
          </a:prstGeom>
          <a:noFill/>
        </p:spPr>
        <p:txBody>
          <a:bodyPr wrap="square" rtlCol="0">
            <a:spAutoFit/>
          </a:bodyPr>
          <a:lstStyle/>
          <a:p>
            <a:r>
              <a:rPr kumimoji="1" lang="en-US" altLang="ja-JP" sz="3200" dirty="0"/>
              <a:t>Java</a:t>
            </a:r>
            <a:r>
              <a:rPr kumimoji="1" lang="ja-JP" altLang="en-US" sz="3200" dirty="0"/>
              <a:t>とは</a:t>
            </a:r>
            <a:endParaRPr kumimoji="1" lang="en-US" altLang="ja-JP" sz="3200" dirty="0"/>
          </a:p>
          <a:p>
            <a:r>
              <a:rPr lang="ja-JP" altLang="en-US" sz="3200" dirty="0"/>
              <a:t>アメリカのサン・マイクロシステムズが開発し、</a:t>
            </a:r>
            <a:r>
              <a:rPr lang="en-US" altLang="ja-JP" sz="3200" dirty="0"/>
              <a:t>1996</a:t>
            </a:r>
            <a:r>
              <a:rPr lang="ja-JP" altLang="en-US" sz="3200" dirty="0"/>
              <a:t>年にリリースしたプログラミング言語。</a:t>
            </a:r>
            <a:r>
              <a:rPr lang="en-US" altLang="ja-JP" sz="3200" dirty="0"/>
              <a:t>C++</a:t>
            </a:r>
            <a:r>
              <a:rPr lang="ja-JP" altLang="en-US" sz="3200" dirty="0"/>
              <a:t>の拡張版みたいなもの。</a:t>
            </a:r>
            <a:endParaRPr lang="en-US" altLang="ja-JP" sz="3200" dirty="0"/>
          </a:p>
          <a:p>
            <a:endParaRPr kumimoji="1" lang="en-US" altLang="ja-JP" sz="3200" dirty="0"/>
          </a:p>
          <a:p>
            <a:r>
              <a:rPr lang="ja-JP" altLang="en-US" sz="3200" dirty="0"/>
              <a:t>特徴としては</a:t>
            </a:r>
            <a:endParaRPr lang="ja-JP" altLang="en-US" sz="3200" b="1" dirty="0"/>
          </a:p>
          <a:p>
            <a:r>
              <a:rPr lang="ja-JP" altLang="en-US" sz="3200" dirty="0"/>
              <a:t>・</a:t>
            </a:r>
            <a:r>
              <a:rPr lang="en-US" altLang="ja-JP" sz="3200" dirty="0"/>
              <a:t>Java</a:t>
            </a:r>
            <a:r>
              <a:rPr lang="ja-JP" altLang="en-US" sz="3200" dirty="0"/>
              <a:t>仮想マシン</a:t>
            </a:r>
            <a:endParaRPr lang="en-US" altLang="ja-JP" sz="3200" dirty="0"/>
          </a:p>
          <a:p>
            <a:r>
              <a:rPr lang="ja-JP" altLang="en-US" sz="3200" dirty="0"/>
              <a:t>　「</a:t>
            </a:r>
            <a:r>
              <a:rPr lang="en-US" altLang="ja-JP" sz="3200" dirty="0"/>
              <a:t>Write once,  run anyway</a:t>
            </a:r>
            <a:r>
              <a:rPr lang="ja-JP" altLang="en-US" sz="3200" dirty="0"/>
              <a:t>」　</a:t>
            </a:r>
            <a:r>
              <a:rPr lang="en-US" altLang="ja-JP" sz="3200" dirty="0"/>
              <a:t>Win</a:t>
            </a:r>
            <a:r>
              <a:rPr lang="ja-JP" altLang="en-US" sz="3200" dirty="0"/>
              <a:t>でも</a:t>
            </a:r>
            <a:r>
              <a:rPr lang="en-US" altLang="ja-JP" sz="3200" dirty="0"/>
              <a:t>Mac</a:t>
            </a:r>
            <a:r>
              <a:rPr lang="ja-JP" altLang="en-US" sz="3200" dirty="0"/>
              <a:t>でも</a:t>
            </a:r>
            <a:r>
              <a:rPr lang="en-US" altLang="ja-JP" sz="3200" dirty="0"/>
              <a:t>Linux</a:t>
            </a:r>
            <a:r>
              <a:rPr lang="ja-JP" altLang="en-US" sz="3200" dirty="0"/>
              <a:t>でも動く</a:t>
            </a:r>
            <a:endParaRPr lang="en-US" altLang="ja-JP" sz="3200" dirty="0"/>
          </a:p>
          <a:p>
            <a:r>
              <a:rPr kumimoji="1" lang="ja-JP" altLang="en-US" sz="3200" dirty="0"/>
              <a:t>・</a:t>
            </a:r>
            <a:r>
              <a:rPr lang="ja-JP" altLang="en-US" sz="3200" b="1" dirty="0"/>
              <a:t>オブジェクト指向</a:t>
            </a:r>
            <a:endParaRPr lang="en-US" altLang="ja-JP" sz="3200" b="1" dirty="0"/>
          </a:p>
          <a:p>
            <a:r>
              <a:rPr lang="ja-JP" altLang="en-US" sz="3200" b="1" dirty="0"/>
              <a:t>　モノ化。</a:t>
            </a:r>
            <a:r>
              <a:rPr lang="en-US" altLang="ja-JP" sz="3200" b="1" dirty="0"/>
              <a:t>(</a:t>
            </a:r>
            <a:r>
              <a:rPr lang="ja-JP" altLang="en-US" sz="3200" b="1" dirty="0"/>
              <a:t>個人的には徹底しないほうが吉かと思う。</a:t>
            </a:r>
            <a:r>
              <a:rPr lang="en-US" altLang="ja-JP" sz="3200" b="1" dirty="0"/>
              <a:t>)</a:t>
            </a:r>
            <a:endParaRPr lang="ja-JP" altLang="en-US" sz="3200" b="1" dirty="0"/>
          </a:p>
          <a:p>
            <a:r>
              <a:rPr kumimoji="1" lang="ja-JP" altLang="en-US" sz="3200" dirty="0"/>
              <a:t>・</a:t>
            </a:r>
            <a:r>
              <a:rPr lang="ja-JP" altLang="en-US" sz="3200" b="1" dirty="0"/>
              <a:t>ガベージコレクション</a:t>
            </a:r>
            <a:endParaRPr lang="en-US" altLang="ja-JP" sz="3200" b="1" dirty="0"/>
          </a:p>
          <a:p>
            <a:r>
              <a:rPr kumimoji="1" lang="ja-JP" altLang="en-US" sz="3200" b="1" dirty="0"/>
              <a:t>　メモリ上に確保した変数を自動で破棄してくれる</a:t>
            </a:r>
            <a:endParaRPr kumimoji="1" lang="ja-JP" altLang="en-US" sz="3200" dirty="0"/>
          </a:p>
        </p:txBody>
      </p:sp>
    </p:spTree>
    <p:extLst>
      <p:ext uri="{BB962C8B-B14F-4D97-AF65-F5344CB8AC3E}">
        <p14:creationId xmlns:p14="http://schemas.microsoft.com/office/powerpoint/2010/main" val="1102956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568601" y="6379984"/>
            <a:ext cx="5515805" cy="369332"/>
          </a:xfrm>
          <a:prstGeom prst="rect">
            <a:avLst/>
          </a:prstGeom>
        </p:spPr>
        <p:txBody>
          <a:bodyPr wrap="none">
            <a:spAutoFit/>
          </a:bodyPr>
          <a:lstStyle/>
          <a:p>
            <a:r>
              <a:rPr lang="en-US" altLang="ja-JP" dirty="0"/>
              <a:t>http://pweb.cc.sophia.ac.jp/etl/Java/HTML/JavaVM.html</a:t>
            </a:r>
            <a:endParaRPr lang="ja-JP" altLang="en-US" dirty="0"/>
          </a:p>
        </p:txBody>
      </p:sp>
      <p:pic>
        <p:nvPicPr>
          <p:cNvPr id="1026" name="Picture 2" descr="「JAVA VM」の画像検索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2787" y="1017500"/>
            <a:ext cx="5715000" cy="4953001"/>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387178" y="156519"/>
            <a:ext cx="4423006" cy="584775"/>
          </a:xfrm>
          <a:prstGeom prst="rect">
            <a:avLst/>
          </a:prstGeom>
          <a:noFill/>
        </p:spPr>
        <p:txBody>
          <a:bodyPr wrap="none" rtlCol="0">
            <a:spAutoFit/>
          </a:bodyPr>
          <a:lstStyle/>
          <a:p>
            <a:r>
              <a:rPr kumimoji="1" lang="en-US" altLang="ja-JP" sz="3200" dirty="0"/>
              <a:t>Java</a:t>
            </a:r>
            <a:r>
              <a:rPr kumimoji="1" lang="ja-JP" altLang="en-US" sz="3200" dirty="0"/>
              <a:t>仮想マシン </a:t>
            </a:r>
            <a:r>
              <a:rPr lang="en-US" altLang="ja-JP" sz="3200" dirty="0"/>
              <a:t>(</a:t>
            </a:r>
            <a:r>
              <a:rPr lang="en-US" altLang="ja-JP" sz="3200" dirty="0" err="1"/>
              <a:t>JavaVM</a:t>
            </a:r>
            <a:r>
              <a:rPr lang="en-US" altLang="ja-JP" sz="3200" dirty="0"/>
              <a:t>)</a:t>
            </a:r>
            <a:endParaRPr kumimoji="1" lang="ja-JP" altLang="en-US" sz="3200" dirty="0"/>
          </a:p>
        </p:txBody>
      </p:sp>
    </p:spTree>
    <p:extLst>
      <p:ext uri="{BB962C8B-B14F-4D97-AF65-F5344CB8AC3E}">
        <p14:creationId xmlns:p14="http://schemas.microsoft.com/office/powerpoint/2010/main" val="1248511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446984" y="782594"/>
            <a:ext cx="8679636" cy="5268870"/>
          </a:xfrm>
          <a:prstGeom prst="rect">
            <a:avLst/>
          </a:prstGeom>
        </p:spPr>
      </p:pic>
      <p:sp>
        <p:nvSpPr>
          <p:cNvPr id="3" name="正方形/長方形 2"/>
          <p:cNvSpPr/>
          <p:nvPr/>
        </p:nvSpPr>
        <p:spPr>
          <a:xfrm>
            <a:off x="8640682" y="6430318"/>
            <a:ext cx="3395610" cy="369332"/>
          </a:xfrm>
          <a:prstGeom prst="rect">
            <a:avLst/>
          </a:prstGeom>
        </p:spPr>
        <p:txBody>
          <a:bodyPr wrap="none">
            <a:spAutoFit/>
          </a:bodyPr>
          <a:lstStyle/>
          <a:p>
            <a:r>
              <a:rPr lang="ja-JP" altLang="en-US" dirty="0"/>
              <a:t>http://www.sejuku.net/blog/3686</a:t>
            </a:r>
          </a:p>
        </p:txBody>
      </p:sp>
    </p:spTree>
    <p:extLst>
      <p:ext uri="{BB962C8B-B14F-4D97-AF65-F5344CB8AC3E}">
        <p14:creationId xmlns:p14="http://schemas.microsoft.com/office/powerpoint/2010/main" val="721596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blog.maplesystems.co.jp/wp-content/uploads/2014/03/25c4d2d9eb068e7fe29c220a4a2b1f3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044" y="438231"/>
            <a:ext cx="9668429" cy="6134145"/>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6661512" y="6572376"/>
            <a:ext cx="5530488" cy="369332"/>
          </a:xfrm>
          <a:prstGeom prst="rect">
            <a:avLst/>
          </a:prstGeom>
        </p:spPr>
        <p:txBody>
          <a:bodyPr wrap="none">
            <a:spAutoFit/>
          </a:bodyPr>
          <a:lstStyle/>
          <a:p>
            <a:r>
              <a:rPr lang="ja-JP" altLang="en-US" dirty="0"/>
              <a:t>http://blog.maplesystems.co.jp/programming/3228.html</a:t>
            </a:r>
          </a:p>
        </p:txBody>
      </p:sp>
      <p:sp>
        <p:nvSpPr>
          <p:cNvPr id="4" name="テキスト ボックス 3"/>
          <p:cNvSpPr txBox="1"/>
          <p:nvPr/>
        </p:nvSpPr>
        <p:spPr>
          <a:xfrm>
            <a:off x="57664" y="-57666"/>
            <a:ext cx="10033516" cy="584775"/>
          </a:xfrm>
          <a:prstGeom prst="rect">
            <a:avLst/>
          </a:prstGeom>
          <a:noFill/>
        </p:spPr>
        <p:txBody>
          <a:bodyPr wrap="none" rtlCol="0">
            <a:spAutoFit/>
          </a:bodyPr>
          <a:lstStyle/>
          <a:p>
            <a:r>
              <a:rPr kumimoji="1" lang="en-US" altLang="ja-JP" sz="3200" dirty="0"/>
              <a:t>Java</a:t>
            </a:r>
            <a:r>
              <a:rPr kumimoji="1" lang="ja-JP" altLang="en-US" sz="3200" dirty="0"/>
              <a:t>と</a:t>
            </a:r>
            <a:r>
              <a:rPr kumimoji="1" lang="en-US" altLang="ja-JP" sz="3200" dirty="0"/>
              <a:t>C</a:t>
            </a:r>
            <a:r>
              <a:rPr kumimoji="1" lang="ja-JP" altLang="en-US" sz="3200" dirty="0"/>
              <a:t>の速度比較</a:t>
            </a:r>
            <a:r>
              <a:rPr kumimoji="1" lang="en-US" altLang="ja-JP" sz="3200" dirty="0"/>
              <a:t>(1000</a:t>
            </a:r>
            <a:r>
              <a:rPr kumimoji="1" lang="ja-JP" altLang="en-US" sz="3200" dirty="0"/>
              <a:t>万回の足し算にかかった時間</a:t>
            </a:r>
            <a:r>
              <a:rPr kumimoji="1" lang="en-US" altLang="ja-JP" sz="3200" dirty="0"/>
              <a:t>)</a:t>
            </a:r>
          </a:p>
        </p:txBody>
      </p:sp>
      <p:sp>
        <p:nvSpPr>
          <p:cNvPr id="3" name="正方形/長方形 2"/>
          <p:cNvSpPr/>
          <p:nvPr/>
        </p:nvSpPr>
        <p:spPr>
          <a:xfrm>
            <a:off x="724930" y="2907957"/>
            <a:ext cx="3369275" cy="83202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724930" y="3908144"/>
            <a:ext cx="3369275" cy="83202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724930" y="4911739"/>
            <a:ext cx="9193427" cy="83202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p:nvPr/>
        </p:nvCxnSpPr>
        <p:spPr>
          <a:xfrm flipH="1">
            <a:off x="6293708" y="4283676"/>
            <a:ext cx="367804" cy="68374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236043" y="3851062"/>
            <a:ext cx="3298788" cy="369332"/>
          </a:xfrm>
          <a:prstGeom prst="rect">
            <a:avLst/>
          </a:prstGeom>
          <a:noFill/>
        </p:spPr>
        <p:txBody>
          <a:bodyPr wrap="none" rtlCol="0">
            <a:spAutoFit/>
          </a:bodyPr>
          <a:lstStyle/>
          <a:p>
            <a:r>
              <a:rPr kumimoji="1" lang="en-US" altLang="ja-JP" dirty="0"/>
              <a:t>Python,</a:t>
            </a:r>
            <a:r>
              <a:rPr kumimoji="1" lang="ja-JP" altLang="en-US" dirty="0"/>
              <a:t> </a:t>
            </a:r>
            <a:r>
              <a:rPr kumimoji="1" lang="en-US" altLang="ja-JP" dirty="0"/>
              <a:t>Perl,</a:t>
            </a:r>
            <a:r>
              <a:rPr kumimoji="1" lang="ja-JP" altLang="en-US" dirty="0"/>
              <a:t> </a:t>
            </a:r>
            <a:r>
              <a:rPr kumimoji="1" lang="en-US" altLang="ja-JP" dirty="0" err="1"/>
              <a:t>Awk</a:t>
            </a:r>
            <a:r>
              <a:rPr kumimoji="1" lang="ja-JP" altLang="en-US" dirty="0"/>
              <a:t>などはこの辺り</a:t>
            </a:r>
          </a:p>
        </p:txBody>
      </p:sp>
    </p:spTree>
    <p:extLst>
      <p:ext uri="{BB962C8B-B14F-4D97-AF65-F5344CB8AC3E}">
        <p14:creationId xmlns:p14="http://schemas.microsoft.com/office/powerpoint/2010/main" val="72870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7664" y="-57666"/>
            <a:ext cx="7339253" cy="584775"/>
          </a:xfrm>
          <a:prstGeom prst="rect">
            <a:avLst/>
          </a:prstGeom>
          <a:noFill/>
        </p:spPr>
        <p:txBody>
          <a:bodyPr wrap="none" rtlCol="0">
            <a:spAutoFit/>
          </a:bodyPr>
          <a:lstStyle/>
          <a:p>
            <a:r>
              <a:rPr kumimoji="1" lang="ja-JP" altLang="en-US" sz="3200" dirty="0"/>
              <a:t>開発環境の準備　</a:t>
            </a:r>
            <a:r>
              <a:rPr kumimoji="1" lang="en-US" altLang="ja-JP" sz="3200" dirty="0"/>
              <a:t>(Eclipse</a:t>
            </a:r>
            <a:r>
              <a:rPr kumimoji="1" lang="ja-JP" altLang="en-US" sz="3200" dirty="0"/>
              <a:t>のインストール</a:t>
            </a:r>
            <a:r>
              <a:rPr kumimoji="1" lang="en-US" altLang="ja-JP" sz="3200" dirty="0"/>
              <a:t>)</a:t>
            </a:r>
          </a:p>
        </p:txBody>
      </p:sp>
      <p:pic>
        <p:nvPicPr>
          <p:cNvPr id="4" name="図 3"/>
          <p:cNvPicPr>
            <a:picLocks noChangeAspect="1"/>
          </p:cNvPicPr>
          <p:nvPr/>
        </p:nvPicPr>
        <p:blipFill>
          <a:blip r:embed="rId2"/>
          <a:stretch>
            <a:fillRect/>
          </a:stretch>
        </p:blipFill>
        <p:spPr>
          <a:xfrm>
            <a:off x="1920831" y="1314836"/>
            <a:ext cx="6867525" cy="5381625"/>
          </a:xfrm>
          <a:prstGeom prst="rect">
            <a:avLst/>
          </a:prstGeom>
        </p:spPr>
      </p:pic>
      <p:sp>
        <p:nvSpPr>
          <p:cNvPr id="2" name="正方形/長方形 1"/>
          <p:cNvSpPr/>
          <p:nvPr/>
        </p:nvSpPr>
        <p:spPr>
          <a:xfrm>
            <a:off x="1149451" y="552498"/>
            <a:ext cx="8724568" cy="646331"/>
          </a:xfrm>
          <a:prstGeom prst="rect">
            <a:avLst/>
          </a:prstGeom>
        </p:spPr>
        <p:txBody>
          <a:bodyPr wrap="none">
            <a:spAutoFit/>
          </a:bodyPr>
          <a:lstStyle/>
          <a:p>
            <a:r>
              <a:rPr lang="ja-JP" altLang="en-US" sz="3600" dirty="0">
                <a:solidFill>
                  <a:srgbClr val="FF0000"/>
                </a:solidFill>
              </a:rPr>
              <a:t>https://blog.codecamp.jp/eclipse を参考に！</a:t>
            </a:r>
          </a:p>
        </p:txBody>
      </p:sp>
    </p:spTree>
    <p:extLst>
      <p:ext uri="{BB962C8B-B14F-4D97-AF65-F5344CB8AC3E}">
        <p14:creationId xmlns:p14="http://schemas.microsoft.com/office/powerpoint/2010/main" val="9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62465" y="255373"/>
            <a:ext cx="11117227" cy="6494085"/>
          </a:xfrm>
          <a:prstGeom prst="rect">
            <a:avLst/>
          </a:prstGeom>
          <a:noFill/>
        </p:spPr>
        <p:txBody>
          <a:bodyPr wrap="square" rtlCol="0">
            <a:spAutoFit/>
          </a:bodyPr>
          <a:lstStyle/>
          <a:p>
            <a:r>
              <a:rPr kumimoji="1" lang="ja-JP" altLang="en-US" sz="3200" dirty="0"/>
              <a:t>本日知っておくべきこと</a:t>
            </a:r>
            <a:endParaRPr kumimoji="1" lang="en-US" altLang="ja-JP" sz="3200" dirty="0"/>
          </a:p>
          <a:p>
            <a:endParaRPr kumimoji="1" lang="en-US" altLang="ja-JP" sz="3200" dirty="0"/>
          </a:p>
          <a:p>
            <a:r>
              <a:rPr lang="ja-JP" altLang="en-US" sz="3200" dirty="0"/>
              <a:t>・変数</a:t>
            </a:r>
            <a:endParaRPr lang="en-US" altLang="ja-JP" sz="3200" dirty="0"/>
          </a:p>
          <a:p>
            <a:r>
              <a:rPr lang="ja-JP" altLang="en-US" sz="3200" dirty="0"/>
              <a:t>　</a:t>
            </a:r>
            <a:r>
              <a:rPr lang="en-US" altLang="ja-JP" sz="3200" dirty="0" err="1"/>
              <a:t>int</a:t>
            </a:r>
            <a:r>
              <a:rPr lang="en-US" altLang="ja-JP" sz="3200" dirty="0"/>
              <a:t>, double</a:t>
            </a:r>
            <a:r>
              <a:rPr lang="ja-JP" altLang="en-US" sz="3200" dirty="0"/>
              <a:t>などの「型」が存在する。</a:t>
            </a:r>
            <a:r>
              <a:rPr lang="en-US" altLang="ja-JP" sz="3200" dirty="0"/>
              <a:t>5/10 != 5/10.0</a:t>
            </a:r>
          </a:p>
          <a:p>
            <a:r>
              <a:rPr lang="ja-JP" altLang="en-US" sz="3200" dirty="0"/>
              <a:t>・演算子</a:t>
            </a:r>
            <a:endParaRPr lang="en-US" altLang="ja-JP" sz="3200" dirty="0"/>
          </a:p>
          <a:p>
            <a:r>
              <a:rPr lang="ja-JP" altLang="en-US" sz="3200" dirty="0"/>
              <a:t>　</a:t>
            </a:r>
            <a:r>
              <a:rPr lang="en-US" altLang="ja-JP" sz="3200" dirty="0"/>
              <a:t>+-*/</a:t>
            </a:r>
            <a:r>
              <a:rPr lang="ja-JP" altLang="en-US" sz="3200" dirty="0"/>
              <a:t>の他に、</a:t>
            </a:r>
            <a:r>
              <a:rPr lang="en-US" altLang="ja-JP" sz="3200" dirty="0"/>
              <a:t>= (</a:t>
            </a:r>
            <a:r>
              <a:rPr lang="ja-JP" altLang="en-US" sz="3200" dirty="0"/>
              <a:t>代入</a:t>
            </a:r>
            <a:r>
              <a:rPr lang="en-US" altLang="ja-JP" sz="3200" dirty="0"/>
              <a:t>)</a:t>
            </a:r>
            <a:r>
              <a:rPr lang="ja-JP" altLang="en-US" sz="3200" dirty="0" err="1"/>
              <a:t>、</a:t>
            </a:r>
            <a:r>
              <a:rPr lang="en-US" altLang="ja-JP" sz="3200" dirty="0"/>
              <a:t>== (</a:t>
            </a:r>
            <a:r>
              <a:rPr lang="ja-JP" altLang="en-US" sz="3200" dirty="0"/>
              <a:t>同じかどうか</a:t>
            </a:r>
            <a:r>
              <a:rPr lang="en-US" altLang="ja-JP" sz="3200" dirty="0"/>
              <a:t>)</a:t>
            </a:r>
            <a:r>
              <a:rPr lang="ja-JP" altLang="en-US" sz="3200" dirty="0" err="1"/>
              <a:t>、</a:t>
            </a:r>
            <a:r>
              <a:rPr lang="en-US" altLang="ja-JP" sz="3200" dirty="0"/>
              <a:t>%</a:t>
            </a:r>
            <a:r>
              <a:rPr lang="ja-JP" altLang="en-US" sz="3200" dirty="0"/>
              <a:t>（余り）、</a:t>
            </a:r>
            <a:r>
              <a:rPr lang="en-US" altLang="ja-JP" sz="3200" dirty="0"/>
              <a:t>&gt;, &lt; (</a:t>
            </a:r>
            <a:r>
              <a:rPr lang="ja-JP" altLang="en-US" sz="3200" dirty="0"/>
              <a:t>比較</a:t>
            </a:r>
            <a:r>
              <a:rPr lang="en-US" altLang="ja-JP" sz="3200" dirty="0"/>
              <a:t>)</a:t>
            </a:r>
          </a:p>
          <a:p>
            <a:r>
              <a:rPr kumimoji="1" lang="ja-JP" altLang="en-US" sz="3200" dirty="0"/>
              <a:t>・条件分岐</a:t>
            </a:r>
            <a:endParaRPr kumimoji="1" lang="en-US" altLang="ja-JP" sz="3200" dirty="0"/>
          </a:p>
          <a:p>
            <a:r>
              <a:rPr lang="ja-JP" altLang="en-US" sz="3200" dirty="0"/>
              <a:t>　</a:t>
            </a:r>
            <a:r>
              <a:rPr lang="en-US" altLang="ja-JP" sz="3200" dirty="0"/>
              <a:t>if,</a:t>
            </a:r>
            <a:r>
              <a:rPr lang="ja-JP" altLang="en-US" sz="3200" dirty="0"/>
              <a:t> </a:t>
            </a:r>
            <a:r>
              <a:rPr lang="en-US" altLang="ja-JP" sz="3200" dirty="0"/>
              <a:t>else</a:t>
            </a:r>
            <a:endParaRPr kumimoji="1" lang="en-US" altLang="ja-JP" sz="3200" dirty="0"/>
          </a:p>
          <a:p>
            <a:r>
              <a:rPr lang="ja-JP" altLang="en-US" sz="3200" dirty="0"/>
              <a:t>・配列</a:t>
            </a:r>
            <a:endParaRPr lang="en-US" altLang="ja-JP" sz="3200" dirty="0"/>
          </a:p>
          <a:p>
            <a:r>
              <a:rPr lang="ja-JP" altLang="en-US" sz="3200" dirty="0"/>
              <a:t>　変数をまとめたもの。変数と挙動が同じ</a:t>
            </a:r>
            <a:r>
              <a:rPr lang="en-US" altLang="ja-JP" sz="3200" dirty="0"/>
              <a:t>/</a:t>
            </a:r>
            <a:r>
              <a:rPr lang="ja-JP" altLang="en-US" sz="3200" dirty="0"/>
              <a:t>違う場合に注意。</a:t>
            </a:r>
            <a:endParaRPr lang="en-US" altLang="ja-JP" sz="3200" dirty="0"/>
          </a:p>
          <a:p>
            <a:r>
              <a:rPr lang="ja-JP" altLang="en-US" sz="3200" dirty="0"/>
              <a:t>・繰り返し構文</a:t>
            </a:r>
            <a:endParaRPr lang="en-US" altLang="ja-JP" sz="3200" dirty="0"/>
          </a:p>
          <a:p>
            <a:r>
              <a:rPr kumimoji="1" lang="ja-JP" altLang="en-US" sz="3200" dirty="0"/>
              <a:t>　</a:t>
            </a:r>
            <a:r>
              <a:rPr kumimoji="1" lang="en-US" altLang="ja-JP" sz="3200" dirty="0"/>
              <a:t>for, while</a:t>
            </a:r>
          </a:p>
          <a:p>
            <a:r>
              <a:rPr lang="ja-JP" altLang="en-US" sz="3200" dirty="0"/>
              <a:t>・コメント  </a:t>
            </a:r>
            <a:r>
              <a:rPr lang="en-US" altLang="ja-JP" sz="3200" dirty="0"/>
              <a:t>//</a:t>
            </a:r>
            <a:endParaRPr kumimoji="1" lang="ja-JP" altLang="en-US" sz="3200" dirty="0"/>
          </a:p>
        </p:txBody>
      </p:sp>
      <p:sp>
        <p:nvSpPr>
          <p:cNvPr id="3" name="正方形/長方形 2"/>
          <p:cNvSpPr/>
          <p:nvPr/>
        </p:nvSpPr>
        <p:spPr>
          <a:xfrm>
            <a:off x="3404579" y="2170148"/>
            <a:ext cx="8407686" cy="1569660"/>
          </a:xfrm>
          <a:prstGeom prst="rect">
            <a:avLst/>
          </a:prstGeom>
        </p:spPr>
        <p:txBody>
          <a:bodyPr wrap="none">
            <a:spAutoFit/>
          </a:bodyPr>
          <a:lstStyle/>
          <a:p>
            <a:r>
              <a:rPr lang="ja-JP" altLang="en-US" sz="3200" dirty="0">
                <a:solidFill>
                  <a:srgbClr val="FF0000"/>
                </a:solidFill>
              </a:rPr>
              <a:t>http://nobuo-create.net/category/java-beginner/</a:t>
            </a:r>
            <a:endParaRPr lang="en-US" altLang="ja-JP" sz="3200" dirty="0">
              <a:solidFill>
                <a:srgbClr val="FF0000"/>
              </a:solidFill>
            </a:endParaRPr>
          </a:p>
          <a:p>
            <a:endParaRPr lang="en-US" altLang="ja-JP" sz="3200" dirty="0">
              <a:solidFill>
                <a:srgbClr val="FF0000"/>
              </a:solidFill>
            </a:endParaRPr>
          </a:p>
          <a:p>
            <a:r>
              <a:rPr lang="en-US" altLang="ja-JP" sz="3200" dirty="0">
                <a:solidFill>
                  <a:srgbClr val="FF0000"/>
                </a:solidFill>
              </a:rPr>
              <a:t>https://www.javadrive.jp/start/ope/</a:t>
            </a:r>
            <a:endParaRPr lang="ja-JP" altLang="en-US" sz="3200" dirty="0">
              <a:solidFill>
                <a:srgbClr val="FF0000"/>
              </a:solidFill>
            </a:endParaRPr>
          </a:p>
        </p:txBody>
      </p:sp>
    </p:spTree>
    <p:extLst>
      <p:ext uri="{BB962C8B-B14F-4D97-AF65-F5344CB8AC3E}">
        <p14:creationId xmlns:p14="http://schemas.microsoft.com/office/powerpoint/2010/main" val="7840442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27644</TotalTime>
  <Words>575</Words>
  <Application>Microsoft Office PowerPoint</Application>
  <PresentationFormat>ワイド画面</PresentationFormat>
  <Paragraphs>95</Paragraphs>
  <Slides>15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ＭＳ Ｐゴシック</vt:lpstr>
      <vt:lpstr>Arial</vt:lpstr>
      <vt:lpstr>Calibri</vt:lpstr>
      <vt:lpstr>Calibri Light</vt:lpstr>
      <vt:lpstr>Office テーマ</vt:lpstr>
      <vt:lpstr>Webアプリケーション開発に向けたチュートリアル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吉武和敏</dc:creator>
  <cp:lastModifiedBy>吉武和敏</cp:lastModifiedBy>
  <cp:revision>32</cp:revision>
  <dcterms:created xsi:type="dcterms:W3CDTF">2017-05-17T00:56:46Z</dcterms:created>
  <dcterms:modified xsi:type="dcterms:W3CDTF">2017-06-13T00:00:53Z</dcterms:modified>
</cp:coreProperties>
</file>