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61" r:id="rId4"/>
    <p:sldId id="280" r:id="rId5"/>
    <p:sldId id="265" r:id="rId6"/>
    <p:sldId id="271" r:id="rId7"/>
    <p:sldId id="262" r:id="rId8"/>
    <p:sldId id="278" r:id="rId9"/>
    <p:sldId id="277" r:id="rId10"/>
    <p:sldId id="268" r:id="rId11"/>
    <p:sldId id="266" r:id="rId12"/>
    <p:sldId id="283" r:id="rId13"/>
    <p:sldId id="284"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5" d="100"/>
          <a:sy n="105" d="100"/>
        </p:scale>
        <p:origin x="120"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2018/9/25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arabidopsis.org/download_files/Genes/TAIR6_genome_release/TAIR6_seq_20060907"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AWK</a:t>
            </a:r>
            <a:r>
              <a:rPr kumimoji="1" lang="ja-JP" altLang="en-US" dirty="0" smtClean="0"/>
              <a:t>入門　</a:t>
            </a:r>
            <a:r>
              <a:rPr lang="en-US" altLang="ja-JP" dirty="0"/>
              <a:t>2</a:t>
            </a:r>
            <a:r>
              <a:rPr kumimoji="1" lang="ja-JP" altLang="en-US" dirty="0" smtClean="0"/>
              <a:t>日目</a:t>
            </a:r>
            <a:endParaRPr kumimoji="1" lang="ja-JP" altLang="en-US" dirty="0"/>
          </a:p>
        </p:txBody>
      </p:sp>
    </p:spTree>
    <p:extLst>
      <p:ext uri="{BB962C8B-B14F-4D97-AF65-F5344CB8AC3E}">
        <p14:creationId xmlns:p14="http://schemas.microsoft.com/office/powerpoint/2010/main" val="1367562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401205"/>
          </a:xfrm>
          <a:prstGeom prst="rect">
            <a:avLst/>
          </a:prstGeom>
          <a:noFill/>
        </p:spPr>
        <p:txBody>
          <a:bodyPr wrap="square" rtlCol="0">
            <a:spAutoFit/>
          </a:bodyPr>
          <a:lstStyle/>
          <a:p>
            <a:r>
              <a:rPr lang="ja-JP" altLang="en-US" sz="2000" dirty="0"/>
              <a:t>練習</a:t>
            </a:r>
            <a:r>
              <a:rPr lang="ja-JP" altLang="en-US" sz="2000" dirty="0" smtClean="0"/>
              <a:t>問題②</a:t>
            </a:r>
            <a:endParaRPr lang="en-US" altLang="ja-JP" sz="2000" dirty="0" smtClean="0"/>
          </a:p>
          <a:p>
            <a:endParaRPr lang="en-US" altLang="ja-JP" sz="2000" dirty="0"/>
          </a:p>
          <a:p>
            <a:r>
              <a:rPr lang="en-US" altLang="ja-JP" sz="2000" dirty="0" smtClean="0"/>
              <a:t>1</a:t>
            </a:r>
            <a:r>
              <a:rPr lang="ja-JP" altLang="en-US" sz="2000" dirty="0" err="1" smtClean="0"/>
              <a:t>．</a:t>
            </a:r>
            <a:r>
              <a:rPr lang="en-US" altLang="ja-JP" sz="2000" dirty="0" smtClean="0"/>
              <a:t>Day1</a:t>
            </a:r>
            <a:r>
              <a:rPr lang="ja-JP" altLang="en-US" sz="2000" dirty="0" smtClean="0"/>
              <a:t>の時に使用した</a:t>
            </a:r>
            <a:r>
              <a:rPr lang="en-US" altLang="ja-JP" sz="2000" dirty="0" smtClean="0"/>
              <a:t>OS</a:t>
            </a:r>
            <a:r>
              <a:rPr lang="ja-JP" altLang="en-US" sz="2000" dirty="0" smtClean="0"/>
              <a:t>シェア別割合のデータ</a:t>
            </a:r>
            <a:r>
              <a:rPr lang="en-US" altLang="ja-JP" sz="2000" dirty="0" smtClean="0"/>
              <a:t>input.txt</a:t>
            </a:r>
            <a:r>
              <a:rPr lang="ja-JP" altLang="en-US" sz="2000" dirty="0" smtClean="0"/>
              <a:t>を連想配列に読み込む。</a:t>
            </a:r>
            <a:r>
              <a:rPr lang="en-US" altLang="ja-JP" sz="2000" dirty="0" smtClean="0"/>
              <a:t>(OS</a:t>
            </a:r>
            <a:r>
              <a:rPr lang="ja-JP" altLang="en-US" sz="2000" dirty="0" smtClean="0"/>
              <a:t>名をキーとして配列を作成する</a:t>
            </a:r>
            <a:r>
              <a:rPr lang="en-US" altLang="ja-JP" sz="2000" dirty="0" smtClean="0"/>
              <a:t>)</a:t>
            </a:r>
          </a:p>
          <a:p>
            <a:endParaRPr lang="en-US" altLang="ja-JP" sz="2000" dirty="0"/>
          </a:p>
          <a:p>
            <a:r>
              <a:rPr lang="en-US" altLang="ja-JP" sz="2000" dirty="0" smtClean="0"/>
              <a:t>2</a:t>
            </a:r>
            <a:r>
              <a:rPr lang="ja-JP" altLang="en-US" sz="2000" dirty="0" err="1" smtClean="0"/>
              <a:t>．</a:t>
            </a:r>
            <a:r>
              <a:rPr lang="en-US" altLang="ja-JP" sz="2000" dirty="0" err="1" smtClean="0"/>
              <a:t>ChromeOS</a:t>
            </a:r>
            <a:r>
              <a:rPr lang="ja-JP" altLang="en-US" sz="2000" dirty="0" smtClean="0"/>
              <a:t>のシェアを</a:t>
            </a:r>
            <a:r>
              <a:rPr lang="en-US" altLang="ja-JP" sz="2000" dirty="0" smtClean="0"/>
              <a:t>%</a:t>
            </a:r>
            <a:r>
              <a:rPr lang="ja-JP" altLang="en-US" sz="2000" dirty="0" smtClean="0"/>
              <a:t>付きで表示する</a:t>
            </a:r>
            <a:endParaRPr lang="en-US" altLang="ja-JP" sz="2000" dirty="0" smtClean="0"/>
          </a:p>
          <a:p>
            <a:endParaRPr lang="en-US" altLang="ja-JP" sz="2000" dirty="0"/>
          </a:p>
          <a:p>
            <a:r>
              <a:rPr lang="en-US" altLang="ja-JP" sz="2000" dirty="0" smtClean="0"/>
              <a:t>3</a:t>
            </a:r>
            <a:r>
              <a:rPr lang="ja-JP" altLang="en-US" sz="2000" dirty="0" err="1" smtClean="0"/>
              <a:t>．</a:t>
            </a:r>
            <a:r>
              <a:rPr lang="ja-JP" altLang="en-US" sz="2000" dirty="0" smtClean="0"/>
              <a:t>シェアの高い順に</a:t>
            </a:r>
            <a:r>
              <a:rPr lang="en-US" altLang="ja-JP" sz="2000" dirty="0" smtClean="0"/>
              <a:t>OS</a:t>
            </a:r>
            <a:r>
              <a:rPr lang="ja-JP" altLang="en-US" sz="2000" dirty="0" smtClean="0"/>
              <a:t>を表示する</a:t>
            </a:r>
            <a:endParaRPr lang="en-US" altLang="ja-JP" sz="2000" dirty="0" smtClean="0"/>
          </a:p>
          <a:p>
            <a:endParaRPr lang="en-US" altLang="ja-JP" sz="2000" dirty="0"/>
          </a:p>
          <a:p>
            <a:r>
              <a:rPr lang="en-US" altLang="ja-JP" sz="2000" dirty="0" smtClean="0"/>
              <a:t>4</a:t>
            </a:r>
            <a:r>
              <a:rPr lang="ja-JP" altLang="en-US" sz="2000" dirty="0" err="1" smtClean="0"/>
              <a:t>．</a:t>
            </a:r>
            <a:r>
              <a:rPr lang="en-US" altLang="ja-JP" sz="2000" dirty="0" smtClean="0"/>
              <a:t>OS</a:t>
            </a:r>
            <a:r>
              <a:rPr lang="ja-JP" altLang="en-US" sz="2000" dirty="0" smtClean="0"/>
              <a:t>の名前順</a:t>
            </a:r>
            <a:r>
              <a:rPr lang="en-US" altLang="ja-JP" sz="2000" dirty="0" smtClean="0"/>
              <a:t>(</a:t>
            </a:r>
            <a:r>
              <a:rPr lang="ja-JP" altLang="en-US" sz="2000" dirty="0" smtClean="0"/>
              <a:t>辞書順</a:t>
            </a:r>
            <a:r>
              <a:rPr lang="en-US" altLang="ja-JP" sz="2000" dirty="0" smtClean="0"/>
              <a:t>)</a:t>
            </a:r>
            <a:r>
              <a:rPr lang="ja-JP" altLang="en-US" sz="2000" dirty="0" smtClean="0"/>
              <a:t>に</a:t>
            </a:r>
            <a:r>
              <a:rPr lang="en-US" altLang="ja-JP" sz="2000" dirty="0" smtClean="0"/>
              <a:t>OS,</a:t>
            </a:r>
            <a:r>
              <a:rPr lang="ja-JP" altLang="en-US" sz="2000" dirty="0" smtClean="0"/>
              <a:t> シェアをタブ区切りで表示する。タブ文字は</a:t>
            </a:r>
            <a:r>
              <a:rPr lang="en-US" altLang="ja-JP" sz="2000" dirty="0" smtClean="0"/>
              <a:t>AWK</a:t>
            </a:r>
            <a:r>
              <a:rPr lang="ja-JP" altLang="en-US" sz="2000" dirty="0" smtClean="0"/>
              <a:t>では</a:t>
            </a:r>
            <a:r>
              <a:rPr lang="en-US" altLang="ja-JP" sz="2000" dirty="0"/>
              <a:t>"\t"</a:t>
            </a:r>
            <a:r>
              <a:rPr lang="ja-JP" altLang="en-US" sz="2000" dirty="0" smtClean="0"/>
              <a:t>です。</a:t>
            </a:r>
            <a:endParaRPr lang="en-US" altLang="ja-JP" sz="2000" dirty="0" smtClean="0"/>
          </a:p>
          <a:p>
            <a:endParaRPr lang="en-US" altLang="ja-JP" sz="2000" dirty="0"/>
          </a:p>
          <a:p>
            <a:r>
              <a:rPr lang="en-US" altLang="ja-JP" sz="2000" dirty="0" smtClean="0"/>
              <a:t>5</a:t>
            </a:r>
            <a:r>
              <a:rPr lang="ja-JP" altLang="en-US" sz="2000" dirty="0" err="1" smtClean="0"/>
              <a:t>．</a:t>
            </a:r>
            <a:r>
              <a:rPr lang="ja-JP" altLang="en-US" sz="2000" dirty="0" smtClean="0"/>
              <a:t>先頭の</a:t>
            </a:r>
            <a:r>
              <a:rPr lang="en-US" altLang="ja-JP" sz="2000" dirty="0" smtClean="0"/>
              <a:t>3</a:t>
            </a:r>
            <a:r>
              <a:rPr lang="ja-JP" altLang="en-US" sz="2000" dirty="0" smtClean="0"/>
              <a:t>文字が「</a:t>
            </a:r>
            <a:r>
              <a:rPr lang="en-US" altLang="ja-JP" sz="2000" dirty="0" smtClean="0"/>
              <a:t>Win</a:t>
            </a:r>
            <a:r>
              <a:rPr lang="ja-JP" altLang="en-US" sz="2000" dirty="0" smtClean="0"/>
              <a:t>」、「</a:t>
            </a:r>
            <a:r>
              <a:rPr lang="en-US" altLang="ja-JP" sz="2000" dirty="0" smtClean="0"/>
              <a:t>Mac</a:t>
            </a:r>
            <a:r>
              <a:rPr lang="ja-JP" altLang="en-US" sz="2000" dirty="0" smtClean="0"/>
              <a:t>」、「</a:t>
            </a:r>
            <a:r>
              <a:rPr lang="en-US" altLang="ja-JP" sz="2000" dirty="0" smtClean="0"/>
              <a:t>Lin</a:t>
            </a:r>
            <a:r>
              <a:rPr lang="ja-JP" altLang="en-US" sz="2000" dirty="0" smtClean="0"/>
              <a:t>」、「</a:t>
            </a:r>
            <a:r>
              <a:rPr lang="en-US" altLang="ja-JP" sz="2000" dirty="0" err="1" smtClean="0"/>
              <a:t>Chr</a:t>
            </a:r>
            <a:r>
              <a:rPr lang="ja-JP" altLang="en-US" sz="2000" dirty="0" smtClean="0"/>
              <a:t>」、「</a:t>
            </a:r>
            <a:r>
              <a:rPr lang="en-US" altLang="ja-JP" sz="2000" dirty="0" err="1" smtClean="0"/>
              <a:t>Unk</a:t>
            </a:r>
            <a:r>
              <a:rPr lang="ja-JP" altLang="en-US" sz="2000" dirty="0" smtClean="0"/>
              <a:t>」の</a:t>
            </a:r>
            <a:r>
              <a:rPr lang="en-US" altLang="ja-JP" sz="2000" dirty="0" smtClean="0"/>
              <a:t>OS</a:t>
            </a:r>
            <a:r>
              <a:rPr lang="ja-JP" altLang="en-US" sz="2000" dirty="0" smtClean="0"/>
              <a:t>シェアを集計し、シェアの高い順に上記</a:t>
            </a:r>
            <a:r>
              <a:rPr lang="en-US" altLang="ja-JP" sz="2000" dirty="0" smtClean="0"/>
              <a:t>5</a:t>
            </a:r>
            <a:r>
              <a:rPr lang="ja-JP" altLang="en-US" sz="2000" dirty="0" smtClean="0"/>
              <a:t>個のカテゴリをシェアとともに表示する。</a:t>
            </a:r>
            <a:endParaRPr lang="en-US" altLang="ja-JP" sz="2000" dirty="0" smtClean="0"/>
          </a:p>
        </p:txBody>
      </p:sp>
    </p:spTree>
    <p:extLst>
      <p:ext uri="{BB962C8B-B14F-4D97-AF65-F5344CB8AC3E}">
        <p14:creationId xmlns:p14="http://schemas.microsoft.com/office/powerpoint/2010/main" val="479986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en-US" altLang="ja-JP" sz="2000" dirty="0" smtClean="0"/>
              <a:t>input.txt</a:t>
            </a:r>
          </a:p>
          <a:p>
            <a:endParaRPr lang="en-US" altLang="ja-JP" sz="2000" dirty="0"/>
          </a:p>
          <a:p>
            <a:r>
              <a:rPr lang="en-US" altLang="ja-JP" sz="2000" dirty="0" smtClean="0"/>
              <a:t>Windows7 41.23</a:t>
            </a:r>
          </a:p>
          <a:p>
            <a:r>
              <a:rPr lang="en-US" altLang="ja-JP" sz="2000" dirty="0" smtClean="0"/>
              <a:t>Windows10 36.58</a:t>
            </a:r>
          </a:p>
          <a:p>
            <a:r>
              <a:rPr lang="en-US" altLang="ja-JP" sz="2000" dirty="0" smtClean="0"/>
              <a:t>MacOSX10.13 5.60</a:t>
            </a:r>
          </a:p>
          <a:p>
            <a:r>
              <a:rPr lang="en-US" altLang="ja-JP" sz="2000" dirty="0" smtClean="0"/>
              <a:t>Windows8.1 5.09</a:t>
            </a:r>
          </a:p>
          <a:p>
            <a:r>
              <a:rPr lang="en-US" altLang="ja-JP" sz="2000" dirty="0" err="1" smtClean="0"/>
              <a:t>WindowsXP</a:t>
            </a:r>
            <a:r>
              <a:rPr lang="en-US" altLang="ja-JP" sz="2000" dirty="0" smtClean="0"/>
              <a:t> 4.07</a:t>
            </a:r>
          </a:p>
          <a:p>
            <a:r>
              <a:rPr lang="en-US" altLang="ja-JP" sz="2000" dirty="0" smtClean="0"/>
              <a:t>MacOSX10.12 1.48</a:t>
            </a:r>
          </a:p>
          <a:p>
            <a:r>
              <a:rPr lang="en-US" altLang="ja-JP" sz="2000" dirty="0" smtClean="0"/>
              <a:t>Linux(Other) 1.30</a:t>
            </a:r>
          </a:p>
          <a:p>
            <a:r>
              <a:rPr lang="en-US" altLang="ja-JP" sz="2000" dirty="0" smtClean="0"/>
              <a:t>Windows8 1.16</a:t>
            </a:r>
          </a:p>
          <a:p>
            <a:r>
              <a:rPr lang="en-US" altLang="ja-JP" sz="2000" dirty="0" smtClean="0"/>
              <a:t>MacOSX10.11 1.04</a:t>
            </a:r>
          </a:p>
          <a:p>
            <a:r>
              <a:rPr lang="en-US" altLang="ja-JP" sz="2000" dirty="0" err="1" smtClean="0"/>
              <a:t>MacOS</a:t>
            </a:r>
            <a:r>
              <a:rPr lang="en-US" altLang="ja-JP" sz="2000" dirty="0" smtClean="0"/>
              <a:t>(Other) 0.99</a:t>
            </a:r>
          </a:p>
          <a:p>
            <a:r>
              <a:rPr lang="en-US" altLang="ja-JP" sz="2000" dirty="0" smtClean="0"/>
              <a:t>Linux(Ubuntu) 0.62</a:t>
            </a:r>
          </a:p>
          <a:p>
            <a:r>
              <a:rPr lang="en-US" altLang="ja-JP" sz="2000" dirty="0" smtClean="0"/>
              <a:t>Windows(Other) 0.3</a:t>
            </a:r>
          </a:p>
          <a:p>
            <a:r>
              <a:rPr lang="en-US" altLang="ja-JP" sz="2000" dirty="0" err="1" smtClean="0"/>
              <a:t>ChromeOS</a:t>
            </a:r>
            <a:r>
              <a:rPr lang="en-US" altLang="ja-JP" sz="2000" dirty="0" smtClean="0"/>
              <a:t> 0.28</a:t>
            </a:r>
          </a:p>
          <a:p>
            <a:r>
              <a:rPr lang="en-US" altLang="ja-JP" sz="2000" dirty="0" smtClean="0"/>
              <a:t>Unknown 0.26</a:t>
            </a:r>
          </a:p>
          <a:p>
            <a:endParaRPr lang="en-US" altLang="ja-JP" sz="2000" dirty="0"/>
          </a:p>
          <a:p>
            <a:r>
              <a:rPr lang="ja-JP" altLang="en-US" sz="2000" dirty="0" smtClean="0"/>
              <a:t>これは</a:t>
            </a:r>
            <a:r>
              <a:rPr lang="en-US" altLang="ja-JP" sz="2000" dirty="0" smtClean="0"/>
              <a:t>2018</a:t>
            </a:r>
            <a:r>
              <a:rPr lang="ja-JP" altLang="en-US" sz="2000" dirty="0" smtClean="0"/>
              <a:t>年</a:t>
            </a:r>
            <a:r>
              <a:rPr lang="en-US" altLang="ja-JP" sz="2000" dirty="0" smtClean="0"/>
              <a:t>7</a:t>
            </a:r>
            <a:r>
              <a:rPr lang="ja-JP" altLang="en-US" sz="2000" dirty="0" smtClean="0"/>
              <a:t>月の</a:t>
            </a:r>
            <a:r>
              <a:rPr lang="en-US" altLang="ja-JP" sz="2000" dirty="0" smtClean="0"/>
              <a:t>OS</a:t>
            </a:r>
            <a:r>
              <a:rPr lang="ja-JP" altLang="en-US" sz="2000" dirty="0" smtClean="0"/>
              <a:t>シェアデータです。</a:t>
            </a:r>
            <a:endParaRPr lang="en-US" altLang="ja-JP" sz="2000" dirty="0" smtClean="0"/>
          </a:p>
        </p:txBody>
      </p:sp>
      <p:sp>
        <p:nvSpPr>
          <p:cNvPr id="3" name="正方形/長方形 2"/>
          <p:cNvSpPr/>
          <p:nvPr/>
        </p:nvSpPr>
        <p:spPr>
          <a:xfrm>
            <a:off x="4227533" y="6488668"/>
            <a:ext cx="5705605" cy="369332"/>
          </a:xfrm>
          <a:prstGeom prst="rect">
            <a:avLst/>
          </a:prstGeom>
        </p:spPr>
        <p:txBody>
          <a:bodyPr wrap="square">
            <a:spAutoFit/>
          </a:bodyPr>
          <a:lstStyle/>
          <a:p>
            <a:r>
              <a:rPr lang="ja-JP" altLang="en-US" dirty="0"/>
              <a:t>https://news.mynavi.jp/article/20180802-672661/</a:t>
            </a:r>
          </a:p>
        </p:txBody>
      </p:sp>
    </p:spTree>
    <p:extLst>
      <p:ext uri="{BB962C8B-B14F-4D97-AF65-F5344CB8AC3E}">
        <p14:creationId xmlns:p14="http://schemas.microsoft.com/office/powerpoint/2010/main" val="108316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シェルの機能・・・パイプ「</a:t>
            </a:r>
            <a:r>
              <a:rPr lang="en-US" altLang="ja-JP" sz="2000" dirty="0" smtClean="0"/>
              <a:t>|</a:t>
            </a:r>
            <a:r>
              <a:rPr lang="ja-JP" altLang="en-US" sz="2000" dirty="0" smtClean="0"/>
              <a:t>」</a:t>
            </a:r>
            <a:endParaRPr lang="en-US" altLang="ja-JP" sz="2000" dirty="0" smtClean="0"/>
          </a:p>
          <a:p>
            <a:endParaRPr lang="en-US" altLang="ja-JP" sz="2000" dirty="0" smtClean="0"/>
          </a:p>
          <a:p>
            <a:r>
              <a:rPr lang="ja-JP" altLang="en-US" sz="2000" dirty="0" smtClean="0"/>
              <a:t>コマンド</a:t>
            </a:r>
            <a:r>
              <a:rPr lang="ja-JP" altLang="en-US" sz="2000" dirty="0"/>
              <a:t>の入出力</a:t>
            </a:r>
            <a:r>
              <a:rPr lang="ja-JP" altLang="en-US" sz="2000" dirty="0" smtClean="0"/>
              <a:t>を次のコマンド</a:t>
            </a:r>
            <a:r>
              <a:rPr lang="ja-JP" altLang="en-US" sz="2000" dirty="0"/>
              <a:t>へ引き渡す</a:t>
            </a:r>
            <a:r>
              <a:rPr lang="ja-JP" altLang="en-US" sz="2000" dirty="0" smtClean="0"/>
              <a:t>処理</a:t>
            </a:r>
            <a:endParaRPr lang="en-US" altLang="ja-JP" sz="2000" dirty="0" smtClean="0"/>
          </a:p>
          <a:p>
            <a:endParaRPr lang="en-US" altLang="ja-JP" sz="2000" dirty="0"/>
          </a:p>
          <a:p>
            <a:r>
              <a:rPr lang="ja-JP" altLang="en-US" sz="2000" dirty="0"/>
              <a:t>例</a:t>
            </a:r>
            <a:r>
              <a:rPr lang="ja-JP" altLang="en-US" sz="2000" dirty="0" smtClean="0"/>
              <a:t>：</a:t>
            </a:r>
            <a:endParaRPr lang="en-US" altLang="ja-JP" sz="2000" dirty="0" smtClean="0"/>
          </a:p>
          <a:p>
            <a:r>
              <a:rPr lang="en-US" altLang="ja-JP" sz="2000" dirty="0" err="1"/>
              <a:t>awk</a:t>
            </a:r>
            <a:r>
              <a:rPr lang="en-US" altLang="ja-JP" sz="2000" dirty="0"/>
              <a:t> '{if(</a:t>
            </a:r>
            <a:r>
              <a:rPr lang="en-US" altLang="ja-JP" sz="2000" dirty="0" err="1"/>
              <a:t>substr</a:t>
            </a:r>
            <a:r>
              <a:rPr lang="en-US" altLang="ja-JP" sz="2000" dirty="0"/>
              <a:t>($0,1,1)=="&gt;"){print $0}}' TAIR6_seq_20060907</a:t>
            </a:r>
          </a:p>
          <a:p>
            <a:endParaRPr lang="en-US" altLang="ja-JP" sz="2000" dirty="0" smtClean="0"/>
          </a:p>
          <a:p>
            <a:r>
              <a:rPr lang="ja-JP" altLang="en-US" sz="2000" dirty="0" smtClean="0"/>
              <a:t>を実行すると、とても長い結果が表示されてしまいますね。</a:t>
            </a:r>
            <a:endParaRPr lang="en-US" altLang="ja-JP" sz="2000" dirty="0" smtClean="0"/>
          </a:p>
          <a:p>
            <a:r>
              <a:rPr lang="en-US" altLang="ja-JP" sz="2000" dirty="0" smtClean="0"/>
              <a:t>(</a:t>
            </a:r>
            <a:r>
              <a:rPr lang="ja-JP" altLang="en-US" sz="2000" dirty="0" smtClean="0"/>
              <a:t>中止する</a:t>
            </a:r>
            <a:r>
              <a:rPr lang="ja-JP" altLang="en-US" sz="2000" dirty="0"/>
              <a:t>場合</a:t>
            </a:r>
            <a:r>
              <a:rPr lang="ja-JP" altLang="en-US" sz="2000" dirty="0" smtClean="0"/>
              <a:t>は、</a:t>
            </a:r>
            <a:r>
              <a:rPr lang="en-US" altLang="ja-JP" sz="2000" dirty="0" smtClean="0"/>
              <a:t>Ctrl-c</a:t>
            </a:r>
            <a:r>
              <a:rPr lang="ja-JP" altLang="en-US" sz="2000" dirty="0" smtClean="0"/>
              <a:t>です。</a:t>
            </a:r>
            <a:r>
              <a:rPr lang="en-US" altLang="ja-JP" sz="2000" dirty="0" smtClean="0"/>
              <a:t>)</a:t>
            </a:r>
          </a:p>
          <a:p>
            <a:endParaRPr lang="en-US" altLang="ja-JP" sz="2000" dirty="0" smtClean="0"/>
          </a:p>
          <a:p>
            <a:r>
              <a:rPr lang="ja-JP" altLang="en-US" sz="2000" dirty="0" smtClean="0"/>
              <a:t>結果をゆっくり見たい場合は、</a:t>
            </a:r>
            <a:endParaRPr lang="en-US" altLang="ja-JP" sz="2000" dirty="0" smtClean="0"/>
          </a:p>
          <a:p>
            <a:r>
              <a:rPr lang="en-US" altLang="ja-JP" sz="2000" dirty="0" err="1"/>
              <a:t>awk</a:t>
            </a:r>
            <a:r>
              <a:rPr lang="en-US" altLang="ja-JP" sz="2000" dirty="0"/>
              <a:t> '{if(</a:t>
            </a:r>
            <a:r>
              <a:rPr lang="en-US" altLang="ja-JP" sz="2000" dirty="0" err="1"/>
              <a:t>substr</a:t>
            </a:r>
            <a:r>
              <a:rPr lang="en-US" altLang="ja-JP" sz="2000" dirty="0"/>
              <a:t>($0,1,1)=="&gt;"){print $0}}' </a:t>
            </a:r>
            <a:r>
              <a:rPr lang="en-US" altLang="ja-JP" sz="2000" dirty="0" smtClean="0"/>
              <a:t>TAIR6_seq_20060907 | less</a:t>
            </a:r>
            <a:endParaRPr lang="en-US" altLang="ja-JP" sz="2000" dirty="0"/>
          </a:p>
          <a:p>
            <a:endParaRPr lang="en-US" altLang="ja-JP" sz="2000" dirty="0" smtClean="0"/>
          </a:p>
          <a:p>
            <a:r>
              <a:rPr lang="ja-JP" altLang="en-US" sz="2000" dirty="0" smtClean="0"/>
              <a:t>などとします。（結果を見るのをやめるときは「</a:t>
            </a:r>
            <a:r>
              <a:rPr lang="en-US" altLang="ja-JP" sz="2000" dirty="0" smtClean="0"/>
              <a:t>q</a:t>
            </a:r>
            <a:r>
              <a:rPr lang="ja-JP" altLang="en-US" sz="2000" dirty="0" smtClean="0"/>
              <a:t>」を押します。</a:t>
            </a:r>
            <a:r>
              <a:rPr lang="en-US" altLang="ja-JP" sz="2000" dirty="0" smtClean="0"/>
              <a:t>)</a:t>
            </a:r>
          </a:p>
          <a:p>
            <a:r>
              <a:rPr lang="ja-JP" altLang="en-US" sz="2000" dirty="0" smtClean="0"/>
              <a:t>これは </a:t>
            </a:r>
            <a:r>
              <a:rPr lang="en-US" altLang="ja-JP" sz="2000" dirty="0" smtClean="0"/>
              <a:t>less </a:t>
            </a:r>
            <a:r>
              <a:rPr lang="ja-JP" altLang="en-US" sz="2000" dirty="0" smtClean="0"/>
              <a:t>コマンドに</a:t>
            </a:r>
            <a:r>
              <a:rPr lang="en-US" altLang="ja-JP" sz="2000" dirty="0"/>
              <a:t> </a:t>
            </a:r>
            <a:r>
              <a:rPr lang="en-US" altLang="ja-JP" sz="2000" dirty="0" err="1" smtClean="0"/>
              <a:t>awk</a:t>
            </a:r>
            <a:r>
              <a:rPr lang="en-US" altLang="ja-JP" sz="2000" dirty="0" smtClean="0"/>
              <a:t> </a:t>
            </a:r>
            <a:r>
              <a:rPr lang="ja-JP" altLang="en-US" sz="2000" dirty="0" smtClean="0"/>
              <a:t>の出力が渡されて、</a:t>
            </a:r>
            <a:r>
              <a:rPr lang="en-US" altLang="ja-JP" sz="2000" dirty="0" smtClean="0"/>
              <a:t>less</a:t>
            </a:r>
            <a:r>
              <a:rPr lang="ja-JP" altLang="en-US" sz="2000" dirty="0" smtClean="0"/>
              <a:t>によってスクロール表示されます。</a:t>
            </a:r>
            <a:endParaRPr lang="en-US" altLang="ja-JP" sz="2000" dirty="0" smtClean="0"/>
          </a:p>
          <a:p>
            <a:endParaRPr lang="en-US" altLang="ja-JP" sz="2000" dirty="0" smtClean="0"/>
          </a:p>
          <a:p>
            <a:r>
              <a:rPr lang="ja-JP" altLang="en-US" sz="2000" dirty="0"/>
              <a:t>他</a:t>
            </a:r>
            <a:r>
              <a:rPr lang="ja-JP" altLang="en-US" sz="2000" dirty="0" smtClean="0"/>
              <a:t>にも、</a:t>
            </a:r>
            <a:endParaRPr lang="en-US" altLang="ja-JP" sz="2000" dirty="0"/>
          </a:p>
          <a:p>
            <a:r>
              <a:rPr lang="en-US" altLang="ja-JP" sz="2000" dirty="0" err="1"/>
              <a:t>awk</a:t>
            </a:r>
            <a:r>
              <a:rPr lang="en-US" altLang="ja-JP" sz="2000" dirty="0"/>
              <a:t> '{if(</a:t>
            </a:r>
            <a:r>
              <a:rPr lang="en-US" altLang="ja-JP" sz="2000" dirty="0" err="1"/>
              <a:t>substr</a:t>
            </a:r>
            <a:r>
              <a:rPr lang="en-US" altLang="ja-JP" sz="2000" dirty="0"/>
              <a:t>($0,1,1)=="&gt;"){print $0}}' TAIR6_seq_20060907 |</a:t>
            </a:r>
            <a:r>
              <a:rPr lang="en-US" altLang="ja-JP" sz="2000" dirty="0" err="1"/>
              <a:t>awk</a:t>
            </a:r>
            <a:r>
              <a:rPr lang="en-US" altLang="ja-JP" sz="2000" dirty="0"/>
              <a:t> 'END{print NR}'</a:t>
            </a:r>
          </a:p>
          <a:p>
            <a:r>
              <a:rPr lang="ja-JP" altLang="en-US" sz="2000" dirty="0" smtClean="0"/>
              <a:t>などとやることも可能です。</a:t>
            </a:r>
            <a:endParaRPr lang="en-US" altLang="ja-JP" sz="2000" dirty="0" smtClean="0"/>
          </a:p>
        </p:txBody>
      </p:sp>
    </p:spTree>
    <p:extLst>
      <p:ext uri="{BB962C8B-B14F-4D97-AF65-F5344CB8AC3E}">
        <p14:creationId xmlns:p14="http://schemas.microsoft.com/office/powerpoint/2010/main" val="4242378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170099"/>
          </a:xfrm>
          <a:prstGeom prst="rect">
            <a:avLst/>
          </a:prstGeom>
          <a:noFill/>
        </p:spPr>
        <p:txBody>
          <a:bodyPr wrap="square" rtlCol="0">
            <a:spAutoFit/>
          </a:bodyPr>
          <a:lstStyle/>
          <a:p>
            <a:r>
              <a:rPr lang="ja-JP" altLang="en-US" sz="2000" dirty="0" smtClean="0"/>
              <a:t>練習</a:t>
            </a:r>
            <a:r>
              <a:rPr lang="ja-JP" altLang="en-US" sz="2000" dirty="0" smtClean="0"/>
              <a:t>問題①の続き</a:t>
            </a:r>
            <a:endParaRPr lang="en-US" altLang="ja-JP" sz="2000" dirty="0" smtClean="0"/>
          </a:p>
          <a:p>
            <a:endParaRPr lang="en-US" altLang="ja-JP" sz="2000" dirty="0" smtClean="0"/>
          </a:p>
          <a:p>
            <a:r>
              <a:rPr lang="en-US" altLang="ja-JP" sz="2000" dirty="0" smtClean="0"/>
              <a:t>4</a:t>
            </a:r>
            <a:r>
              <a:rPr lang="ja-JP" altLang="en-US" sz="2000" dirty="0" err="1" smtClean="0"/>
              <a:t>．</a:t>
            </a:r>
            <a:r>
              <a:rPr lang="en-US" altLang="ja-JP" sz="2000" dirty="0" smtClean="0"/>
              <a:t>FASTA</a:t>
            </a:r>
            <a:r>
              <a:rPr lang="ja-JP" altLang="en-US" sz="2000" dirty="0" smtClean="0"/>
              <a:t>ファイルを「名前（タブ「</a:t>
            </a:r>
            <a:r>
              <a:rPr lang="en-US" altLang="ja-JP" sz="2000" dirty="0" smtClean="0"/>
              <a:t>\t</a:t>
            </a:r>
            <a:r>
              <a:rPr lang="ja-JP" altLang="en-US" sz="2000" dirty="0" smtClean="0"/>
              <a:t>」）配列」と</a:t>
            </a:r>
            <a:r>
              <a:rPr lang="en-US" altLang="ja-JP" sz="2000" dirty="0" smtClean="0"/>
              <a:t>1</a:t>
            </a:r>
            <a:r>
              <a:rPr lang="ja-JP" altLang="en-US" sz="2000" dirty="0" smtClean="0"/>
              <a:t>レコード</a:t>
            </a:r>
            <a:r>
              <a:rPr lang="en-US" altLang="ja-JP" sz="2000" dirty="0" smtClean="0"/>
              <a:t>1</a:t>
            </a:r>
            <a:r>
              <a:rPr lang="ja-JP" altLang="en-US" sz="2000" dirty="0" smtClean="0"/>
              <a:t>行のタブ区切りで表示するようにせよ</a:t>
            </a:r>
            <a:endParaRPr lang="en-US" altLang="ja-JP" sz="2000" dirty="0" smtClean="0"/>
          </a:p>
          <a:p>
            <a:endParaRPr lang="en-US" altLang="ja-JP" sz="2000" dirty="0" smtClean="0"/>
          </a:p>
          <a:p>
            <a:r>
              <a:rPr lang="en-US" altLang="ja-JP" sz="2000" dirty="0" smtClean="0"/>
              <a:t>5</a:t>
            </a:r>
            <a:r>
              <a:rPr lang="ja-JP" altLang="en-US" sz="2000" dirty="0" err="1" smtClean="0"/>
              <a:t>．</a:t>
            </a:r>
            <a:r>
              <a:rPr lang="en-US" altLang="ja-JP" sz="2000" dirty="0" smtClean="0"/>
              <a:t>4</a:t>
            </a:r>
            <a:r>
              <a:rPr lang="ja-JP" altLang="en-US" sz="2000" dirty="0" err="1" smtClean="0"/>
              <a:t>．</a:t>
            </a:r>
            <a:r>
              <a:rPr lang="ja-JP" altLang="en-US" sz="2000" dirty="0" smtClean="0"/>
              <a:t>のタブ区切りテキストを用いて配列を長い順に表示し、ファイルに保存せよ</a:t>
            </a:r>
            <a:endParaRPr lang="en-US" altLang="ja-JP" sz="2000" dirty="0" smtClean="0"/>
          </a:p>
          <a:p>
            <a:r>
              <a:rPr lang="ja-JP" altLang="en-US" sz="2000" dirty="0" smtClean="0"/>
              <a:t>ファイル</a:t>
            </a:r>
            <a:r>
              <a:rPr lang="ja-JP" altLang="en-US" sz="2000" dirty="0"/>
              <a:t>に保存する際は、 </a:t>
            </a:r>
            <a:endParaRPr lang="en-US" altLang="ja-JP" sz="2000" dirty="0"/>
          </a:p>
          <a:p>
            <a:r>
              <a:rPr lang="en-US" altLang="ja-JP" sz="2000" dirty="0" err="1"/>
              <a:t>awk</a:t>
            </a:r>
            <a:r>
              <a:rPr lang="en-US" altLang="ja-JP" sz="2000" dirty="0"/>
              <a:t> </a:t>
            </a:r>
            <a:r>
              <a:rPr lang="en-US" altLang="ja-JP" sz="2000" dirty="0" smtClean="0"/>
              <a:t>'{…}' </a:t>
            </a:r>
            <a:r>
              <a:rPr lang="en-US" altLang="ja-JP" sz="2000" dirty="0"/>
              <a:t>&gt; filename </a:t>
            </a:r>
          </a:p>
          <a:p>
            <a:r>
              <a:rPr lang="ja-JP" altLang="en-US" sz="2000" dirty="0"/>
              <a:t>とすればよい。</a:t>
            </a:r>
            <a:endParaRPr lang="en-US" altLang="ja-JP" sz="2000" dirty="0"/>
          </a:p>
          <a:p>
            <a:endParaRPr lang="en-US" altLang="ja-JP" sz="2000" dirty="0" smtClean="0"/>
          </a:p>
        </p:txBody>
      </p:sp>
    </p:spTree>
    <p:extLst>
      <p:ext uri="{BB962C8B-B14F-4D97-AF65-F5344CB8AC3E}">
        <p14:creationId xmlns:p14="http://schemas.microsoft.com/office/powerpoint/2010/main" val="176989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016758"/>
          </a:xfrm>
          <a:prstGeom prst="rect">
            <a:avLst/>
          </a:prstGeom>
          <a:noFill/>
        </p:spPr>
        <p:txBody>
          <a:bodyPr wrap="square" rtlCol="0">
            <a:spAutoFit/>
          </a:bodyPr>
          <a:lstStyle/>
          <a:p>
            <a:r>
              <a:rPr lang="ja-JP" altLang="en-US" sz="2000" dirty="0" smtClean="0"/>
              <a:t>練習</a:t>
            </a:r>
            <a:r>
              <a:rPr lang="ja-JP" altLang="en-US" sz="2000" dirty="0" smtClean="0"/>
              <a:t>問題①</a:t>
            </a:r>
            <a:endParaRPr lang="en-US" altLang="ja-JP" sz="2000" dirty="0" smtClean="0"/>
          </a:p>
          <a:p>
            <a:endParaRPr lang="en-US" altLang="ja-JP" sz="2000" dirty="0" smtClean="0"/>
          </a:p>
          <a:p>
            <a:r>
              <a:rPr lang="ja-JP" altLang="en-US" sz="2000" dirty="0" smtClean="0"/>
              <a:t>シロイヌナズナの遺伝子配列が記載された</a:t>
            </a:r>
            <a:r>
              <a:rPr lang="en-US" altLang="ja-JP" sz="2000" dirty="0" smtClean="0"/>
              <a:t>FASTA</a:t>
            </a:r>
            <a:r>
              <a:rPr lang="ja-JP" altLang="en-US" sz="2000" dirty="0" smtClean="0"/>
              <a:t>ファイルを</a:t>
            </a:r>
            <a:r>
              <a:rPr lang="en-US" altLang="ja-JP" sz="2000" dirty="0">
                <a:hlinkClick r:id="rId2"/>
              </a:rPr>
              <a:t>https://</a:t>
            </a:r>
            <a:r>
              <a:rPr lang="en-US" altLang="ja-JP" sz="2000" dirty="0" smtClean="0">
                <a:hlinkClick r:id="rId2"/>
              </a:rPr>
              <a:t>www.arabidopsis.org/download_files/Genes/TAIR6_genome_release/TAIR6_seq_20060907</a:t>
            </a:r>
            <a:endParaRPr lang="en-US" altLang="ja-JP" sz="2000" dirty="0" smtClean="0"/>
          </a:p>
          <a:p>
            <a:r>
              <a:rPr lang="ja-JP" altLang="en-US" sz="2000" dirty="0" smtClean="0"/>
              <a:t>からダウンロードする</a:t>
            </a:r>
            <a:r>
              <a:rPr lang="ja-JP" altLang="en-US" sz="2000" dirty="0" smtClean="0"/>
              <a:t>。</a:t>
            </a:r>
            <a:r>
              <a:rPr lang="en-US" altLang="ja-JP" sz="2000" dirty="0" smtClean="0"/>
              <a:t>(</a:t>
            </a:r>
            <a:r>
              <a:rPr lang="en-US" altLang="ja-JP" sz="2000" dirty="0" err="1" smtClean="0"/>
              <a:t>wget</a:t>
            </a:r>
            <a:r>
              <a:rPr lang="ja-JP" altLang="en-US" sz="2000" dirty="0" smtClean="0"/>
              <a:t>コマンドを使用</a:t>
            </a:r>
            <a:r>
              <a:rPr lang="en-US" altLang="ja-JP" sz="2000" dirty="0" smtClean="0"/>
              <a:t>)</a:t>
            </a:r>
            <a:endParaRPr lang="en-US" altLang="ja-JP" sz="2000" dirty="0" smtClean="0"/>
          </a:p>
          <a:p>
            <a:endParaRPr lang="en-US" altLang="ja-JP" sz="2000" dirty="0"/>
          </a:p>
          <a:p>
            <a:r>
              <a:rPr lang="en-US" altLang="ja-JP" sz="2000" dirty="0" smtClean="0"/>
              <a:t>1</a:t>
            </a:r>
            <a:r>
              <a:rPr lang="ja-JP" altLang="en-US" sz="2000" dirty="0" err="1" smtClean="0"/>
              <a:t>．</a:t>
            </a:r>
            <a:r>
              <a:rPr lang="en-US" altLang="ja-JP" sz="2000" dirty="0" smtClean="0"/>
              <a:t>FASTA</a:t>
            </a:r>
            <a:r>
              <a:rPr lang="ja-JP" altLang="en-US" sz="2000" dirty="0" smtClean="0"/>
              <a:t>ファイルの</a:t>
            </a:r>
            <a:r>
              <a:rPr lang="ja-JP" altLang="en-US" sz="2000" dirty="0" smtClean="0"/>
              <a:t>レコード数</a:t>
            </a:r>
            <a:r>
              <a:rPr lang="en-US" altLang="ja-JP" sz="2000" dirty="0" smtClean="0"/>
              <a:t>(</a:t>
            </a:r>
            <a:r>
              <a:rPr lang="ja-JP" altLang="en-US" sz="2000" dirty="0" smtClean="0"/>
              <a:t>遺伝子数</a:t>
            </a:r>
            <a:r>
              <a:rPr lang="en-US" altLang="ja-JP" sz="2000" dirty="0" smtClean="0"/>
              <a:t>)</a:t>
            </a:r>
            <a:r>
              <a:rPr lang="ja-JP" altLang="en-US" sz="2000" dirty="0" err="1" smtClean="0"/>
              <a:t>を</a:t>
            </a:r>
            <a:r>
              <a:rPr lang="ja-JP" altLang="en-US" sz="2000" dirty="0" err="1" smtClean="0"/>
              <a:t>算</a:t>
            </a:r>
            <a:r>
              <a:rPr lang="ja-JP" altLang="en-US" sz="2000" dirty="0" smtClean="0"/>
              <a:t>出せよ</a:t>
            </a:r>
            <a:endParaRPr lang="en-US" altLang="ja-JP" sz="2000" dirty="0" smtClean="0"/>
          </a:p>
          <a:p>
            <a:r>
              <a:rPr lang="en-US" altLang="ja-JP" sz="2000" dirty="0" smtClean="0"/>
              <a:t>FASTA</a:t>
            </a:r>
            <a:r>
              <a:rPr lang="ja-JP" altLang="en-US" sz="2000" dirty="0" smtClean="0"/>
              <a:t>ファイルのレコードは</a:t>
            </a:r>
            <a:r>
              <a:rPr lang="en-US" altLang="ja-JP" sz="2000" dirty="0" smtClean="0"/>
              <a:t>”&gt;”</a:t>
            </a:r>
            <a:r>
              <a:rPr lang="ja-JP" altLang="en-US" sz="2000" dirty="0" smtClean="0"/>
              <a:t>から始まります</a:t>
            </a:r>
            <a:r>
              <a:rPr lang="ja-JP" altLang="en-US" sz="2000" dirty="0" smtClean="0"/>
              <a:t>。</a:t>
            </a:r>
            <a:endParaRPr lang="en-US" altLang="ja-JP" sz="2000" dirty="0" smtClean="0"/>
          </a:p>
          <a:p>
            <a:r>
              <a:rPr lang="en-US" altLang="ja-JP" sz="2000" dirty="0" smtClean="0"/>
              <a:t>1</a:t>
            </a:r>
            <a:r>
              <a:rPr lang="ja-JP" altLang="en-US" sz="2000" dirty="0" smtClean="0"/>
              <a:t>文字目を切り出すには・・・</a:t>
            </a:r>
            <a:r>
              <a:rPr lang="en-US" altLang="ja-JP" sz="2000" dirty="0" err="1" smtClean="0"/>
              <a:t>substr</a:t>
            </a:r>
            <a:r>
              <a:rPr lang="en-US" altLang="ja-JP" sz="2000" dirty="0" smtClean="0"/>
              <a:t>($0,1,1)</a:t>
            </a:r>
            <a:endParaRPr lang="en-US" altLang="ja-JP" sz="2000" dirty="0" smtClean="0"/>
          </a:p>
          <a:p>
            <a:endParaRPr lang="en-US" altLang="ja-JP" sz="2000" dirty="0"/>
          </a:p>
          <a:p>
            <a:r>
              <a:rPr lang="en-US" altLang="ja-JP" sz="2000" dirty="0" smtClean="0"/>
              <a:t>2</a:t>
            </a:r>
            <a:r>
              <a:rPr lang="ja-JP" altLang="en-US" sz="2000" dirty="0" err="1" smtClean="0"/>
              <a:t>．</a:t>
            </a:r>
            <a:r>
              <a:rPr lang="ja-JP" altLang="en-US" sz="2000" dirty="0" smtClean="0"/>
              <a:t>塩基配列の平均長を算出せよ</a:t>
            </a:r>
            <a:endParaRPr lang="en-US" altLang="ja-JP" sz="2000" dirty="0" smtClean="0"/>
          </a:p>
          <a:p>
            <a:r>
              <a:rPr lang="ja-JP" altLang="en-US" sz="2000" dirty="0" smtClean="0"/>
              <a:t>改行を考慮して各レコードの塩基配列長を取得して下さい</a:t>
            </a:r>
            <a:r>
              <a:rPr lang="ja-JP" altLang="en-US" sz="2000" dirty="0" smtClean="0"/>
              <a:t>。</a:t>
            </a:r>
            <a:endParaRPr lang="en-US" altLang="ja-JP" sz="2000" dirty="0" smtClean="0"/>
          </a:p>
          <a:p>
            <a:r>
              <a:rPr lang="en-US" altLang="ja-JP" sz="2000" dirty="0" smtClean="0"/>
              <a:t>(</a:t>
            </a:r>
            <a:r>
              <a:rPr lang="ja-JP" altLang="en-US" sz="2000" dirty="0" smtClean="0"/>
              <a:t>本来は改行コードを</a:t>
            </a:r>
            <a:r>
              <a:rPr lang="en-US" altLang="ja-JP" sz="2000" dirty="0" smtClean="0"/>
              <a:t>od -c </a:t>
            </a:r>
            <a:r>
              <a:rPr lang="ja-JP" altLang="en-US" sz="2000" dirty="0" smtClean="0"/>
              <a:t>で確認する必要あり。</a:t>
            </a:r>
            <a:r>
              <a:rPr lang="en-US" altLang="ja-JP" sz="2000" dirty="0" smtClean="0"/>
              <a:t>)</a:t>
            </a:r>
          </a:p>
          <a:p>
            <a:endParaRPr lang="en-US" altLang="ja-JP" sz="2000" dirty="0" smtClean="0"/>
          </a:p>
          <a:p>
            <a:r>
              <a:rPr lang="en-US" altLang="ja-JP" sz="2000" dirty="0"/>
              <a:t>3</a:t>
            </a:r>
            <a:r>
              <a:rPr lang="ja-JP" altLang="en-US" sz="2000" dirty="0" err="1" smtClean="0"/>
              <a:t>．</a:t>
            </a:r>
            <a:r>
              <a:rPr lang="ja-JP" altLang="en-US" sz="2000" dirty="0" smtClean="0"/>
              <a:t>最大、最小の配列長を算出せよ</a:t>
            </a:r>
            <a:endParaRPr lang="en-US" altLang="ja-JP" sz="2000" dirty="0" smtClean="0"/>
          </a:p>
        </p:txBody>
      </p:sp>
    </p:spTree>
    <p:extLst>
      <p:ext uri="{BB962C8B-B14F-4D97-AF65-F5344CB8AC3E}">
        <p14:creationId xmlns:p14="http://schemas.microsoft.com/office/powerpoint/2010/main" val="687614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863417"/>
          </a:xfrm>
          <a:prstGeom prst="rect">
            <a:avLst/>
          </a:prstGeom>
          <a:noFill/>
        </p:spPr>
        <p:txBody>
          <a:bodyPr wrap="square" rtlCol="0">
            <a:spAutoFit/>
          </a:bodyPr>
          <a:lstStyle/>
          <a:p>
            <a:r>
              <a:rPr lang="en-US" altLang="ja-JP" sz="2000" dirty="0" smtClean="0"/>
              <a:t>AWK</a:t>
            </a:r>
            <a:r>
              <a:rPr lang="ja-JP" altLang="en-US" sz="2000" dirty="0" smtClean="0"/>
              <a:t>のフィールドセパレータについて</a:t>
            </a:r>
            <a:endParaRPr lang="en-US" altLang="ja-JP" sz="2000" dirty="0" smtClean="0"/>
          </a:p>
          <a:p>
            <a:endParaRPr kumimoji="1" lang="en-US" altLang="ja-JP" sz="2000" dirty="0" smtClean="0"/>
          </a:p>
          <a:p>
            <a:r>
              <a:rPr lang="ja-JP" altLang="en-US" sz="2000" dirty="0" smtClean="0"/>
              <a:t>まずは下記のファイルをメモ帳などで作成します。</a:t>
            </a:r>
            <a:endParaRPr lang="en-US" altLang="ja-JP" sz="2000" dirty="0" smtClean="0"/>
          </a:p>
          <a:p>
            <a:endParaRPr kumimoji="1" lang="en-US" altLang="ja-JP" sz="2000" dirty="0"/>
          </a:p>
          <a:p>
            <a:r>
              <a:rPr lang="en-US" altLang="ja-JP" sz="2000" dirty="0" smtClean="0"/>
              <a:t>input2.txt</a:t>
            </a:r>
          </a:p>
          <a:p>
            <a:endParaRPr kumimoji="1" lang="en-US" altLang="ja-JP" sz="2000" dirty="0"/>
          </a:p>
          <a:p>
            <a:r>
              <a:rPr lang="en-US" altLang="ja-JP" sz="2000" dirty="0" smtClean="0"/>
              <a:t>item1	i1-1	i1-2</a:t>
            </a:r>
          </a:p>
          <a:p>
            <a:r>
              <a:rPr kumimoji="1" lang="en-US" altLang="ja-JP" sz="2000" dirty="0" smtClean="0"/>
              <a:t>item2 i2-1 i2-2</a:t>
            </a:r>
          </a:p>
          <a:p>
            <a:r>
              <a:rPr lang="en-US" altLang="ja-JP" sz="2000" dirty="0" smtClean="0"/>
              <a:t>item3  i3-1  i3-2</a:t>
            </a:r>
          </a:p>
          <a:p>
            <a:endParaRPr kumimoji="1" lang="en-US" altLang="ja-JP" sz="2000" dirty="0" smtClean="0"/>
          </a:p>
          <a:p>
            <a:r>
              <a:rPr lang="en-US" altLang="ja-JP" sz="2000" dirty="0" smtClean="0"/>
              <a:t>item1</a:t>
            </a:r>
            <a:r>
              <a:rPr lang="ja-JP" altLang="en-US" sz="2000" dirty="0" smtClean="0"/>
              <a:t>はタブ区切り、</a:t>
            </a:r>
            <a:r>
              <a:rPr lang="en-US" altLang="ja-JP" sz="2000" dirty="0" smtClean="0"/>
              <a:t>item2</a:t>
            </a:r>
            <a:r>
              <a:rPr lang="ja-JP" altLang="en-US" sz="2000" dirty="0" smtClean="0"/>
              <a:t>はスペース区切り、</a:t>
            </a:r>
            <a:r>
              <a:rPr lang="en-US" altLang="ja-JP" sz="2000" dirty="0" smtClean="0"/>
              <a:t>item3</a:t>
            </a:r>
            <a:r>
              <a:rPr lang="ja-JP" altLang="en-US" sz="2000" dirty="0" smtClean="0"/>
              <a:t>はスペース</a:t>
            </a:r>
            <a:r>
              <a:rPr lang="en-US" altLang="ja-JP" sz="2000" dirty="0" smtClean="0"/>
              <a:t>x2</a:t>
            </a:r>
            <a:r>
              <a:rPr lang="ja-JP" altLang="en-US" sz="2000" dirty="0" smtClean="0"/>
              <a:t>区切りです。</a:t>
            </a:r>
            <a:endParaRPr lang="en-US" altLang="ja-JP" sz="2000" dirty="0" smtClean="0"/>
          </a:p>
          <a:p>
            <a:endParaRPr lang="en-US" altLang="ja-JP" sz="2000" dirty="0"/>
          </a:p>
          <a:p>
            <a:r>
              <a:rPr lang="en-US" altLang="ja-JP" sz="2000" dirty="0" err="1"/>
              <a:t>awk</a:t>
            </a:r>
            <a:r>
              <a:rPr lang="en-US" altLang="ja-JP" sz="2000" dirty="0"/>
              <a:t> '{print $2}' </a:t>
            </a:r>
            <a:r>
              <a:rPr lang="en-US" altLang="ja-JP" sz="2000" dirty="0" smtClean="0"/>
              <a:t>input2.txt</a:t>
            </a:r>
          </a:p>
          <a:p>
            <a:r>
              <a:rPr lang="ja-JP" altLang="en-US" sz="2000" dirty="0" smtClean="0"/>
              <a:t>とすると、</a:t>
            </a:r>
            <a:r>
              <a:rPr lang="en-US" altLang="ja-JP" sz="2000" dirty="0" smtClean="0"/>
              <a:t>i1-1, i2-1, i3-1</a:t>
            </a:r>
            <a:r>
              <a:rPr lang="ja-JP" altLang="en-US" sz="2000" dirty="0" smtClean="0"/>
              <a:t>が表示されるはずです。</a:t>
            </a:r>
            <a:endParaRPr lang="en-US" altLang="ja-JP" sz="2000" dirty="0" smtClean="0"/>
          </a:p>
          <a:p>
            <a:endParaRPr lang="en-US" altLang="ja-JP" sz="2000" dirty="0"/>
          </a:p>
          <a:p>
            <a:r>
              <a:rPr lang="en-US" altLang="ja-JP" sz="2000" dirty="0" err="1" smtClean="0"/>
              <a:t>awk</a:t>
            </a:r>
            <a:r>
              <a:rPr lang="ja-JP" altLang="en-US" sz="2000" dirty="0" smtClean="0"/>
              <a:t>は区切り文字を何も指定しないと、連続するスペースもしくはタブを区切り文字と認識します。</a:t>
            </a:r>
            <a:r>
              <a:rPr lang="en-US" altLang="ja-JP" sz="2000" dirty="0" smtClean="0"/>
              <a:t>(</a:t>
            </a:r>
            <a:r>
              <a:rPr lang="ja-JP" altLang="en-US" sz="2000" dirty="0" smtClean="0"/>
              <a:t>あとで説明する正規表現で表すと、</a:t>
            </a:r>
            <a:r>
              <a:rPr lang="en-US" altLang="ja-JP" sz="2000" dirty="0"/>
              <a:t>[ \t</a:t>
            </a:r>
            <a:r>
              <a:rPr lang="en-US" altLang="ja-JP" sz="2000" dirty="0" smtClean="0"/>
              <a:t>]+ )</a:t>
            </a:r>
          </a:p>
          <a:p>
            <a:r>
              <a:rPr lang="ja-JP" altLang="en-US" sz="2000" dirty="0" smtClean="0"/>
              <a:t>しかし、データ解析ではスペースで区切られると不都合なことが多いので、タブ文字だけを区切り文字として認識するように下記のように指定します。</a:t>
            </a:r>
            <a:endParaRPr lang="en-US" altLang="ja-JP" sz="2000" dirty="0" smtClean="0"/>
          </a:p>
          <a:p>
            <a:endParaRPr lang="en-US" altLang="ja-JP" sz="2000" dirty="0"/>
          </a:p>
          <a:p>
            <a:r>
              <a:rPr lang="fr-FR" altLang="ja-JP" sz="2000" dirty="0"/>
              <a:t>awk -F'\t' '{print $2}' </a:t>
            </a:r>
            <a:r>
              <a:rPr lang="fr-FR" altLang="ja-JP" sz="2000" dirty="0" smtClean="0"/>
              <a:t>input2.txt</a:t>
            </a:r>
            <a:endParaRPr lang="fr-FR" altLang="ja-JP" sz="2000" dirty="0"/>
          </a:p>
          <a:p>
            <a:endParaRPr lang="en-US" altLang="ja-JP" sz="2000" dirty="0" smtClean="0"/>
          </a:p>
        </p:txBody>
      </p:sp>
    </p:spTree>
    <p:extLst>
      <p:ext uri="{BB962C8B-B14F-4D97-AF65-F5344CB8AC3E}">
        <p14:creationId xmlns:p14="http://schemas.microsoft.com/office/powerpoint/2010/main" val="2308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708981"/>
          </a:xfrm>
          <a:prstGeom prst="rect">
            <a:avLst/>
          </a:prstGeom>
          <a:noFill/>
        </p:spPr>
        <p:txBody>
          <a:bodyPr wrap="square" rtlCol="0">
            <a:spAutoFit/>
          </a:bodyPr>
          <a:lstStyle/>
          <a:p>
            <a:r>
              <a:rPr lang="ja-JP" altLang="en-US" sz="2000" dirty="0" smtClean="0"/>
              <a:t>フィールドセパレータを指定した場合の空のフィールドの扱い</a:t>
            </a:r>
            <a:endParaRPr lang="en-US" altLang="ja-JP" sz="2000" dirty="0" smtClean="0"/>
          </a:p>
          <a:p>
            <a:endParaRPr lang="en-US" altLang="ja-JP" sz="2000" dirty="0"/>
          </a:p>
          <a:p>
            <a:r>
              <a:rPr lang="ja-JP" altLang="en-US" sz="2000" dirty="0"/>
              <a:t>次</a:t>
            </a:r>
            <a:r>
              <a:rPr lang="ja-JP" altLang="en-US" sz="2000" dirty="0" smtClean="0"/>
              <a:t>の</a:t>
            </a:r>
            <a:r>
              <a:rPr lang="ja-JP" altLang="en-US" sz="2000" dirty="0"/>
              <a:t>ファイル</a:t>
            </a:r>
            <a:r>
              <a:rPr lang="ja-JP" altLang="en-US" sz="2000" dirty="0" smtClean="0"/>
              <a:t>を準備します。</a:t>
            </a:r>
            <a:endParaRPr lang="en-US" altLang="ja-JP" sz="2000" dirty="0" smtClean="0"/>
          </a:p>
          <a:p>
            <a:endParaRPr lang="en-US" altLang="ja-JP" sz="2000" dirty="0"/>
          </a:p>
          <a:p>
            <a:r>
              <a:rPr lang="en-US" altLang="ja-JP" sz="2000" dirty="0" smtClean="0"/>
              <a:t>input3.txt</a:t>
            </a:r>
          </a:p>
          <a:p>
            <a:endParaRPr lang="en-US" altLang="ja-JP" sz="2000" dirty="0"/>
          </a:p>
          <a:p>
            <a:r>
              <a:rPr lang="en-US" altLang="ja-JP" sz="2000" dirty="0" smtClean="0"/>
              <a:t>item1	i1-1	i1-2	i1-3</a:t>
            </a:r>
          </a:p>
          <a:p>
            <a:r>
              <a:rPr lang="en-US" altLang="ja-JP" sz="2000" dirty="0" smtClean="0"/>
              <a:t>item2		i2-2	i2-3</a:t>
            </a:r>
          </a:p>
          <a:p>
            <a:r>
              <a:rPr lang="en-US" altLang="ja-JP" sz="2000" dirty="0" smtClean="0"/>
              <a:t>item3			i3-3</a:t>
            </a:r>
          </a:p>
          <a:p>
            <a:endParaRPr lang="en-US" altLang="ja-JP" sz="2000" dirty="0" smtClean="0"/>
          </a:p>
          <a:p>
            <a:r>
              <a:rPr lang="ja-JP" altLang="en-US" sz="2000" dirty="0" smtClean="0"/>
              <a:t>次のように</a:t>
            </a:r>
            <a:r>
              <a:rPr lang="en-US" altLang="ja-JP" sz="2000" dirty="0" smtClean="0"/>
              <a:t>2</a:t>
            </a:r>
            <a:r>
              <a:rPr lang="ja-JP" altLang="en-US" sz="2000" dirty="0" smtClean="0"/>
              <a:t>フィールド目を出力してみます。</a:t>
            </a:r>
            <a:endParaRPr lang="en-US" altLang="ja-JP" sz="2000" dirty="0"/>
          </a:p>
          <a:p>
            <a:r>
              <a:rPr lang="fr-FR" altLang="ja-JP" sz="2000" dirty="0"/>
              <a:t>awk -F'\t' '{print $2}' </a:t>
            </a:r>
            <a:r>
              <a:rPr lang="fr-FR" altLang="ja-JP" sz="2000" dirty="0" smtClean="0"/>
              <a:t>input3.txt</a:t>
            </a:r>
            <a:endParaRPr lang="fr-FR" altLang="ja-JP" sz="2000" dirty="0"/>
          </a:p>
          <a:p>
            <a:endParaRPr lang="en-US" altLang="ja-JP" sz="2000" dirty="0" smtClean="0"/>
          </a:p>
          <a:p>
            <a:r>
              <a:rPr lang="ja-JP" altLang="en-US" sz="2000" dirty="0" smtClean="0"/>
              <a:t>そのほか、指定するフィールドを変更したり、</a:t>
            </a:r>
            <a:r>
              <a:rPr lang="en-US" altLang="ja-JP" sz="2000" dirty="0" smtClean="0"/>
              <a:t>-F</a:t>
            </a:r>
            <a:r>
              <a:rPr lang="ja-JP" altLang="en-US" sz="2000" dirty="0" smtClean="0"/>
              <a:t>オプションを外したり、別の文字にしたりして、フィールド区切りの挙動を覚えて下さい。</a:t>
            </a:r>
            <a:endParaRPr lang="en-US" altLang="ja-JP" sz="2000" dirty="0" smtClean="0"/>
          </a:p>
        </p:txBody>
      </p:sp>
    </p:spTree>
    <p:extLst>
      <p:ext uri="{BB962C8B-B14F-4D97-AF65-F5344CB8AC3E}">
        <p14:creationId xmlns:p14="http://schemas.microsoft.com/office/powerpoint/2010/main" val="767360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ja-JP" altLang="en-US" sz="2000" dirty="0" smtClean="0"/>
              <a:t>配列</a:t>
            </a:r>
            <a:endParaRPr lang="en-US" altLang="ja-JP" sz="2000" dirty="0" smtClean="0"/>
          </a:p>
          <a:p>
            <a:endParaRPr lang="en-US" altLang="ja-JP" sz="2000" dirty="0"/>
          </a:p>
          <a:p>
            <a:r>
              <a:rPr lang="ja-JP" altLang="en-US" sz="2000" dirty="0"/>
              <a:t>複数</a:t>
            </a:r>
            <a:r>
              <a:rPr lang="ja-JP" altLang="en-US" sz="2000" dirty="0" smtClean="0"/>
              <a:t>の変数をひとまとめにしたもの。</a:t>
            </a:r>
            <a:endParaRPr lang="en-US" altLang="ja-JP" sz="2000" dirty="0" smtClean="0"/>
          </a:p>
          <a:p>
            <a:r>
              <a:rPr lang="ja-JP" altLang="en-US" sz="2000" dirty="0" smtClean="0"/>
              <a:t>たとえば、配列を使わずに変数だけを使って</a:t>
            </a:r>
            <a:r>
              <a:rPr lang="en-US" altLang="ja-JP" sz="2000" dirty="0" smtClean="0"/>
              <a:t>40</a:t>
            </a:r>
            <a:r>
              <a:rPr lang="ja-JP" altLang="en-US" sz="2000" dirty="0" smtClean="0"/>
              <a:t>人のクラスのテストの点数を表示させたい場合は・・・</a:t>
            </a:r>
            <a:endParaRPr lang="en-US" altLang="ja-JP" sz="2000" dirty="0" smtClean="0"/>
          </a:p>
          <a:p>
            <a:endParaRPr lang="en-US" altLang="ja-JP" sz="2000" dirty="0"/>
          </a:p>
          <a:p>
            <a:r>
              <a:rPr lang="en-US" altLang="ja-JP" sz="2000" dirty="0" err="1"/>
              <a:t>awk</a:t>
            </a:r>
            <a:r>
              <a:rPr lang="en-US" altLang="ja-JP" sz="2000" dirty="0"/>
              <a:t> 'BEGIN{score1=80; score2=70; score3=60</a:t>
            </a:r>
            <a:r>
              <a:rPr lang="en-US" altLang="ja-JP" sz="2000" dirty="0" smtClean="0"/>
              <a:t>; …</a:t>
            </a:r>
          </a:p>
          <a:p>
            <a:r>
              <a:rPr lang="en-US" altLang="ja-JP" sz="2000" dirty="0"/>
              <a:t> </a:t>
            </a:r>
            <a:r>
              <a:rPr lang="en-US" altLang="ja-JP" sz="2000" dirty="0" smtClean="0"/>
              <a:t>                     print </a:t>
            </a:r>
            <a:r>
              <a:rPr lang="en-US" altLang="ja-JP" sz="2000" dirty="0"/>
              <a:t>score1; print score2; print </a:t>
            </a:r>
            <a:r>
              <a:rPr lang="en-US" altLang="ja-JP" sz="2000" dirty="0" smtClean="0"/>
              <a:t>score3; … }'</a:t>
            </a:r>
            <a:endParaRPr lang="en-US" altLang="ja-JP" sz="2000" dirty="0"/>
          </a:p>
          <a:p>
            <a:endParaRPr lang="en-US" altLang="ja-JP" sz="2000" dirty="0" smtClean="0"/>
          </a:p>
          <a:p>
            <a:r>
              <a:rPr lang="ja-JP" altLang="en-US" sz="2000" dirty="0" smtClean="0"/>
              <a:t>となります。これを配列を使うと、もっと簡単に処理できるようになります。</a:t>
            </a:r>
            <a:endParaRPr lang="en-US" altLang="ja-JP" sz="2000" dirty="0" smtClean="0"/>
          </a:p>
          <a:p>
            <a:r>
              <a:rPr lang="ja-JP" altLang="en-US" sz="2000" dirty="0" smtClean="0"/>
              <a:t>まずは、配列を使って書き直すと次のようになります。</a:t>
            </a:r>
            <a:endParaRPr lang="en-US" altLang="ja-JP" sz="2000" dirty="0" smtClean="0"/>
          </a:p>
          <a:p>
            <a:endParaRPr lang="en-US" altLang="ja-JP" sz="2000" dirty="0"/>
          </a:p>
          <a:p>
            <a:r>
              <a:rPr lang="en-US" altLang="ja-JP" sz="2000" dirty="0" err="1"/>
              <a:t>awk</a:t>
            </a:r>
            <a:r>
              <a:rPr lang="en-US" altLang="ja-JP" sz="2000" dirty="0"/>
              <a:t> 'BEGIN{score[1]=80; score[2]=70; score[3]=60</a:t>
            </a:r>
            <a:r>
              <a:rPr lang="en-US" altLang="ja-JP" sz="2000" dirty="0" smtClean="0"/>
              <a:t>;</a:t>
            </a:r>
          </a:p>
          <a:p>
            <a:r>
              <a:rPr lang="en-US" altLang="ja-JP" sz="2000" dirty="0"/>
              <a:t> </a:t>
            </a:r>
            <a:r>
              <a:rPr lang="en-US" altLang="ja-JP" sz="2000" dirty="0" smtClean="0"/>
              <a:t>                     </a:t>
            </a:r>
            <a:r>
              <a:rPr lang="en-US" altLang="ja-JP" sz="2000" dirty="0"/>
              <a:t>print score[1]; print score[2]; print score[3]}'</a:t>
            </a:r>
          </a:p>
          <a:p>
            <a:endParaRPr lang="en-US" altLang="ja-JP" sz="2000" dirty="0"/>
          </a:p>
          <a:p>
            <a:r>
              <a:rPr lang="en-US" altLang="ja-JP" sz="2000" dirty="0" smtClean="0"/>
              <a:t>score1, score2, score3</a:t>
            </a:r>
            <a:r>
              <a:rPr lang="ja-JP" altLang="en-US" sz="2000" dirty="0" smtClean="0"/>
              <a:t>と別々の変数を使っていたところを、</a:t>
            </a:r>
            <a:r>
              <a:rPr lang="en-US" altLang="ja-JP" sz="2000" dirty="0" smtClean="0"/>
              <a:t>score</a:t>
            </a:r>
            <a:r>
              <a:rPr lang="ja-JP" altLang="en-US" sz="2000" dirty="0" smtClean="0"/>
              <a:t>という</a:t>
            </a:r>
            <a:r>
              <a:rPr lang="en-US" altLang="ja-JP" sz="2000" dirty="0" smtClean="0"/>
              <a:t>1</a:t>
            </a:r>
            <a:r>
              <a:rPr lang="ja-JP" altLang="en-US" sz="2000" dirty="0" err="1" smtClean="0"/>
              <a:t>つの</a:t>
            </a:r>
            <a:r>
              <a:rPr lang="ja-JP" altLang="en-US" sz="2000" dirty="0" smtClean="0"/>
              <a:t>配列にまとめています。</a:t>
            </a:r>
            <a:endParaRPr lang="en-US" altLang="ja-JP" sz="2000" dirty="0" smtClean="0"/>
          </a:p>
          <a:p>
            <a:r>
              <a:rPr lang="ja-JP" altLang="en-US" sz="2000" dirty="0"/>
              <a:t>次</a:t>
            </a:r>
            <a:r>
              <a:rPr lang="ja-JP" altLang="en-US" sz="2000" dirty="0" smtClean="0"/>
              <a:t>に</a:t>
            </a:r>
            <a:r>
              <a:rPr lang="en-US" altLang="ja-JP" sz="2000" dirty="0" smtClean="0"/>
              <a:t>for</a:t>
            </a:r>
            <a:r>
              <a:rPr lang="ja-JP" altLang="en-US" sz="2000" dirty="0" smtClean="0"/>
              <a:t>文を使うと・・・</a:t>
            </a:r>
            <a:endParaRPr lang="en-US" altLang="ja-JP" sz="2000" dirty="0" smtClean="0"/>
          </a:p>
        </p:txBody>
      </p:sp>
    </p:spTree>
    <p:extLst>
      <p:ext uri="{BB962C8B-B14F-4D97-AF65-F5344CB8AC3E}">
        <p14:creationId xmlns:p14="http://schemas.microsoft.com/office/powerpoint/2010/main" val="1251983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401205"/>
          </a:xfrm>
          <a:prstGeom prst="rect">
            <a:avLst/>
          </a:prstGeom>
          <a:noFill/>
        </p:spPr>
        <p:txBody>
          <a:bodyPr wrap="square" rtlCol="0">
            <a:spAutoFit/>
          </a:bodyPr>
          <a:lstStyle/>
          <a:p>
            <a:r>
              <a:rPr lang="en-US" altLang="ja-JP" sz="2000" dirty="0" smtClean="0"/>
              <a:t>for</a:t>
            </a:r>
            <a:r>
              <a:rPr lang="ja-JP" altLang="en-US" sz="2000" dirty="0" smtClean="0"/>
              <a:t>文</a:t>
            </a:r>
            <a:endParaRPr lang="en-US" altLang="ja-JP" sz="2000" dirty="0" smtClean="0"/>
          </a:p>
          <a:p>
            <a:endParaRPr lang="en-US" altLang="ja-JP" sz="2000" dirty="0" smtClean="0"/>
          </a:p>
          <a:p>
            <a:r>
              <a:rPr lang="ja-JP" altLang="en-US" sz="2000" dirty="0" smtClean="0"/>
              <a:t>繰り返し行う処理を記述する構文です。</a:t>
            </a:r>
            <a:endParaRPr lang="en-US" altLang="ja-JP" sz="2000" dirty="0" smtClean="0"/>
          </a:p>
          <a:p>
            <a:r>
              <a:rPr lang="ja-JP" altLang="en-US" sz="2000" dirty="0" smtClean="0"/>
              <a:t>例えば、</a:t>
            </a:r>
            <a:r>
              <a:rPr lang="en-US" altLang="ja-JP" sz="2000" dirty="0" smtClean="0"/>
              <a:t>n</a:t>
            </a:r>
            <a:r>
              <a:rPr lang="ja-JP" altLang="en-US" sz="2000" dirty="0" smtClean="0"/>
              <a:t>回繰り返し処理を行いたい場合は、</a:t>
            </a:r>
            <a:endParaRPr lang="en-US" altLang="ja-JP" sz="2000" dirty="0" smtClean="0"/>
          </a:p>
          <a:p>
            <a:endParaRPr lang="en-US" altLang="ja-JP" sz="2000" dirty="0" smtClean="0"/>
          </a:p>
          <a:p>
            <a:r>
              <a:rPr lang="en-US" altLang="ja-JP" sz="2000" dirty="0" smtClean="0"/>
              <a:t>for(</a:t>
            </a:r>
            <a:r>
              <a:rPr lang="en-US" altLang="ja-JP" sz="2000" dirty="0" err="1" smtClean="0"/>
              <a:t>i</a:t>
            </a:r>
            <a:r>
              <a:rPr lang="en-US" altLang="ja-JP" sz="2000" dirty="0" smtClean="0"/>
              <a:t>=1; </a:t>
            </a:r>
            <a:r>
              <a:rPr lang="en-US" altLang="ja-JP" sz="2000" dirty="0" err="1" smtClean="0"/>
              <a:t>i</a:t>
            </a:r>
            <a:r>
              <a:rPr lang="en-US" altLang="ja-JP" sz="2000" dirty="0" smtClean="0"/>
              <a:t>&lt;=n; </a:t>
            </a:r>
            <a:r>
              <a:rPr lang="en-US" altLang="ja-JP" sz="2000" dirty="0" err="1" smtClean="0"/>
              <a:t>i</a:t>
            </a:r>
            <a:r>
              <a:rPr lang="en-US" altLang="ja-JP" sz="2000" dirty="0" smtClean="0"/>
              <a:t>=i+1){ … }</a:t>
            </a:r>
          </a:p>
          <a:p>
            <a:endParaRPr lang="en-US" altLang="ja-JP" sz="2000" dirty="0" smtClean="0"/>
          </a:p>
          <a:p>
            <a:r>
              <a:rPr kumimoji="1" lang="ja-JP" altLang="en-US" sz="2000" dirty="0" smtClean="0"/>
              <a:t>という書き方をします。具体的に先ほどの例では、</a:t>
            </a:r>
            <a:endParaRPr kumimoji="1" lang="en-US" altLang="ja-JP" sz="2000" dirty="0" smtClean="0"/>
          </a:p>
          <a:p>
            <a:endParaRPr kumimoji="1" lang="en-US" altLang="ja-JP" sz="2000" dirty="0"/>
          </a:p>
          <a:p>
            <a:r>
              <a:rPr lang="en-US" altLang="ja-JP" sz="2000" dirty="0" err="1"/>
              <a:t>awk</a:t>
            </a:r>
            <a:r>
              <a:rPr lang="en-US" altLang="ja-JP" sz="2000" dirty="0"/>
              <a:t> 'BEGIN{score[1]=80; score[2]=70; score[3]=60</a:t>
            </a:r>
            <a:r>
              <a:rPr lang="en-US" altLang="ja-JP" sz="2000" dirty="0" smtClean="0"/>
              <a:t>;</a:t>
            </a:r>
          </a:p>
          <a:p>
            <a:r>
              <a:rPr lang="ja-JP" altLang="en-US" sz="2000" dirty="0" smtClean="0"/>
              <a:t>                     </a:t>
            </a:r>
            <a:r>
              <a:rPr lang="en-US" altLang="ja-JP" sz="2000" dirty="0" smtClean="0"/>
              <a:t> </a:t>
            </a:r>
            <a:r>
              <a:rPr lang="en-US" altLang="ja-JP" sz="2000" dirty="0"/>
              <a:t>for(</a:t>
            </a:r>
            <a:r>
              <a:rPr lang="en-US" altLang="ja-JP" sz="2000" dirty="0" err="1"/>
              <a:t>i</a:t>
            </a:r>
            <a:r>
              <a:rPr lang="en-US" altLang="ja-JP" sz="2000" dirty="0"/>
              <a:t>=1; </a:t>
            </a:r>
            <a:r>
              <a:rPr lang="en-US" altLang="ja-JP" sz="2000" dirty="0" err="1"/>
              <a:t>i</a:t>
            </a:r>
            <a:r>
              <a:rPr lang="en-US" altLang="ja-JP" sz="2000" dirty="0"/>
              <a:t>&lt;=3; </a:t>
            </a:r>
            <a:r>
              <a:rPr lang="en-US" altLang="ja-JP" sz="2000" dirty="0" err="1"/>
              <a:t>i</a:t>
            </a:r>
            <a:r>
              <a:rPr lang="en-US" altLang="ja-JP" sz="2000" dirty="0"/>
              <a:t>++){print score[</a:t>
            </a:r>
            <a:r>
              <a:rPr lang="en-US" altLang="ja-JP" sz="2000" dirty="0" err="1"/>
              <a:t>i</a:t>
            </a:r>
            <a:r>
              <a:rPr lang="en-US" altLang="ja-JP" sz="2000" dirty="0"/>
              <a:t>]}}'</a:t>
            </a:r>
          </a:p>
          <a:p>
            <a:endParaRPr kumimoji="1" lang="en-US" altLang="ja-JP" sz="2000" dirty="0" smtClean="0"/>
          </a:p>
          <a:p>
            <a:r>
              <a:rPr lang="ja-JP" altLang="en-US" sz="2000" dirty="0" smtClean="0"/>
              <a:t>と書き換えられます。</a:t>
            </a:r>
            <a:endParaRPr lang="en-US" altLang="ja-JP" sz="2000" dirty="0" smtClean="0"/>
          </a:p>
          <a:p>
            <a:r>
              <a:rPr kumimoji="1" lang="ja-JP" altLang="en-US" sz="2000" dirty="0" smtClean="0"/>
              <a:t>これで、入力データが増えても </a:t>
            </a:r>
            <a:r>
              <a:rPr kumimoji="1" lang="en-US" altLang="ja-JP" sz="2000" dirty="0" err="1" smtClean="0"/>
              <a:t>i</a:t>
            </a:r>
            <a:r>
              <a:rPr kumimoji="1" lang="en-US" altLang="ja-JP" sz="2000" dirty="0" smtClean="0"/>
              <a:t>&lt;=3 </a:t>
            </a:r>
            <a:r>
              <a:rPr kumimoji="1" lang="ja-JP" altLang="en-US" sz="2000" dirty="0" smtClean="0"/>
              <a:t>の部分だけ変更すれば大丈夫ですね。</a:t>
            </a:r>
            <a:endParaRPr kumimoji="1" lang="en-US" altLang="ja-JP" sz="2000" dirty="0" smtClean="0"/>
          </a:p>
        </p:txBody>
      </p:sp>
    </p:spTree>
    <p:extLst>
      <p:ext uri="{BB962C8B-B14F-4D97-AF65-F5344CB8AC3E}">
        <p14:creationId xmlns:p14="http://schemas.microsoft.com/office/powerpoint/2010/main" val="3840787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785652"/>
          </a:xfrm>
          <a:prstGeom prst="rect">
            <a:avLst/>
          </a:prstGeom>
          <a:noFill/>
        </p:spPr>
        <p:txBody>
          <a:bodyPr wrap="square" rtlCol="0">
            <a:spAutoFit/>
          </a:bodyPr>
          <a:lstStyle/>
          <a:p>
            <a:r>
              <a:rPr lang="en-US" altLang="ja-JP" sz="2000" dirty="0" smtClean="0"/>
              <a:t>AWK</a:t>
            </a:r>
            <a:r>
              <a:rPr lang="ja-JP" altLang="en-US" sz="2000" dirty="0" smtClean="0"/>
              <a:t>の配列は「連想配列」である！</a:t>
            </a:r>
            <a:endParaRPr lang="en-US" altLang="ja-JP" sz="2000" dirty="0" smtClean="0"/>
          </a:p>
          <a:p>
            <a:endParaRPr lang="en-US" altLang="ja-JP" sz="2000" dirty="0" smtClean="0"/>
          </a:p>
          <a:p>
            <a:r>
              <a:rPr lang="ja-JP" altLang="en-US" sz="2000" dirty="0"/>
              <a:t>通常</a:t>
            </a:r>
            <a:r>
              <a:rPr lang="ja-JP" altLang="en-US" sz="2000" dirty="0" smtClean="0"/>
              <a:t>の配列は添え字に数字だけしか許されませんが、連想配列は文字列も添え字</a:t>
            </a:r>
            <a:r>
              <a:rPr lang="en-US" altLang="ja-JP" sz="2000" dirty="0" smtClean="0"/>
              <a:t>(</a:t>
            </a:r>
            <a:r>
              <a:rPr lang="ja-JP" altLang="en-US" sz="2000" dirty="0" smtClean="0"/>
              <a:t>キー</a:t>
            </a:r>
            <a:r>
              <a:rPr lang="en-US" altLang="ja-JP" sz="2000" dirty="0" smtClean="0"/>
              <a:t>)</a:t>
            </a:r>
            <a:r>
              <a:rPr lang="ja-JP" altLang="en-US" sz="2000" dirty="0" smtClean="0"/>
              <a:t>として使うことが出来ます。</a:t>
            </a:r>
            <a:endParaRPr lang="en-US" altLang="ja-JP" sz="2000" dirty="0" smtClean="0"/>
          </a:p>
          <a:p>
            <a:r>
              <a:rPr lang="ja-JP" altLang="en-US" sz="2000" dirty="0" smtClean="0"/>
              <a:t>そして、実は</a:t>
            </a:r>
            <a:r>
              <a:rPr lang="en-US" altLang="ja-JP" sz="2000" dirty="0" smtClean="0"/>
              <a:t>AWK</a:t>
            </a:r>
            <a:r>
              <a:rPr lang="ja-JP" altLang="en-US" sz="2000" dirty="0" smtClean="0"/>
              <a:t>の配列はすべて連想配列なのです。</a:t>
            </a:r>
            <a:endParaRPr lang="en-US" altLang="ja-JP" sz="2000" dirty="0" smtClean="0"/>
          </a:p>
          <a:p>
            <a:r>
              <a:rPr lang="ja-JP" altLang="en-US" sz="2000" dirty="0" smtClean="0"/>
              <a:t>なので、下記のような書き方も出来てしまいます。</a:t>
            </a:r>
            <a:endParaRPr lang="en-US" altLang="ja-JP" sz="2000" dirty="0" smtClean="0"/>
          </a:p>
          <a:p>
            <a:endParaRPr lang="en-US" altLang="ja-JP" sz="2000" dirty="0" smtClean="0"/>
          </a:p>
          <a:p>
            <a:r>
              <a:rPr lang="en-US" altLang="ja-JP" sz="2000" dirty="0" err="1"/>
              <a:t>awk</a:t>
            </a:r>
            <a:r>
              <a:rPr lang="en-US" altLang="ja-JP" sz="2000" dirty="0"/>
              <a:t> 'BEGIN{a[1]=10; a["apple"]=300</a:t>
            </a:r>
            <a:r>
              <a:rPr lang="en-US" altLang="ja-JP" sz="2000" dirty="0" smtClean="0"/>
              <a:t>;</a:t>
            </a:r>
          </a:p>
          <a:p>
            <a:r>
              <a:rPr lang="en-US" altLang="ja-JP" sz="2000" dirty="0"/>
              <a:t> </a:t>
            </a:r>
            <a:r>
              <a:rPr lang="en-US" altLang="ja-JP" sz="2000" dirty="0" smtClean="0"/>
              <a:t>                     </a:t>
            </a:r>
            <a:r>
              <a:rPr lang="en-US" altLang="ja-JP" sz="2000" dirty="0"/>
              <a:t>print a[1]; print a["apple"]}'</a:t>
            </a:r>
          </a:p>
          <a:p>
            <a:endParaRPr lang="en-US" altLang="ja-JP" sz="2000" dirty="0" smtClean="0"/>
          </a:p>
          <a:p>
            <a:r>
              <a:rPr lang="ja-JP" altLang="en-US" sz="2000" dirty="0" smtClean="0"/>
              <a:t>さて、それではこのような配列の要素をすべて同じように処理するにはどうすればよいでしょうか。</a:t>
            </a:r>
            <a:endParaRPr lang="en-US" altLang="ja-JP" sz="2000" dirty="0" smtClean="0"/>
          </a:p>
        </p:txBody>
      </p:sp>
    </p:spTree>
    <p:extLst>
      <p:ext uri="{BB962C8B-B14F-4D97-AF65-F5344CB8AC3E}">
        <p14:creationId xmlns:p14="http://schemas.microsoft.com/office/powerpoint/2010/main" val="1898324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7171194"/>
          </a:xfrm>
          <a:prstGeom prst="rect">
            <a:avLst/>
          </a:prstGeom>
          <a:noFill/>
        </p:spPr>
        <p:txBody>
          <a:bodyPr wrap="square" rtlCol="0">
            <a:spAutoFit/>
          </a:bodyPr>
          <a:lstStyle/>
          <a:p>
            <a:r>
              <a:rPr lang="en-US" altLang="ja-JP" sz="2000" dirty="0" err="1" smtClean="0"/>
              <a:t>foreach</a:t>
            </a:r>
            <a:r>
              <a:rPr lang="ja-JP" altLang="en-US" sz="2000" dirty="0" smtClean="0"/>
              <a:t>文</a:t>
            </a:r>
            <a:endParaRPr lang="en-US" altLang="ja-JP" sz="2000" dirty="0" smtClean="0"/>
          </a:p>
          <a:p>
            <a:endParaRPr lang="en-US" altLang="ja-JP" sz="2000" dirty="0" smtClean="0"/>
          </a:p>
          <a:p>
            <a:r>
              <a:rPr lang="ja-JP" altLang="en-US" sz="2000" dirty="0" smtClean="0"/>
              <a:t>連想</a:t>
            </a:r>
            <a:r>
              <a:rPr lang="ja-JP" altLang="en-US" sz="2000" dirty="0"/>
              <a:t>配列</a:t>
            </a:r>
            <a:r>
              <a:rPr lang="ja-JP" altLang="en-US" sz="2000" dirty="0" smtClean="0"/>
              <a:t>などの各要素に対して繰り返し実行する処理を記述するための文。</a:t>
            </a:r>
            <a:endParaRPr lang="en-US" altLang="ja-JP" sz="2000" dirty="0"/>
          </a:p>
          <a:p>
            <a:r>
              <a:rPr lang="en-US" altLang="ja-JP" sz="2000" dirty="0" smtClean="0"/>
              <a:t>java</a:t>
            </a:r>
            <a:r>
              <a:rPr lang="ja-JP" altLang="en-US" sz="2000" dirty="0" smtClean="0"/>
              <a:t>などでは</a:t>
            </a:r>
            <a:r>
              <a:rPr lang="en-US" altLang="ja-JP" sz="2000" dirty="0" smtClean="0"/>
              <a:t>for</a:t>
            </a:r>
            <a:r>
              <a:rPr lang="ja-JP" altLang="en-US" sz="2000" dirty="0" smtClean="0"/>
              <a:t>と</a:t>
            </a:r>
            <a:r>
              <a:rPr lang="en-US" altLang="ja-JP" sz="2000" dirty="0" err="1" smtClean="0"/>
              <a:t>foreach</a:t>
            </a:r>
            <a:r>
              <a:rPr lang="ja-JP" altLang="en-US" sz="2000" dirty="0" smtClean="0"/>
              <a:t>は名前が変わるが、</a:t>
            </a:r>
            <a:r>
              <a:rPr lang="en-US" altLang="ja-JP" sz="2000" dirty="0" err="1" smtClean="0"/>
              <a:t>awk</a:t>
            </a:r>
            <a:r>
              <a:rPr lang="ja-JP" altLang="en-US" sz="2000" dirty="0" smtClean="0"/>
              <a:t>ではどちらも</a:t>
            </a:r>
            <a:r>
              <a:rPr lang="en-US" altLang="ja-JP" sz="2000" dirty="0" smtClean="0"/>
              <a:t>for</a:t>
            </a:r>
            <a:r>
              <a:rPr lang="ja-JP" altLang="en-US" sz="2000" dirty="0" smtClean="0"/>
              <a:t>を使って書く。</a:t>
            </a:r>
            <a:endParaRPr lang="en-US" altLang="ja-JP" sz="2000" dirty="0" smtClean="0"/>
          </a:p>
          <a:p>
            <a:endParaRPr lang="en-US" altLang="ja-JP" sz="2000" dirty="0" smtClean="0"/>
          </a:p>
          <a:p>
            <a:r>
              <a:rPr lang="ja-JP" altLang="en-US" sz="2000" dirty="0"/>
              <a:t>先</a:t>
            </a:r>
            <a:r>
              <a:rPr lang="ja-JP" altLang="en-US" sz="2000" dirty="0" smtClean="0"/>
              <a:t>ほどの</a:t>
            </a:r>
            <a:r>
              <a:rPr lang="ja-JP" altLang="en-US" sz="2000" dirty="0"/>
              <a:t>例</a:t>
            </a:r>
            <a:r>
              <a:rPr lang="ja-JP" altLang="en-US" sz="2000" dirty="0" smtClean="0"/>
              <a:t>では、</a:t>
            </a:r>
            <a:endParaRPr lang="en-US" altLang="ja-JP" sz="2000" dirty="0" smtClean="0"/>
          </a:p>
          <a:p>
            <a:endParaRPr lang="en-US" altLang="ja-JP" sz="2000" dirty="0"/>
          </a:p>
          <a:p>
            <a:r>
              <a:rPr lang="en-US" altLang="ja-JP" sz="2000" dirty="0" err="1"/>
              <a:t>awk</a:t>
            </a:r>
            <a:r>
              <a:rPr lang="en-US" altLang="ja-JP" sz="2000" dirty="0"/>
              <a:t> 'BEGIN{a[1]=10; a["apple"]=300</a:t>
            </a:r>
            <a:r>
              <a:rPr lang="en-US" altLang="ja-JP" sz="2000" dirty="0" smtClean="0"/>
              <a:t>;</a:t>
            </a:r>
          </a:p>
          <a:p>
            <a:r>
              <a:rPr lang="en-US" altLang="ja-JP" sz="2000" dirty="0"/>
              <a:t> </a:t>
            </a:r>
            <a:r>
              <a:rPr lang="en-US" altLang="ja-JP" sz="2000" dirty="0" smtClean="0"/>
              <a:t>                     </a:t>
            </a:r>
            <a:r>
              <a:rPr lang="en-US" altLang="ja-JP" sz="2000" dirty="0"/>
              <a:t>for(</a:t>
            </a:r>
            <a:r>
              <a:rPr lang="en-US" altLang="ja-JP" sz="2000" dirty="0" err="1"/>
              <a:t>i</a:t>
            </a:r>
            <a:r>
              <a:rPr lang="en-US" altLang="ja-JP" sz="2000" dirty="0"/>
              <a:t> in a){print a[</a:t>
            </a:r>
            <a:r>
              <a:rPr lang="en-US" altLang="ja-JP" sz="2000" dirty="0" err="1"/>
              <a:t>i</a:t>
            </a:r>
            <a:r>
              <a:rPr lang="en-US" altLang="ja-JP" sz="2000" dirty="0"/>
              <a:t>]}}'</a:t>
            </a:r>
          </a:p>
          <a:p>
            <a:endParaRPr lang="en-US" altLang="ja-JP" sz="2000" dirty="0" smtClean="0"/>
          </a:p>
          <a:p>
            <a:r>
              <a:rPr lang="ja-JP" altLang="en-US" sz="2000" dirty="0" smtClean="0"/>
              <a:t>となりま</a:t>
            </a:r>
            <a:r>
              <a:rPr lang="ja-JP" altLang="en-US" sz="2000" dirty="0"/>
              <a:t>す</a:t>
            </a:r>
            <a:r>
              <a:rPr lang="ja-JP" altLang="en-US" sz="2000" dirty="0" smtClean="0"/>
              <a:t>。</a:t>
            </a:r>
            <a:endParaRPr lang="en-US" altLang="ja-JP" sz="2000" dirty="0" smtClean="0"/>
          </a:p>
          <a:p>
            <a:r>
              <a:rPr lang="en-US" altLang="ja-JP" sz="2000" dirty="0"/>
              <a:t>(</a:t>
            </a:r>
            <a:r>
              <a:rPr lang="ja-JP" altLang="en-US" sz="2000" dirty="0"/>
              <a:t>普通は気にしなくても良いのですが、このとき</a:t>
            </a:r>
            <a:r>
              <a:rPr lang="ja-JP" altLang="en-US" sz="2000" dirty="0" smtClean="0"/>
              <a:t>の </a:t>
            </a:r>
            <a:r>
              <a:rPr lang="en-US" altLang="ja-JP" sz="2000" dirty="0" err="1" smtClean="0"/>
              <a:t>i</a:t>
            </a:r>
            <a:r>
              <a:rPr lang="en-US" altLang="ja-JP" sz="2000" dirty="0" smtClean="0"/>
              <a:t> </a:t>
            </a:r>
            <a:r>
              <a:rPr lang="ja-JP" altLang="en-US" sz="2000" dirty="0" smtClean="0"/>
              <a:t>は実は文字列になります。</a:t>
            </a:r>
            <a:r>
              <a:rPr lang="en-US" altLang="ja-JP" sz="2000" dirty="0" err="1" smtClean="0"/>
              <a:t>i</a:t>
            </a:r>
            <a:r>
              <a:rPr lang="en-US" altLang="ja-JP" sz="2000" dirty="0" smtClean="0"/>
              <a:t>=1</a:t>
            </a:r>
            <a:r>
              <a:rPr lang="ja-JP" altLang="en-US" sz="2000" dirty="0" smtClean="0"/>
              <a:t>ではなくて、</a:t>
            </a:r>
            <a:r>
              <a:rPr lang="en-US" altLang="ja-JP" sz="2000" dirty="0" err="1" smtClean="0"/>
              <a:t>i</a:t>
            </a:r>
            <a:r>
              <a:rPr lang="en-US" altLang="ja-JP" sz="2000" dirty="0" smtClean="0"/>
              <a:t>=“1”</a:t>
            </a:r>
            <a:r>
              <a:rPr lang="ja-JP" altLang="en-US" sz="2000" dirty="0" smtClean="0"/>
              <a:t>が入っています。なので、</a:t>
            </a:r>
            <a:r>
              <a:rPr lang="en-US" altLang="ja-JP" sz="2000" dirty="0" err="1" smtClean="0"/>
              <a:t>foreach</a:t>
            </a:r>
            <a:r>
              <a:rPr lang="ja-JP" altLang="en-US" sz="2000" dirty="0" smtClean="0"/>
              <a:t>文の中で </a:t>
            </a:r>
            <a:r>
              <a:rPr lang="en-US" altLang="ja-JP" sz="2000" dirty="0" err="1" smtClean="0"/>
              <a:t>i</a:t>
            </a:r>
            <a:r>
              <a:rPr lang="en-US" altLang="ja-JP" sz="2000" dirty="0" smtClean="0"/>
              <a:t> </a:t>
            </a:r>
            <a:r>
              <a:rPr lang="ja-JP" altLang="en-US" sz="2000" dirty="0" smtClean="0"/>
              <a:t>を数字として比較する場合は注意が必要です。数字にするなら</a:t>
            </a:r>
            <a:r>
              <a:rPr lang="en-US" altLang="ja-JP" sz="2000" dirty="0" smtClean="0"/>
              <a:t>i+0</a:t>
            </a:r>
            <a:r>
              <a:rPr lang="ja-JP" altLang="en-US" sz="2000" dirty="0" smtClean="0"/>
              <a:t>とすれば数字に変換されます。</a:t>
            </a:r>
            <a:r>
              <a:rPr lang="en-US" altLang="ja-JP" sz="2000" dirty="0" smtClean="0"/>
              <a:t>)</a:t>
            </a:r>
            <a:endParaRPr lang="en-US" altLang="ja-JP" sz="2000" dirty="0"/>
          </a:p>
          <a:p>
            <a:endParaRPr lang="en-US" altLang="ja-JP" sz="2000" dirty="0" smtClean="0"/>
          </a:p>
          <a:p>
            <a:r>
              <a:rPr lang="ja-JP" altLang="en-US" sz="2000" dirty="0" smtClean="0"/>
              <a:t>この際、表示される順番は何も保証されません。</a:t>
            </a:r>
            <a:endParaRPr lang="en-US" altLang="ja-JP" sz="2000" dirty="0" smtClean="0"/>
          </a:p>
          <a:p>
            <a:r>
              <a:rPr lang="ja-JP" altLang="en-US" sz="2000" dirty="0" smtClean="0"/>
              <a:t>もし、例えば値の大きな順で表示したいならば、</a:t>
            </a:r>
            <a:endParaRPr lang="en-US" altLang="ja-JP" sz="2000" dirty="0" smtClean="0"/>
          </a:p>
          <a:p>
            <a:endParaRPr lang="en-US" altLang="ja-JP" sz="2000" dirty="0"/>
          </a:p>
          <a:p>
            <a:r>
              <a:rPr lang="en-US" altLang="ja-JP" sz="2000" dirty="0" err="1"/>
              <a:t>awk</a:t>
            </a:r>
            <a:r>
              <a:rPr lang="en-US" altLang="ja-JP" sz="2000" dirty="0"/>
              <a:t> 'BEGIN{a[1]=10; a["apple"]=300;</a:t>
            </a:r>
          </a:p>
          <a:p>
            <a:r>
              <a:rPr lang="en-US" altLang="ja-JP" sz="2000" dirty="0"/>
              <a:t>                      PROCINFO["</a:t>
            </a:r>
            <a:r>
              <a:rPr lang="en-US" altLang="ja-JP" sz="2000" dirty="0" err="1"/>
              <a:t>sorted_in</a:t>
            </a:r>
            <a:r>
              <a:rPr lang="en-US" altLang="ja-JP" sz="2000" dirty="0"/>
              <a:t>"]="@</a:t>
            </a:r>
            <a:r>
              <a:rPr lang="en-US" altLang="ja-JP" sz="2000" dirty="0" err="1"/>
              <a:t>val_num_desc</a:t>
            </a:r>
            <a:r>
              <a:rPr lang="en-US" altLang="ja-JP" sz="2000" dirty="0"/>
              <a:t>"; for(</a:t>
            </a:r>
            <a:r>
              <a:rPr lang="en-US" altLang="ja-JP" sz="2000" dirty="0" err="1"/>
              <a:t>i</a:t>
            </a:r>
            <a:r>
              <a:rPr lang="en-US" altLang="ja-JP" sz="2000" dirty="0"/>
              <a:t> in a){print a[</a:t>
            </a:r>
            <a:r>
              <a:rPr lang="en-US" altLang="ja-JP" sz="2000" dirty="0" err="1"/>
              <a:t>i</a:t>
            </a:r>
            <a:r>
              <a:rPr lang="en-US" altLang="ja-JP" sz="2000" dirty="0"/>
              <a:t>]}}'</a:t>
            </a:r>
          </a:p>
          <a:p>
            <a:endParaRPr lang="en-US" altLang="ja-JP" sz="2000" dirty="0" smtClean="0"/>
          </a:p>
          <a:p>
            <a:r>
              <a:rPr lang="ja-JP" altLang="en-US" sz="2000" dirty="0" smtClean="0"/>
              <a:t>とします。</a:t>
            </a:r>
            <a:endParaRPr lang="en-US" altLang="ja-JP" sz="2000" dirty="0" smtClean="0"/>
          </a:p>
          <a:p>
            <a:endParaRPr lang="en-US" altLang="ja-JP" sz="2000" dirty="0" smtClean="0"/>
          </a:p>
        </p:txBody>
      </p:sp>
    </p:spTree>
    <p:extLst>
      <p:ext uri="{BB962C8B-B14F-4D97-AF65-F5344CB8AC3E}">
        <p14:creationId xmlns:p14="http://schemas.microsoft.com/office/powerpoint/2010/main" val="1199837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016758"/>
          </a:xfrm>
          <a:prstGeom prst="rect">
            <a:avLst/>
          </a:prstGeom>
          <a:noFill/>
        </p:spPr>
        <p:txBody>
          <a:bodyPr wrap="square" rtlCol="0">
            <a:spAutoFit/>
          </a:bodyPr>
          <a:lstStyle/>
          <a:p>
            <a:r>
              <a:rPr kumimoji="1" lang="ja-JP" altLang="en-US" sz="2000" dirty="0" smtClean="0"/>
              <a:t>連想配列のソート</a:t>
            </a:r>
            <a:endParaRPr kumimoji="1" lang="en-US" altLang="ja-JP" sz="2000" dirty="0" smtClean="0"/>
          </a:p>
          <a:p>
            <a:endParaRPr lang="en-US" altLang="ja-JP" sz="2000" dirty="0"/>
          </a:p>
          <a:p>
            <a:r>
              <a:rPr kumimoji="1" lang="en-US" altLang="ja-JP" sz="2000" dirty="0" err="1" smtClean="0"/>
              <a:t>awk</a:t>
            </a:r>
            <a:r>
              <a:rPr lang="ja-JP" altLang="en-US" sz="2000" dirty="0" smtClean="0"/>
              <a:t>では、</a:t>
            </a:r>
            <a:r>
              <a:rPr lang="en-US" altLang="ja-JP" sz="2000" dirty="0"/>
              <a:t>PROCINFO</a:t>
            </a:r>
            <a:r>
              <a:rPr lang="en-US" altLang="ja-JP" sz="2000" dirty="0" smtClean="0"/>
              <a:t>[</a:t>
            </a:r>
            <a:r>
              <a:rPr lang="en-US" altLang="ja-JP" sz="2000" dirty="0"/>
              <a:t>"</a:t>
            </a:r>
            <a:r>
              <a:rPr lang="en-US" altLang="ja-JP" sz="2000" dirty="0" err="1" smtClean="0"/>
              <a:t>sorted_in</a:t>
            </a:r>
            <a:r>
              <a:rPr lang="en-US" altLang="ja-JP" sz="2000" dirty="0"/>
              <a:t>"</a:t>
            </a:r>
            <a:r>
              <a:rPr lang="en-US" altLang="ja-JP" sz="2000" dirty="0" smtClean="0"/>
              <a:t>]</a:t>
            </a:r>
            <a:r>
              <a:rPr lang="ja-JP" altLang="en-US" sz="2000" dirty="0"/>
              <a:t>を</a:t>
            </a:r>
            <a:r>
              <a:rPr lang="ja-JP" altLang="en-US" sz="2000" dirty="0" smtClean="0"/>
              <a:t>指定することでソート順を変更できます。</a:t>
            </a:r>
            <a:endParaRPr lang="en-US" altLang="ja-JP" sz="2000" dirty="0" smtClean="0"/>
          </a:p>
          <a:p>
            <a:endParaRPr lang="en-US" altLang="ja-JP" sz="2000" dirty="0" smtClean="0"/>
          </a:p>
          <a:p>
            <a:r>
              <a:rPr lang="en-US" altLang="ja-JP" sz="2000" dirty="0" err="1" smtClean="0"/>
              <a:t>val</a:t>
            </a:r>
            <a:r>
              <a:rPr lang="en-US" altLang="ja-JP" sz="2000" dirty="0" smtClean="0"/>
              <a:t> or </a:t>
            </a:r>
            <a:r>
              <a:rPr lang="en-US" altLang="ja-JP" sz="2000" dirty="0" err="1" smtClean="0"/>
              <a:t>ind</a:t>
            </a:r>
            <a:r>
              <a:rPr lang="en-US" altLang="ja-JP" sz="2000" dirty="0" smtClean="0"/>
              <a:t>  :  value (</a:t>
            </a:r>
            <a:r>
              <a:rPr lang="ja-JP" altLang="en-US" sz="2000" dirty="0"/>
              <a:t>配列</a:t>
            </a:r>
            <a:r>
              <a:rPr lang="ja-JP" altLang="en-US" sz="2000" dirty="0" smtClean="0"/>
              <a:t>の値</a:t>
            </a:r>
            <a:r>
              <a:rPr lang="en-US" altLang="ja-JP" sz="2000" dirty="0" smtClean="0"/>
              <a:t>)</a:t>
            </a:r>
            <a:r>
              <a:rPr lang="ja-JP" altLang="en-US" sz="2000" dirty="0" err="1" smtClean="0"/>
              <a:t>、</a:t>
            </a:r>
            <a:r>
              <a:rPr lang="en-US" altLang="ja-JP" sz="2000" dirty="0" smtClean="0"/>
              <a:t>index (</a:t>
            </a:r>
            <a:r>
              <a:rPr lang="ja-JP" altLang="en-US" sz="2000" dirty="0" smtClean="0"/>
              <a:t>キーの値</a:t>
            </a:r>
            <a:r>
              <a:rPr lang="en-US" altLang="ja-JP" sz="2000" dirty="0" smtClean="0"/>
              <a:t>)</a:t>
            </a:r>
            <a:r>
              <a:rPr lang="ja-JP" altLang="en-US" sz="2000" dirty="0" smtClean="0"/>
              <a:t>のどちらを見るか</a:t>
            </a:r>
            <a:endParaRPr lang="en-US" altLang="ja-JP" sz="2000" dirty="0" smtClean="0"/>
          </a:p>
          <a:p>
            <a:r>
              <a:rPr lang="en-US" altLang="ja-JP" sz="2000" dirty="0" err="1" smtClean="0"/>
              <a:t>num</a:t>
            </a:r>
            <a:r>
              <a:rPr lang="en-US" altLang="ja-JP" sz="2000" dirty="0" smtClean="0"/>
              <a:t> or </a:t>
            </a:r>
            <a:r>
              <a:rPr lang="en-US" altLang="ja-JP" sz="2000" dirty="0" err="1" smtClean="0"/>
              <a:t>str</a:t>
            </a:r>
            <a:r>
              <a:rPr lang="en-US" altLang="ja-JP" sz="2000" dirty="0" smtClean="0"/>
              <a:t> : </a:t>
            </a:r>
            <a:r>
              <a:rPr lang="ja-JP" altLang="en-US" sz="2000" dirty="0" smtClean="0"/>
              <a:t>数字として、文字列として、のどちらで比較を行うか</a:t>
            </a:r>
            <a:endParaRPr lang="en-US" altLang="ja-JP" sz="2000" dirty="0" smtClean="0"/>
          </a:p>
          <a:p>
            <a:r>
              <a:rPr lang="en-US" altLang="ja-JP" sz="2000" dirty="0" err="1" smtClean="0"/>
              <a:t>asc</a:t>
            </a:r>
            <a:r>
              <a:rPr lang="en-US" altLang="ja-JP" sz="2000" dirty="0" smtClean="0"/>
              <a:t> or </a:t>
            </a:r>
            <a:r>
              <a:rPr lang="en-US" altLang="ja-JP" sz="2000" dirty="0" err="1" smtClean="0"/>
              <a:t>desc</a:t>
            </a:r>
            <a:r>
              <a:rPr lang="en-US" altLang="ja-JP" sz="2000" dirty="0" smtClean="0"/>
              <a:t> : </a:t>
            </a:r>
            <a:r>
              <a:rPr lang="ja-JP" altLang="en-US" sz="2000" dirty="0" smtClean="0"/>
              <a:t>昇順</a:t>
            </a:r>
            <a:r>
              <a:rPr lang="en-US" altLang="ja-JP" sz="2000" dirty="0" smtClean="0"/>
              <a:t>(</a:t>
            </a:r>
            <a:r>
              <a:rPr lang="en-US" altLang="ja-JP" sz="2000" dirty="0" err="1" smtClean="0"/>
              <a:t>asc</a:t>
            </a:r>
            <a:r>
              <a:rPr lang="en-US" altLang="ja-JP" sz="2000" dirty="0" smtClean="0"/>
              <a:t>)</a:t>
            </a:r>
            <a:r>
              <a:rPr lang="ja-JP" altLang="en-US" sz="2000" dirty="0" err="1" smtClean="0"/>
              <a:t>、</a:t>
            </a:r>
            <a:r>
              <a:rPr lang="ja-JP" altLang="en-US" sz="2000" dirty="0" smtClean="0"/>
              <a:t>降順</a:t>
            </a:r>
            <a:r>
              <a:rPr lang="en-US" altLang="ja-JP" sz="2000" dirty="0" smtClean="0"/>
              <a:t>(</a:t>
            </a:r>
            <a:r>
              <a:rPr lang="en-US" altLang="ja-JP" sz="2000" dirty="0" err="1" smtClean="0"/>
              <a:t>desc</a:t>
            </a:r>
            <a:r>
              <a:rPr lang="en-US" altLang="ja-JP" sz="2000" dirty="0" smtClean="0"/>
              <a:t>) </a:t>
            </a:r>
          </a:p>
          <a:p>
            <a:endParaRPr lang="en-US" altLang="ja-JP" sz="2000" dirty="0" smtClean="0"/>
          </a:p>
          <a:p>
            <a:r>
              <a:rPr lang="ja-JP" altLang="en-US" sz="2000" dirty="0" smtClean="0"/>
              <a:t>上記を組み合わせて、例えば下記のように指定します。</a:t>
            </a:r>
            <a:endParaRPr lang="en-US" altLang="ja-JP" sz="2000" dirty="0" smtClean="0"/>
          </a:p>
          <a:p>
            <a:endParaRPr lang="en-US" altLang="ja-JP" sz="2000" dirty="0"/>
          </a:p>
          <a:p>
            <a:r>
              <a:rPr lang="ja-JP" altLang="en-US" sz="2000" dirty="0"/>
              <a:t>数字</a:t>
            </a:r>
            <a:r>
              <a:rPr lang="ja-JP" altLang="en-US" sz="2000" dirty="0" smtClean="0"/>
              <a:t>のキーがあり、昇順で表示させたい。</a:t>
            </a:r>
            <a:r>
              <a:rPr lang="en-US" altLang="ja-JP" sz="2000" dirty="0" smtClean="0"/>
              <a:t>(</a:t>
            </a:r>
            <a:r>
              <a:rPr lang="en-US" altLang="ja-JP" sz="2000" dirty="0" err="1" smtClean="0"/>
              <a:t>i</a:t>
            </a:r>
            <a:r>
              <a:rPr lang="en-US" altLang="ja-JP" sz="2000" dirty="0" smtClean="0"/>
              <a:t>=1, 2, 3, …</a:t>
            </a:r>
            <a:r>
              <a:rPr lang="ja-JP" altLang="en-US" sz="2000" dirty="0" err="1" smtClean="0"/>
              <a:t>のように</a:t>
            </a:r>
            <a:r>
              <a:rPr lang="en-US" altLang="ja-JP" sz="2000" dirty="0" smtClean="0"/>
              <a:t>)</a:t>
            </a:r>
          </a:p>
          <a:p>
            <a:r>
              <a:rPr lang="en-US" altLang="ja-JP" sz="2000" dirty="0"/>
              <a:t>"@</a:t>
            </a:r>
            <a:r>
              <a:rPr lang="en-US" altLang="ja-JP" sz="2000" dirty="0" err="1" smtClean="0"/>
              <a:t>ind_num_asc</a:t>
            </a:r>
            <a:r>
              <a:rPr lang="en-US" altLang="ja-JP" sz="2000" dirty="0" smtClean="0"/>
              <a:t>“</a:t>
            </a:r>
          </a:p>
          <a:p>
            <a:endParaRPr lang="en-US" altLang="ja-JP" sz="2000" dirty="0"/>
          </a:p>
          <a:p>
            <a:r>
              <a:rPr lang="ja-JP" altLang="en-US" sz="2000" dirty="0" smtClean="0"/>
              <a:t>値を辞書順にソートして表示したい。</a:t>
            </a:r>
            <a:endParaRPr lang="en-US" altLang="ja-JP" sz="2000" dirty="0"/>
          </a:p>
          <a:p>
            <a:r>
              <a:rPr lang="en-US" altLang="ja-JP" sz="2000" dirty="0"/>
              <a:t>"@</a:t>
            </a:r>
            <a:r>
              <a:rPr lang="en-US" altLang="ja-JP" sz="2000" dirty="0" err="1"/>
              <a:t>val_str_asc</a:t>
            </a:r>
            <a:r>
              <a:rPr lang="en-US" altLang="ja-JP" sz="2000" dirty="0"/>
              <a:t>"</a:t>
            </a:r>
            <a:endParaRPr lang="en-US" altLang="ja-JP" sz="2000" dirty="0" smtClean="0"/>
          </a:p>
          <a:p>
            <a:endParaRPr kumimoji="1" lang="en-US" altLang="ja-JP" sz="2000" dirty="0" smtClean="0"/>
          </a:p>
        </p:txBody>
      </p:sp>
    </p:spTree>
    <p:extLst>
      <p:ext uri="{BB962C8B-B14F-4D97-AF65-F5344CB8AC3E}">
        <p14:creationId xmlns:p14="http://schemas.microsoft.com/office/powerpoint/2010/main" val="1350876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2790</TotalTime>
  <Words>1234</Words>
  <Application>Microsoft Office PowerPoint</Application>
  <PresentationFormat>画面に合わせる (4:3)</PresentationFormat>
  <Paragraphs>180</Paragraphs>
  <Slides>13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ＭＳ Ｐゴシック</vt:lpstr>
      <vt:lpstr>Arial</vt:lpstr>
      <vt:lpstr>Calibri</vt:lpstr>
      <vt:lpstr>Calibri Light</vt:lpstr>
      <vt:lpstr>Office テーマ</vt:lpstr>
      <vt:lpstr>AWK入門　2日目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吉武 和敏</cp:lastModifiedBy>
  <cp:revision>83</cp:revision>
  <dcterms:created xsi:type="dcterms:W3CDTF">2018-08-28T04:52:15Z</dcterms:created>
  <dcterms:modified xsi:type="dcterms:W3CDTF">2018-09-25T05:24:07Z</dcterms:modified>
</cp:coreProperties>
</file>