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8" r:id="rId8"/>
    <p:sldId id="265" r:id="rId9"/>
    <p:sldId id="266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0" d="100"/>
          <a:sy n="40" d="100"/>
        </p:scale>
        <p:origin x="1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0BC0-81D2-41E9-B3E7-A604FD4ACEB2}" type="datetimeFigureOut">
              <a:rPr kumimoji="1" lang="ja-JP" altLang="en-US" smtClean="0"/>
              <a:t>2017/6/26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532E-8BD4-4AE5-BD6D-21A510D8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37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0BC0-81D2-41E9-B3E7-A604FD4ACEB2}" type="datetimeFigureOut">
              <a:rPr kumimoji="1" lang="ja-JP" altLang="en-US" smtClean="0"/>
              <a:t>2017/6/26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532E-8BD4-4AE5-BD6D-21A510D8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743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0BC0-81D2-41E9-B3E7-A604FD4ACEB2}" type="datetimeFigureOut">
              <a:rPr kumimoji="1" lang="ja-JP" altLang="en-US" smtClean="0"/>
              <a:t>2017/6/26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532E-8BD4-4AE5-BD6D-21A510D8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82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0BC0-81D2-41E9-B3E7-A604FD4ACEB2}" type="datetimeFigureOut">
              <a:rPr kumimoji="1" lang="ja-JP" altLang="en-US" smtClean="0"/>
              <a:t>2017/6/26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532E-8BD4-4AE5-BD6D-21A510D8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56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0BC0-81D2-41E9-B3E7-A604FD4ACEB2}" type="datetimeFigureOut">
              <a:rPr kumimoji="1" lang="ja-JP" altLang="en-US" smtClean="0"/>
              <a:t>2017/6/26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532E-8BD4-4AE5-BD6D-21A510D8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69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0BC0-81D2-41E9-B3E7-A604FD4ACEB2}" type="datetimeFigureOut">
              <a:rPr kumimoji="1" lang="ja-JP" altLang="en-US" smtClean="0"/>
              <a:t>2017/6/26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532E-8BD4-4AE5-BD6D-21A510D8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786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0BC0-81D2-41E9-B3E7-A604FD4ACEB2}" type="datetimeFigureOut">
              <a:rPr kumimoji="1" lang="ja-JP" altLang="en-US" smtClean="0"/>
              <a:t>2017/6/26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532E-8BD4-4AE5-BD6D-21A510D8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69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0BC0-81D2-41E9-B3E7-A604FD4ACEB2}" type="datetimeFigureOut">
              <a:rPr kumimoji="1" lang="ja-JP" altLang="en-US" smtClean="0"/>
              <a:t>2017/6/26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532E-8BD4-4AE5-BD6D-21A510D8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773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0BC0-81D2-41E9-B3E7-A604FD4ACEB2}" type="datetimeFigureOut">
              <a:rPr kumimoji="1" lang="ja-JP" altLang="en-US" smtClean="0"/>
              <a:t>2017/6/26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532E-8BD4-4AE5-BD6D-21A510D8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683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0BC0-81D2-41E9-B3E7-A604FD4ACEB2}" type="datetimeFigureOut">
              <a:rPr kumimoji="1" lang="ja-JP" altLang="en-US" smtClean="0"/>
              <a:t>2017/6/26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532E-8BD4-4AE5-BD6D-21A510D8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995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0BC0-81D2-41E9-B3E7-A604FD4ACEB2}" type="datetimeFigureOut">
              <a:rPr kumimoji="1" lang="ja-JP" altLang="en-US" smtClean="0"/>
              <a:t>2017/6/26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2532E-8BD4-4AE5-BD6D-21A510D8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97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90BC0-81D2-41E9-B3E7-A604FD4ACEB2}" type="datetimeFigureOut">
              <a:rPr kumimoji="1" lang="ja-JP" altLang="en-US" smtClean="0"/>
              <a:t>2017/6/26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2532E-8BD4-4AE5-BD6D-21A510D84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0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Web</a:t>
            </a:r>
            <a:r>
              <a:rPr lang="ja-JP" altLang="en-US" dirty="0" smtClean="0"/>
              <a:t>アプリケーション開発に向けたチュートリアル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557628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4</a:t>
            </a:r>
            <a:r>
              <a:rPr kumimoji="1" lang="ja-JP" altLang="en-US" sz="3600" dirty="0" smtClean="0"/>
              <a:t>日目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14234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62465" y="255373"/>
            <a:ext cx="1111722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本日知っておくべきこと</a:t>
            </a:r>
            <a:endParaRPr kumimoji="1" lang="en-US" altLang="ja-JP" sz="3200" dirty="0" smtClean="0"/>
          </a:p>
          <a:p>
            <a:endParaRPr kumimoji="1" lang="en-US" altLang="ja-JP" sz="3200" dirty="0" smtClean="0"/>
          </a:p>
          <a:p>
            <a:r>
              <a:rPr lang="ja-JP" altLang="en-US" sz="3200" dirty="0" smtClean="0"/>
              <a:t>・ハッシュ</a:t>
            </a:r>
            <a:endParaRPr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en-US" altLang="ja-JP" sz="3200" dirty="0" smtClean="0"/>
              <a:t>Key – Value</a:t>
            </a:r>
            <a:r>
              <a:rPr lang="ja-JP" altLang="en-US" sz="3200" dirty="0" smtClean="0"/>
              <a:t>構造・・・配列の有無を探す際に使える。</a:t>
            </a:r>
            <a:r>
              <a:rPr lang="en-US" altLang="ja-JP" sz="3200" dirty="0" smtClean="0"/>
              <a:t>Blast</a:t>
            </a:r>
            <a:r>
              <a:rPr lang="ja-JP" altLang="en-US" sz="3200" dirty="0"/>
              <a:t>の最初のステップで</a:t>
            </a:r>
            <a:r>
              <a:rPr lang="ja-JP" altLang="en-US" sz="3200" dirty="0" smtClean="0"/>
              <a:t>使われるなど</a:t>
            </a:r>
            <a:r>
              <a:rPr lang="ja-JP" altLang="en-US" sz="3200" dirty="0"/>
              <a:t>。</a:t>
            </a:r>
            <a:endParaRPr lang="en-US" altLang="ja-JP" sz="3200" dirty="0" smtClean="0"/>
          </a:p>
          <a:p>
            <a:r>
              <a:rPr lang="en-US" altLang="ja-JP" sz="3200" dirty="0" smtClean="0">
                <a:solidFill>
                  <a:srgbClr val="FF0000"/>
                </a:solidFill>
              </a:rPr>
              <a:t>https://ja.wikipedia.org/wiki/</a:t>
            </a:r>
            <a:r>
              <a:rPr lang="ja-JP" altLang="en-US" sz="3200" dirty="0" smtClean="0">
                <a:solidFill>
                  <a:srgbClr val="FF0000"/>
                </a:solidFill>
              </a:rPr>
              <a:t>ハッシュ</a:t>
            </a:r>
            <a:r>
              <a:rPr lang="ja-JP" altLang="en-US" sz="3200" dirty="0">
                <a:solidFill>
                  <a:srgbClr val="FF0000"/>
                </a:solidFill>
              </a:rPr>
              <a:t>関数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r>
              <a:rPr lang="en-US" altLang="ja-JP" sz="3200" dirty="0" smtClean="0">
                <a:solidFill>
                  <a:srgbClr val="FF0000"/>
                </a:solidFill>
              </a:rPr>
              <a:t>https</a:t>
            </a:r>
            <a:r>
              <a:rPr lang="en-US" altLang="ja-JP" sz="3200" dirty="0">
                <a:solidFill>
                  <a:srgbClr val="FF0000"/>
                </a:solidFill>
              </a:rPr>
              <a:t>://www.javadrive.jp/start/hashmap</a:t>
            </a:r>
            <a:r>
              <a:rPr lang="ja-JP" altLang="en-US" sz="3200" dirty="0" smtClean="0">
                <a:solidFill>
                  <a:srgbClr val="FF0000"/>
                </a:solidFill>
              </a:rPr>
              <a:t>/</a:t>
            </a:r>
            <a:endParaRPr lang="en-US" altLang="ja-JP" sz="3200" dirty="0"/>
          </a:p>
          <a:p>
            <a:endParaRPr lang="en-US" altLang="ja-JP" sz="3200" dirty="0" smtClean="0"/>
          </a:p>
          <a:p>
            <a:r>
              <a:rPr lang="ja-JP" altLang="en-US" sz="3200" dirty="0" smtClean="0"/>
              <a:t>・ゲノムアセンブラー</a:t>
            </a:r>
            <a:endParaRPr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en-US" altLang="ja-JP" sz="3200" dirty="0" smtClean="0"/>
              <a:t>k-</a:t>
            </a:r>
            <a:r>
              <a:rPr lang="en-US" altLang="ja-JP" sz="3200" dirty="0" err="1" smtClean="0"/>
              <a:t>mer</a:t>
            </a:r>
            <a:r>
              <a:rPr lang="ja-JP" altLang="en-US" sz="3200" dirty="0" smtClean="0"/>
              <a:t>探索・・・</a:t>
            </a:r>
            <a:r>
              <a:rPr lang="en-US" altLang="ja-JP" sz="3200" dirty="0" smtClean="0"/>
              <a:t>de </a:t>
            </a:r>
            <a:r>
              <a:rPr lang="en-US" altLang="ja-JP" sz="3200" dirty="0" err="1" smtClean="0"/>
              <a:t>bruijn</a:t>
            </a:r>
            <a:r>
              <a:rPr lang="ja-JP" altLang="en-US" sz="3200" dirty="0" smtClean="0"/>
              <a:t>グラフアセンブラーの基本</a:t>
            </a:r>
            <a:endParaRPr lang="ja-JP" altLang="en-US" sz="3200" dirty="0"/>
          </a:p>
        </p:txBody>
      </p:sp>
      <p:sp>
        <p:nvSpPr>
          <p:cNvPr id="3" name="正方形/長方形 2"/>
          <p:cNvSpPr/>
          <p:nvPr/>
        </p:nvSpPr>
        <p:spPr>
          <a:xfrm>
            <a:off x="2206409" y="6191114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82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「de bruijn graph assembly」の画像検索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86" y="758309"/>
            <a:ext cx="9896475" cy="529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189470" y="65903"/>
            <a:ext cx="648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De </a:t>
            </a:r>
            <a:r>
              <a:rPr kumimoji="1" lang="en-US" altLang="ja-JP" sz="2400" dirty="0" err="1" smtClean="0"/>
              <a:t>Bruijn</a:t>
            </a:r>
            <a:r>
              <a:rPr kumimoji="1" lang="en-US" altLang="ja-JP" sz="2400" dirty="0" smtClean="0"/>
              <a:t> graph</a:t>
            </a:r>
            <a:r>
              <a:rPr kumimoji="1" lang="ja-JP" altLang="en-US" sz="2400" dirty="0" smtClean="0"/>
              <a:t>アセンブラー　ものすごく簡単な例</a:t>
            </a:r>
            <a:endParaRPr kumimoji="1" lang="ja-JP" altLang="en-US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6555152" y="6488668"/>
            <a:ext cx="5490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http://www.homolog.us/Tutorials/index.php?p=2.1&amp;s=1</a:t>
            </a:r>
          </a:p>
        </p:txBody>
      </p:sp>
    </p:spTree>
    <p:extLst>
      <p:ext uri="{BB962C8B-B14F-4D97-AF65-F5344CB8AC3E}">
        <p14:creationId xmlns:p14="http://schemas.microsoft.com/office/powerpoint/2010/main" val="354250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89470" y="65903"/>
            <a:ext cx="6718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De </a:t>
            </a:r>
            <a:r>
              <a:rPr kumimoji="1" lang="en-US" altLang="ja-JP" sz="2400" dirty="0" err="1" smtClean="0"/>
              <a:t>Bruijn</a:t>
            </a:r>
            <a:r>
              <a:rPr kumimoji="1" lang="en-US" altLang="ja-JP" sz="2400" dirty="0" smtClean="0"/>
              <a:t> graph</a:t>
            </a:r>
            <a:r>
              <a:rPr kumimoji="1" lang="ja-JP" altLang="en-US" sz="2400" dirty="0" smtClean="0"/>
              <a:t>アセンブラー　ちょっと現実っぽい例</a:t>
            </a:r>
            <a:endParaRPr kumimoji="1" lang="ja-JP" altLang="en-US" sz="2400" dirty="0"/>
          </a:p>
        </p:txBody>
      </p:sp>
      <p:pic>
        <p:nvPicPr>
          <p:cNvPr id="1028" name="Picture 4" descr="「de bruijn graph assembly」の画像検索結果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614" b="48837"/>
          <a:stretch/>
        </p:blipFill>
        <p:spPr bwMode="auto">
          <a:xfrm>
            <a:off x="2857587" y="1499632"/>
            <a:ext cx="5289636" cy="268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6024282" y="6407664"/>
            <a:ext cx="6091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http://genome.cshlp.org/content/19/2/336/F2.expansion.html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83957" y="149963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元の配列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31307" y="3081297"/>
            <a:ext cx="1643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De </a:t>
            </a:r>
            <a:r>
              <a:rPr kumimoji="1" lang="en-US" altLang="ja-JP" dirty="0" err="1" smtClean="0"/>
              <a:t>Bruijn</a:t>
            </a:r>
            <a:r>
              <a:rPr kumimoji="1" lang="en-US" altLang="ja-JP" dirty="0" smtClean="0"/>
              <a:t> graph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7326" y="4745340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アセンブル</a:t>
            </a:r>
            <a:r>
              <a:rPr lang="ja-JP" altLang="en-US" dirty="0"/>
              <a:t>後</a:t>
            </a:r>
            <a:r>
              <a:rPr lang="ja-JP" altLang="en-US" dirty="0" smtClean="0"/>
              <a:t>の配列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29396" y="4729210"/>
            <a:ext cx="125130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AAGA</a:t>
            </a:r>
          </a:p>
          <a:p>
            <a:r>
              <a:rPr kumimoji="1" lang="en-US" altLang="ja-JP" sz="2400" dirty="0" smtClean="0"/>
              <a:t>GACT</a:t>
            </a:r>
          </a:p>
          <a:p>
            <a:r>
              <a:rPr kumimoji="1" lang="en-US" altLang="ja-JP" sz="2400" dirty="0" smtClean="0"/>
              <a:t>CTCCGA</a:t>
            </a:r>
          </a:p>
          <a:p>
            <a:r>
              <a:rPr lang="en-US" altLang="ja-JP" sz="2400" dirty="0" smtClean="0"/>
              <a:t>CTGGGA</a:t>
            </a:r>
          </a:p>
          <a:p>
            <a:r>
              <a:rPr kumimoji="1" lang="en-US" altLang="ja-JP" sz="2400" dirty="0" smtClean="0"/>
              <a:t>CTTT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0084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8281" y="0"/>
            <a:ext cx="1193662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本日の課題 </a:t>
            </a:r>
            <a:r>
              <a:rPr lang="ja-JP" altLang="en-US" sz="3200" dirty="0" smtClean="0"/>
              <a:t>簡易ゲノムアセンブラーの開発</a:t>
            </a:r>
            <a:endParaRPr kumimoji="1" lang="en-US" altLang="ja-JP" sz="3200" dirty="0" smtClean="0"/>
          </a:p>
          <a:p>
            <a:endParaRPr kumimoji="1" lang="en-US" altLang="ja-JP" sz="3200" dirty="0" smtClean="0"/>
          </a:p>
          <a:p>
            <a:r>
              <a:rPr kumimoji="1" lang="en-US" altLang="ja-JP" sz="3200" dirty="0" smtClean="0"/>
              <a:t>1</a:t>
            </a:r>
            <a:r>
              <a:rPr kumimoji="1" lang="ja-JP" altLang="en-US" sz="3200" dirty="0" err="1" smtClean="0"/>
              <a:t>．</a:t>
            </a:r>
            <a:r>
              <a:rPr lang="ja-JP" altLang="en-US" sz="3200" dirty="0" smtClean="0"/>
              <a:t>シーケンスファイルを開いて、</a:t>
            </a:r>
            <a:r>
              <a:rPr lang="en-US" altLang="ja-JP" sz="3200" dirty="0" smtClean="0"/>
              <a:t>21mer</a:t>
            </a:r>
            <a:r>
              <a:rPr lang="ja-JP" altLang="en-US" sz="3200" dirty="0" smtClean="0"/>
              <a:t>ごとにハッシュに配列と出現回数を詰めこむ。具体的には配列をキーとして出現回数を知りたい。</a:t>
            </a:r>
            <a:endParaRPr lang="en-US" altLang="ja-JP" sz="3200" dirty="0" smtClean="0"/>
          </a:p>
          <a:p>
            <a:endParaRPr kumimoji="1" lang="en-US" altLang="ja-JP" sz="3200" dirty="0"/>
          </a:p>
          <a:p>
            <a:r>
              <a:rPr lang="en-US" altLang="ja-JP" sz="3200" dirty="0" smtClean="0"/>
              <a:t>2</a:t>
            </a:r>
            <a:r>
              <a:rPr lang="ja-JP" altLang="en-US" sz="3200" dirty="0" err="1" smtClean="0"/>
              <a:t>．</a:t>
            </a:r>
            <a:r>
              <a:rPr lang="ja-JP" altLang="en-US" sz="3200" dirty="0" smtClean="0"/>
              <a:t>最も沢山出現した</a:t>
            </a:r>
            <a:r>
              <a:rPr lang="en-US" altLang="ja-JP" sz="3200" dirty="0" smtClean="0"/>
              <a:t>21bp</a:t>
            </a:r>
            <a:r>
              <a:rPr lang="ja-JP" altLang="en-US" sz="3200" dirty="0" smtClean="0"/>
              <a:t>の配列を探す</a:t>
            </a:r>
            <a:endParaRPr lang="en-US" altLang="ja-JP" sz="3200" dirty="0" smtClean="0"/>
          </a:p>
          <a:p>
            <a:endParaRPr kumimoji="1" lang="en-US" altLang="ja-JP" sz="3200" dirty="0"/>
          </a:p>
          <a:p>
            <a:r>
              <a:rPr lang="en-US" altLang="ja-JP" sz="3200" dirty="0" smtClean="0"/>
              <a:t>3</a:t>
            </a:r>
            <a:r>
              <a:rPr lang="ja-JP" altLang="en-US" sz="3200" dirty="0" err="1" smtClean="0"/>
              <a:t>．</a:t>
            </a:r>
            <a:r>
              <a:rPr lang="en-US" altLang="ja-JP" sz="3200" dirty="0" smtClean="0"/>
              <a:t>2</a:t>
            </a:r>
            <a:r>
              <a:rPr lang="ja-JP" altLang="en-US" sz="3200" dirty="0" err="1" smtClean="0"/>
              <a:t>．</a:t>
            </a:r>
            <a:r>
              <a:rPr lang="ja-JP" altLang="en-US" sz="3200" dirty="0" smtClean="0"/>
              <a:t>の配列の</a:t>
            </a:r>
            <a:r>
              <a:rPr lang="en-US" altLang="ja-JP" sz="3200" dirty="0" smtClean="0"/>
              <a:t>2</a:t>
            </a:r>
            <a:r>
              <a:rPr lang="ja-JP" altLang="en-US" sz="3200" dirty="0" smtClean="0"/>
              <a:t>文字目から</a:t>
            </a:r>
            <a:r>
              <a:rPr lang="en-US" altLang="ja-JP" sz="3200" dirty="0" smtClean="0"/>
              <a:t>21</a:t>
            </a:r>
            <a:r>
              <a:rPr lang="ja-JP" altLang="en-US" sz="3200" dirty="0" smtClean="0"/>
              <a:t>文字目を切り出し、その後ろに</a:t>
            </a:r>
            <a:r>
              <a:rPr lang="en-US" altLang="ja-JP" sz="3200" dirty="0" smtClean="0"/>
              <a:t>A,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C,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G,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T</a:t>
            </a:r>
            <a:r>
              <a:rPr lang="ja-JP" altLang="en-US" sz="3200" dirty="0" smtClean="0"/>
              <a:t>をそれぞれ繋げて、新しい</a:t>
            </a:r>
            <a:r>
              <a:rPr lang="en-US" altLang="ja-JP" sz="3200" dirty="0" smtClean="0"/>
              <a:t>21mer</a:t>
            </a:r>
            <a:r>
              <a:rPr lang="ja-JP" altLang="en-US" sz="3200" dirty="0" smtClean="0"/>
              <a:t>を作り、ハッシュに記憶させている出現回数を出力する。</a:t>
            </a:r>
            <a:endParaRPr lang="en-US" altLang="ja-JP" sz="3200" dirty="0" smtClean="0"/>
          </a:p>
          <a:p>
            <a:endParaRPr lang="en-US" altLang="ja-JP" sz="3200" dirty="0"/>
          </a:p>
          <a:p>
            <a:r>
              <a:rPr lang="en-US" altLang="ja-JP" sz="3200" dirty="0" smtClean="0"/>
              <a:t>4</a:t>
            </a:r>
            <a:r>
              <a:rPr lang="ja-JP" altLang="en-US" sz="3200" dirty="0" err="1" smtClean="0"/>
              <a:t>．</a:t>
            </a:r>
            <a:r>
              <a:rPr lang="ja-JP" altLang="en-US" sz="3200" dirty="0" smtClean="0"/>
              <a:t>とある</a:t>
            </a:r>
            <a:r>
              <a:rPr lang="en-US" altLang="ja-JP" sz="3200" dirty="0" smtClean="0"/>
              <a:t>k-</a:t>
            </a:r>
            <a:r>
              <a:rPr lang="en-US" altLang="ja-JP" sz="3200" dirty="0" err="1" smtClean="0"/>
              <a:t>mer</a:t>
            </a:r>
            <a:r>
              <a:rPr lang="ja-JP" altLang="en-US" sz="3200" dirty="0" smtClean="0"/>
              <a:t>を検索したことがあるか記憶するため</a:t>
            </a:r>
            <a:r>
              <a:rPr lang="ja-JP" altLang="en-US" sz="3200" dirty="0" smtClean="0"/>
              <a:t>の</a:t>
            </a:r>
            <a:r>
              <a:rPr lang="en-US" altLang="ja-JP" sz="3200" dirty="0" err="1" smtClean="0"/>
              <a:t>HashMap</a:t>
            </a:r>
            <a:r>
              <a:rPr lang="en-US" altLang="ja-JP" sz="3200" dirty="0" smtClean="0"/>
              <a:t> or </a:t>
            </a:r>
            <a:r>
              <a:rPr lang="en-US" altLang="ja-JP" sz="3200" dirty="0" err="1" smtClean="0"/>
              <a:t>ArrayList</a:t>
            </a:r>
            <a:r>
              <a:rPr lang="ja-JP" altLang="en-US" sz="3200" dirty="0" smtClean="0"/>
              <a:t>を作る。</a:t>
            </a: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12659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8281" y="0"/>
            <a:ext cx="1193662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本日の課題 </a:t>
            </a:r>
            <a:r>
              <a:rPr lang="ja-JP" altLang="en-US" sz="3200" dirty="0" smtClean="0"/>
              <a:t>簡易ゲノムアセンブラーの開発</a:t>
            </a:r>
            <a:r>
              <a:rPr lang="en-US" altLang="ja-JP" sz="3200" dirty="0" smtClean="0"/>
              <a:t>(2)</a:t>
            </a:r>
            <a:endParaRPr kumimoji="1" lang="en-US" altLang="ja-JP" sz="3200" dirty="0" smtClean="0"/>
          </a:p>
          <a:p>
            <a:endParaRPr kumimoji="1" lang="en-US" altLang="ja-JP" sz="3200" dirty="0" smtClean="0"/>
          </a:p>
          <a:p>
            <a:r>
              <a:rPr lang="en-US" altLang="ja-JP" sz="3200" dirty="0" smtClean="0"/>
              <a:t>5</a:t>
            </a:r>
            <a:r>
              <a:rPr lang="ja-JP" altLang="en-US" sz="3200" dirty="0" err="1" smtClean="0"/>
              <a:t>．</a:t>
            </a:r>
            <a:r>
              <a:rPr lang="en-US" altLang="ja-JP" sz="3200" dirty="0" smtClean="0"/>
              <a:t>3</a:t>
            </a:r>
            <a:r>
              <a:rPr lang="ja-JP" altLang="en-US" sz="3200" dirty="0" err="1" smtClean="0"/>
              <a:t>．</a:t>
            </a:r>
            <a:r>
              <a:rPr lang="ja-JP" altLang="en-US" sz="3200" dirty="0" smtClean="0"/>
              <a:t>の中で最も出現頻度の高い</a:t>
            </a:r>
            <a:r>
              <a:rPr lang="en-US" altLang="ja-JP" sz="3200" dirty="0" smtClean="0"/>
              <a:t>1</a:t>
            </a:r>
            <a:r>
              <a:rPr lang="ja-JP" altLang="en-US" sz="3200" dirty="0" smtClean="0"/>
              <a:t>文字を選択し、新しい</a:t>
            </a:r>
            <a:r>
              <a:rPr lang="en-US" altLang="ja-JP" sz="3200" dirty="0" smtClean="0"/>
              <a:t>21</a:t>
            </a:r>
            <a:r>
              <a:rPr lang="ja-JP" altLang="en-US" sz="3200" dirty="0" smtClean="0"/>
              <a:t>文字に対して、</a:t>
            </a:r>
            <a:r>
              <a:rPr lang="en-US" altLang="ja-JP" sz="3200" dirty="0" smtClean="0"/>
              <a:t>3</a:t>
            </a:r>
            <a:r>
              <a:rPr lang="ja-JP" altLang="en-US" sz="3200" dirty="0" err="1" smtClean="0"/>
              <a:t>．</a:t>
            </a:r>
            <a:r>
              <a:rPr lang="ja-JP" altLang="en-US" sz="3200" dirty="0" smtClean="0"/>
              <a:t>のステップを行う。</a:t>
            </a:r>
            <a:endParaRPr lang="en-US" altLang="ja-JP" sz="3200" dirty="0" smtClean="0"/>
          </a:p>
          <a:p>
            <a:endParaRPr lang="en-US" altLang="ja-JP" sz="3200" dirty="0"/>
          </a:p>
          <a:p>
            <a:r>
              <a:rPr lang="en-US" altLang="ja-JP" sz="3200" dirty="0"/>
              <a:t>6</a:t>
            </a:r>
            <a:r>
              <a:rPr lang="ja-JP" altLang="en-US" sz="3200" dirty="0" err="1" smtClean="0"/>
              <a:t>．</a:t>
            </a:r>
            <a:r>
              <a:rPr lang="en-US" altLang="ja-JP" sz="3200" dirty="0"/>
              <a:t>5</a:t>
            </a:r>
            <a:r>
              <a:rPr lang="ja-JP" altLang="en-US" sz="3200" dirty="0" err="1" smtClean="0"/>
              <a:t>．</a:t>
            </a:r>
            <a:r>
              <a:rPr lang="ja-JP" altLang="en-US" sz="3200" dirty="0" smtClean="0"/>
              <a:t>を再帰的に繰り返し、次の</a:t>
            </a:r>
            <a:r>
              <a:rPr lang="en-US" altLang="ja-JP" sz="3200" dirty="0" smtClean="0"/>
              <a:t>4</a:t>
            </a:r>
            <a:r>
              <a:rPr lang="ja-JP" altLang="en-US" sz="3200" dirty="0" err="1" smtClean="0"/>
              <a:t>つの</a:t>
            </a:r>
            <a:r>
              <a:rPr lang="en-US" altLang="ja-JP" sz="3200" dirty="0" smtClean="0"/>
              <a:t>k-</a:t>
            </a:r>
            <a:r>
              <a:rPr lang="en-US" altLang="ja-JP" sz="3200" dirty="0" err="1" smtClean="0"/>
              <a:t>mer</a:t>
            </a:r>
            <a:r>
              <a:rPr lang="ja-JP" altLang="en-US" sz="3200" dirty="0" smtClean="0"/>
              <a:t>の出現頻度がすべて</a:t>
            </a:r>
            <a:r>
              <a:rPr lang="en-US" altLang="ja-JP" sz="3200" dirty="0" smtClean="0"/>
              <a:t>0</a:t>
            </a:r>
            <a:r>
              <a:rPr lang="ja-JP" altLang="en-US" sz="3200" dirty="0" smtClean="0"/>
              <a:t>もしくはすでに一度検索した状態になれば終了。</a:t>
            </a:r>
            <a:endParaRPr lang="en-US" altLang="ja-JP" sz="3200" dirty="0" smtClean="0"/>
          </a:p>
          <a:p>
            <a:endParaRPr lang="en-US" altLang="ja-JP" sz="3200" dirty="0" smtClean="0"/>
          </a:p>
          <a:p>
            <a:r>
              <a:rPr lang="en-US" altLang="ja-JP" sz="3200" dirty="0"/>
              <a:t>7</a:t>
            </a:r>
            <a:r>
              <a:rPr lang="ja-JP" altLang="en-US" sz="3200" dirty="0" err="1" smtClean="0"/>
              <a:t>．</a:t>
            </a:r>
            <a:r>
              <a:rPr lang="en-US" altLang="ja-JP" sz="3200" dirty="0" smtClean="0"/>
              <a:t>6</a:t>
            </a:r>
            <a:r>
              <a:rPr lang="ja-JP" altLang="en-US" sz="3200" dirty="0" err="1" smtClean="0"/>
              <a:t>．</a:t>
            </a:r>
            <a:r>
              <a:rPr lang="ja-JP" altLang="en-US" sz="3200" smtClean="0"/>
              <a:t>では</a:t>
            </a:r>
            <a:r>
              <a:rPr lang="ja-JP" altLang="en-US" sz="3200" smtClean="0"/>
              <a:t>最も</a:t>
            </a:r>
            <a:r>
              <a:rPr lang="ja-JP" altLang="en-US" sz="3200" dirty="0" smtClean="0"/>
              <a:t>出現頻度の高い</a:t>
            </a:r>
            <a:r>
              <a:rPr lang="en-US" altLang="ja-JP" sz="3200" dirty="0" smtClean="0"/>
              <a:t>k-</a:t>
            </a:r>
            <a:r>
              <a:rPr lang="en-US" altLang="ja-JP" sz="3200" dirty="0" err="1" smtClean="0"/>
              <a:t>mer</a:t>
            </a:r>
            <a:r>
              <a:rPr lang="ja-JP" altLang="en-US" sz="3200" dirty="0" smtClean="0"/>
              <a:t>を起点に伸ばしたが、</a:t>
            </a:r>
            <a:r>
              <a:rPr lang="en-US" altLang="ja-JP" sz="3200" dirty="0" smtClean="0"/>
              <a:t>2</a:t>
            </a:r>
            <a:r>
              <a:rPr lang="ja-JP" altLang="en-US" sz="3200" dirty="0" smtClean="0"/>
              <a:t>番目以降の出現頻度でまだ探索していない</a:t>
            </a:r>
            <a:r>
              <a:rPr lang="en-US" altLang="ja-JP" sz="3200" dirty="0" smtClean="0"/>
              <a:t>k-</a:t>
            </a:r>
            <a:r>
              <a:rPr lang="en-US" altLang="ja-JP" sz="3200" dirty="0" err="1" smtClean="0"/>
              <a:t>mer</a:t>
            </a:r>
            <a:r>
              <a:rPr lang="ja-JP" altLang="en-US" sz="3200" dirty="0" smtClean="0"/>
              <a:t>を起点に伸長してみる。</a:t>
            </a:r>
            <a:endParaRPr lang="en-US" altLang="ja-JP" sz="3200" dirty="0" smtClean="0"/>
          </a:p>
          <a:p>
            <a:endParaRPr lang="en-US" altLang="ja-JP" sz="3200" dirty="0" smtClean="0"/>
          </a:p>
          <a:p>
            <a:r>
              <a:rPr lang="en-US" altLang="ja-JP" sz="3200" dirty="0" smtClean="0"/>
              <a:t>8</a:t>
            </a:r>
            <a:r>
              <a:rPr lang="ja-JP" altLang="en-US" sz="3200" dirty="0" err="1" smtClean="0"/>
              <a:t>．</a:t>
            </a:r>
            <a:r>
              <a:rPr lang="ja-JP" altLang="en-US" sz="3200" dirty="0" smtClean="0"/>
              <a:t>ほかに何をすると長くなるか、考えて実装してみよう。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92693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8281" y="0"/>
            <a:ext cx="1193662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本日の議題</a:t>
            </a:r>
            <a:endParaRPr kumimoji="1" lang="en-US" altLang="ja-JP" sz="3200" dirty="0" smtClean="0"/>
          </a:p>
          <a:p>
            <a:endParaRPr lang="en-US" altLang="ja-JP" sz="3200" dirty="0"/>
          </a:p>
          <a:p>
            <a:r>
              <a:rPr lang="en-US" altLang="ja-JP" sz="3200" dirty="0" smtClean="0"/>
              <a:t>1</a:t>
            </a:r>
            <a:r>
              <a:rPr lang="ja-JP" altLang="en-US" sz="3200" dirty="0" err="1" smtClean="0"/>
              <a:t>．</a:t>
            </a:r>
            <a:r>
              <a:rPr lang="ja-JP" altLang="en-US" sz="3200" dirty="0" smtClean="0"/>
              <a:t>今回のデータについて、アセンブラーとして完成させるには何をする必要がありそうか。</a:t>
            </a:r>
            <a:endParaRPr lang="en-US" altLang="ja-JP" sz="3200" dirty="0" smtClean="0"/>
          </a:p>
          <a:p>
            <a:endParaRPr lang="en-US" altLang="ja-JP" sz="3200" dirty="0" smtClean="0"/>
          </a:p>
          <a:p>
            <a:r>
              <a:rPr lang="en-US" altLang="ja-JP" sz="3200" dirty="0"/>
              <a:t>2</a:t>
            </a:r>
            <a:r>
              <a:rPr lang="ja-JP" altLang="en-US" sz="3200" dirty="0" err="1" smtClean="0"/>
              <a:t>．</a:t>
            </a:r>
            <a:r>
              <a:rPr lang="ja-JP" altLang="en-US" sz="3200" dirty="0" smtClean="0"/>
              <a:t>ファージゲノムを一つ </a:t>
            </a:r>
            <a:r>
              <a:rPr lang="en-US" altLang="ja-JP" sz="3200" dirty="0" smtClean="0"/>
              <a:t>(47 </a:t>
            </a:r>
            <a:r>
              <a:rPr lang="en-US" altLang="ja-JP" sz="3200" dirty="0" err="1" smtClean="0"/>
              <a:t>kbp</a:t>
            </a:r>
            <a:r>
              <a:rPr lang="en-US" altLang="ja-JP" sz="3200" dirty="0" smtClean="0"/>
              <a:t>) </a:t>
            </a:r>
            <a:r>
              <a:rPr lang="ja-JP" altLang="en-US" sz="3200" dirty="0" smtClean="0"/>
              <a:t>に繋げることができたか？できなかった場合、なぜ繋がらなかったのか、切れ目を調べて議論してみる。</a:t>
            </a:r>
            <a:endParaRPr lang="en-US" altLang="ja-JP" sz="3200" dirty="0" smtClean="0"/>
          </a:p>
          <a:p>
            <a:r>
              <a:rPr lang="ja-JP" altLang="en-US" sz="3200" dirty="0" smtClean="0"/>
              <a:t>もし</a:t>
            </a:r>
            <a:r>
              <a:rPr lang="ja-JP" altLang="en-US" sz="3200" dirty="0"/>
              <a:t>繋</a:t>
            </a:r>
            <a:r>
              <a:rPr lang="ja-JP" altLang="en-US" sz="3200" dirty="0" smtClean="0"/>
              <a:t>がった</a:t>
            </a:r>
            <a:r>
              <a:rPr lang="ja-JP" altLang="en-US" sz="3200" dirty="0"/>
              <a:t>場合</a:t>
            </a:r>
            <a:r>
              <a:rPr lang="ja-JP" altLang="en-US" sz="3200" dirty="0" smtClean="0"/>
              <a:t>でも、もっと複雑なゲノムだったら、どういうところで繋がらない可能性があるか、対応策としてはどうするのか考えてみる。</a:t>
            </a:r>
            <a:endParaRPr lang="en-US" altLang="ja-JP" sz="3200" dirty="0" smtClean="0"/>
          </a:p>
          <a:p>
            <a:endParaRPr lang="en-US" altLang="ja-JP" sz="3200" dirty="0"/>
          </a:p>
          <a:p>
            <a:r>
              <a:rPr lang="en-US" altLang="ja-JP" sz="3200" dirty="0" smtClean="0"/>
              <a:t>3</a:t>
            </a:r>
            <a:r>
              <a:rPr lang="ja-JP" altLang="en-US" sz="3200" dirty="0" err="1" smtClean="0"/>
              <a:t>．</a:t>
            </a:r>
            <a:r>
              <a:rPr lang="en-US" altLang="ja-JP" sz="3200" dirty="0"/>
              <a:t>λ</a:t>
            </a:r>
            <a:r>
              <a:rPr lang="ja-JP" altLang="en-US" sz="3200" dirty="0" smtClean="0"/>
              <a:t>ファージ</a:t>
            </a:r>
            <a:r>
              <a:rPr lang="ja-JP" altLang="en-US" sz="3200" dirty="0" smtClean="0"/>
              <a:t>のデータについて何か気が付いた点はあるか？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42823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51809" y="690089"/>
            <a:ext cx="1135041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・シーケンスファイル</a:t>
            </a:r>
            <a:endParaRPr lang="en-US" altLang="ja-JP" sz="2400" smtClean="0"/>
          </a:p>
          <a:p>
            <a:endParaRPr lang="en-US" altLang="ja-JP" sz="2400" dirty="0" smtClean="0"/>
          </a:p>
          <a:p>
            <a:r>
              <a:rPr lang="en-US" altLang="ja-JP" sz="2400" dirty="0" smtClean="0"/>
              <a:t>1</a:t>
            </a:r>
            <a:r>
              <a:rPr lang="ja-JP" altLang="en-US" sz="2400" dirty="0" err="1" smtClean="0"/>
              <a:t>．</a:t>
            </a:r>
            <a:r>
              <a:rPr lang="el-GR" altLang="ja-JP" sz="2400" dirty="0" smtClean="0"/>
              <a:t>λ</a:t>
            </a:r>
            <a:r>
              <a:rPr lang="ja-JP" altLang="en-US" sz="2400" dirty="0" smtClean="0"/>
              <a:t>ファージ</a:t>
            </a:r>
            <a:endParaRPr lang="en-US" altLang="ja-JP" sz="2400" dirty="0" smtClean="0"/>
          </a:p>
          <a:p>
            <a:r>
              <a:rPr lang="en-US" altLang="ja-JP" sz="2000" dirty="0">
                <a:solidFill>
                  <a:srgbClr val="FF0000"/>
                </a:solidFill>
              </a:rPr>
              <a:t>ftp://</a:t>
            </a:r>
            <a:r>
              <a:rPr lang="en-US" altLang="ja-JP" sz="2000" dirty="0" smtClean="0">
                <a:solidFill>
                  <a:srgbClr val="FF0000"/>
                </a:solidFill>
              </a:rPr>
              <a:t>ftp.ddbj.nig.ac.jp/ddbj_database/dra/fastq/SRA101/SRA101402/SRX351656/SRR987657.fastq.bz2</a:t>
            </a:r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２．大腸菌</a:t>
            </a:r>
            <a:endParaRPr lang="en-US" altLang="ja-JP" sz="2400" dirty="0" smtClean="0"/>
          </a:p>
          <a:p>
            <a:r>
              <a:rPr lang="ja-JP" altLang="en-US" sz="2000" dirty="0">
                <a:solidFill>
                  <a:srgbClr val="FF0000"/>
                </a:solidFill>
              </a:rPr>
              <a:t>ftp://ftp.ddbj.nig.ac.jp/ddbj_database/dra/fastq/DRA001/DRA001403/DRX014173/DRR015801_1.fastq.bz2</a:t>
            </a:r>
          </a:p>
        </p:txBody>
      </p:sp>
    </p:spTree>
    <p:extLst>
      <p:ext uri="{BB962C8B-B14F-4D97-AF65-F5344CB8AC3E}">
        <p14:creationId xmlns:p14="http://schemas.microsoft.com/office/powerpoint/2010/main" val="34615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2" y="1223239"/>
            <a:ext cx="11534775" cy="537210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89470" y="65903"/>
            <a:ext cx="113542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再帰処理を行う際に</a:t>
            </a:r>
            <a:r>
              <a:rPr lang="en-US" altLang="ja-JP" sz="2400" dirty="0" err="1" smtClean="0"/>
              <a:t>StackOverflowError</a:t>
            </a:r>
            <a:r>
              <a:rPr lang="ja-JP" altLang="en-US" sz="2400" dirty="0" smtClean="0"/>
              <a:t>が発生するので、スタックサイズを大きくしておく</a:t>
            </a:r>
            <a:endParaRPr lang="en-US" altLang="ja-JP" sz="2400" dirty="0" smtClean="0"/>
          </a:p>
          <a:p>
            <a:r>
              <a:rPr lang="ja-JP" altLang="en-US" sz="2400" dirty="0"/>
              <a:t>ウィンドウ</a:t>
            </a:r>
            <a:r>
              <a:rPr lang="ja-JP" altLang="en-US" sz="2400" dirty="0" smtClean="0"/>
              <a:t>→設定→</a:t>
            </a:r>
            <a:r>
              <a:rPr lang="en-US" altLang="ja-JP" sz="2400" dirty="0" smtClean="0"/>
              <a:t>Java</a:t>
            </a:r>
            <a:r>
              <a:rPr lang="ja-JP" altLang="en-US" sz="2400" dirty="0" smtClean="0"/>
              <a:t>→インストール済みの</a:t>
            </a:r>
            <a:r>
              <a:rPr lang="en-US" altLang="ja-JP" sz="2400" dirty="0" smtClean="0"/>
              <a:t>JRE</a:t>
            </a:r>
            <a:r>
              <a:rPr lang="ja-JP" altLang="en-US" sz="2400" dirty="0" smtClean="0"/>
              <a:t>→編集</a:t>
            </a:r>
            <a:endParaRPr lang="en-US" altLang="ja-JP" sz="2400" dirty="0" smtClean="0"/>
          </a:p>
          <a:p>
            <a:r>
              <a:rPr kumimoji="1" lang="ja-JP" altLang="en-US" sz="2400" dirty="0"/>
              <a:t>　</a:t>
            </a:r>
            <a:r>
              <a:rPr kumimoji="1" lang="ja-JP" altLang="en-US" sz="2400" dirty="0" smtClean="0"/>
              <a:t>デフォルトの</a:t>
            </a:r>
            <a:r>
              <a:rPr kumimoji="1" lang="en-US" altLang="ja-JP" sz="2400" dirty="0" smtClean="0"/>
              <a:t>VM</a:t>
            </a:r>
            <a:r>
              <a:rPr kumimoji="1" lang="ja-JP" altLang="en-US" sz="2400" dirty="0" smtClean="0"/>
              <a:t>引数：「</a:t>
            </a:r>
            <a:r>
              <a:rPr lang="en-US" altLang="ja-JP" sz="2400" dirty="0" smtClean="0"/>
              <a:t>-Xss8m</a:t>
            </a:r>
            <a:r>
              <a:rPr lang="ja-JP" altLang="en-US" sz="2400" dirty="0" smtClean="0"/>
              <a:t>」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7854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24642</TotalTime>
  <Words>502</Words>
  <Application>Microsoft Office PowerPoint</Application>
  <PresentationFormat>ワイド画面</PresentationFormat>
  <Paragraphs>59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Calibri Light</vt:lpstr>
      <vt:lpstr>Office テーマ</vt:lpstr>
      <vt:lpstr>Webアプリケーション開発に向けたチュートリアル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Webアプリケーション開発に向けたチュートリアル</dc:title>
  <dc:creator>吉武和敏</dc:creator>
  <cp:lastModifiedBy>asakawa</cp:lastModifiedBy>
  <cp:revision>25</cp:revision>
  <dcterms:created xsi:type="dcterms:W3CDTF">2017-05-18T09:06:21Z</dcterms:created>
  <dcterms:modified xsi:type="dcterms:W3CDTF">2017-06-26T03:59:46Z</dcterms:modified>
</cp:coreProperties>
</file>