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6" r:id="rId3"/>
    <p:sldId id="299" r:id="rId4"/>
    <p:sldId id="297" r:id="rId5"/>
    <p:sldId id="261" r:id="rId6"/>
    <p:sldId id="295" r:id="rId7"/>
    <p:sldId id="294" r:id="rId8"/>
    <p:sldId id="282" r:id="rId9"/>
    <p:sldId id="267" r:id="rId10"/>
    <p:sldId id="300" r:id="rId11"/>
    <p:sldId id="298" r:id="rId1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11CE0C-6565-4671-A915-A9EAA8746F7C}" v="545" dt="2018-11-09T07:03:58.17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114" d="100"/>
          <a:sy n="114" d="100"/>
        </p:scale>
        <p:origin x="139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和敏 吉武" userId="e4825ba96748af9c" providerId="LiveId" clId="{2E11CE0C-6565-4671-A915-A9EAA8746F7C}"/>
    <pc:docChg chg="undo custSel addSld delSld modSld">
      <pc:chgData name="和敏 吉武" userId="e4825ba96748af9c" providerId="LiveId" clId="{2E11CE0C-6565-4671-A915-A9EAA8746F7C}" dt="2018-11-09T07:03:58.174" v="2344"/>
      <pc:docMkLst>
        <pc:docMk/>
      </pc:docMkLst>
      <pc:sldChg chg="modSp">
        <pc:chgData name="和敏 吉武" userId="e4825ba96748af9c" providerId="LiveId" clId="{2E11CE0C-6565-4671-A915-A9EAA8746F7C}" dt="2018-11-01T05:24:10.958" v="2" actId="20577"/>
        <pc:sldMkLst>
          <pc:docMk/>
          <pc:sldMk cId="1367562235" sldId="256"/>
        </pc:sldMkLst>
        <pc:spChg chg="mod">
          <ac:chgData name="和敏 吉武" userId="e4825ba96748af9c" providerId="LiveId" clId="{2E11CE0C-6565-4671-A915-A9EAA8746F7C}" dt="2018-11-01T05:24:10.958" v="2" actId="20577"/>
          <ac:spMkLst>
            <pc:docMk/>
            <pc:sldMk cId="1367562235" sldId="256"/>
            <ac:spMk id="2" creationId="{00000000-0000-0000-0000-000000000000}"/>
          </ac:spMkLst>
        </pc:spChg>
      </pc:sldChg>
      <pc:sldChg chg="add">
        <pc:chgData name="和敏 吉武" userId="e4825ba96748af9c" providerId="LiveId" clId="{2E11CE0C-6565-4671-A915-A9EAA8746F7C}" dt="2018-11-01T05:24:06.897" v="0"/>
        <pc:sldMkLst>
          <pc:docMk/>
          <pc:sldMk cId="2308372" sldId="261"/>
        </pc:sldMkLst>
      </pc:sldChg>
      <pc:sldChg chg="modSp add">
        <pc:chgData name="和敏 吉武" userId="e4825ba96748af9c" providerId="LiveId" clId="{2E11CE0C-6565-4671-A915-A9EAA8746F7C}" dt="2018-11-09T01:59:14.663" v="1380" actId="20577"/>
        <pc:sldMkLst>
          <pc:docMk/>
          <pc:sldMk cId="2842551382" sldId="267"/>
        </pc:sldMkLst>
        <pc:spChg chg="mod">
          <ac:chgData name="和敏 吉武" userId="e4825ba96748af9c" providerId="LiveId" clId="{2E11CE0C-6565-4671-A915-A9EAA8746F7C}" dt="2018-11-09T01:59:14.663" v="1380" actId="20577"/>
          <ac:spMkLst>
            <pc:docMk/>
            <pc:sldMk cId="2842551382" sldId="267"/>
            <ac:spMk id="4" creationId="{00000000-0000-0000-0000-000000000000}"/>
          </ac:spMkLst>
        </pc:spChg>
        <pc:graphicFrameChg chg="modGraphic">
          <ac:chgData name="和敏 吉武" userId="e4825ba96748af9c" providerId="LiveId" clId="{2E11CE0C-6565-4671-A915-A9EAA8746F7C}" dt="2018-11-05T09:13:40.771" v="25" actId="14100"/>
          <ac:graphicFrameMkLst>
            <pc:docMk/>
            <pc:sldMk cId="2842551382" sldId="267"/>
            <ac:graphicFrameMk id="6" creationId="{00000000-0000-0000-0000-000000000000}"/>
          </ac:graphicFrameMkLst>
        </pc:graphicFrameChg>
      </pc:sldChg>
      <pc:sldChg chg="add">
        <pc:chgData name="和敏 吉武" userId="e4825ba96748af9c" providerId="LiveId" clId="{2E11CE0C-6565-4671-A915-A9EAA8746F7C}" dt="2018-11-01T05:24:06.897" v="0"/>
        <pc:sldMkLst>
          <pc:docMk/>
          <pc:sldMk cId="3856388827" sldId="282"/>
        </pc:sldMkLst>
      </pc:sldChg>
      <pc:sldChg chg="add">
        <pc:chgData name="和敏 吉武" userId="e4825ba96748af9c" providerId="LiveId" clId="{2E11CE0C-6565-4671-A915-A9EAA8746F7C}" dt="2018-11-01T05:24:06.897" v="0"/>
        <pc:sldMkLst>
          <pc:docMk/>
          <pc:sldMk cId="3994075209" sldId="294"/>
        </pc:sldMkLst>
      </pc:sldChg>
      <pc:sldChg chg="add">
        <pc:chgData name="和敏 吉武" userId="e4825ba96748af9c" providerId="LiveId" clId="{2E11CE0C-6565-4671-A915-A9EAA8746F7C}" dt="2018-11-01T05:24:06.897" v="0"/>
        <pc:sldMkLst>
          <pc:docMk/>
          <pc:sldMk cId="185305491" sldId="295"/>
        </pc:sldMkLst>
      </pc:sldChg>
      <pc:sldChg chg="modSp add">
        <pc:chgData name="和敏 吉武" userId="e4825ba96748af9c" providerId="LiveId" clId="{2E11CE0C-6565-4671-A915-A9EAA8746F7C}" dt="2018-11-09T02:03:29.927" v="1548" actId="20577"/>
        <pc:sldMkLst>
          <pc:docMk/>
          <pc:sldMk cId="4170612722" sldId="296"/>
        </pc:sldMkLst>
        <pc:graphicFrameChg chg="mod modGraphic">
          <ac:chgData name="和敏 吉武" userId="e4825ba96748af9c" providerId="LiveId" clId="{2E11CE0C-6565-4671-A915-A9EAA8746F7C}" dt="2018-11-09T02:03:29.927" v="1548" actId="20577"/>
          <ac:graphicFrameMkLst>
            <pc:docMk/>
            <pc:sldMk cId="4170612722" sldId="296"/>
            <ac:graphicFrameMk id="12" creationId="{00000000-0000-0000-0000-000000000000}"/>
          </ac:graphicFrameMkLst>
        </pc:graphicFrameChg>
      </pc:sldChg>
      <pc:sldChg chg="add">
        <pc:chgData name="和敏 吉武" userId="e4825ba96748af9c" providerId="LiveId" clId="{2E11CE0C-6565-4671-A915-A9EAA8746F7C}" dt="2018-11-01T05:24:06.897" v="0"/>
        <pc:sldMkLst>
          <pc:docMk/>
          <pc:sldMk cId="1909692924" sldId="297"/>
        </pc:sldMkLst>
      </pc:sldChg>
      <pc:sldChg chg="modSp add">
        <pc:chgData name="和敏 吉武" userId="e4825ba96748af9c" providerId="LiveId" clId="{2E11CE0C-6565-4671-A915-A9EAA8746F7C}" dt="2018-11-06T06:38:59.088" v="237"/>
        <pc:sldMkLst>
          <pc:docMk/>
          <pc:sldMk cId="3484487947" sldId="298"/>
        </pc:sldMkLst>
        <pc:spChg chg="mod">
          <ac:chgData name="和敏 吉武" userId="e4825ba96748af9c" providerId="LiveId" clId="{2E11CE0C-6565-4671-A915-A9EAA8746F7C}" dt="2018-11-06T06:38:59.088" v="237"/>
          <ac:spMkLst>
            <pc:docMk/>
            <pc:sldMk cId="3484487947" sldId="298"/>
            <ac:spMk id="2" creationId="{00000000-0000-0000-0000-000000000000}"/>
          </ac:spMkLst>
        </pc:spChg>
      </pc:sldChg>
      <pc:sldChg chg="addSp delSp modSp add">
        <pc:chgData name="和敏 吉武" userId="e4825ba96748af9c" providerId="LiveId" clId="{2E11CE0C-6565-4671-A915-A9EAA8746F7C}" dt="2018-11-09T01:48:13.158" v="1178"/>
        <pc:sldMkLst>
          <pc:docMk/>
          <pc:sldMk cId="3713611776" sldId="299"/>
        </pc:sldMkLst>
        <pc:spChg chg="add del">
          <ac:chgData name="和敏 吉武" userId="e4825ba96748af9c" providerId="LiveId" clId="{2E11CE0C-6565-4671-A915-A9EAA8746F7C}" dt="2018-11-09T01:35:06.804" v="267" actId="478"/>
          <ac:spMkLst>
            <pc:docMk/>
            <pc:sldMk cId="3713611776" sldId="299"/>
            <ac:spMk id="6" creationId="{00000000-0000-0000-0000-000000000000}"/>
          </ac:spMkLst>
        </pc:spChg>
        <pc:spChg chg="add del">
          <ac:chgData name="和敏 吉武" userId="e4825ba96748af9c" providerId="LiveId" clId="{2E11CE0C-6565-4671-A915-A9EAA8746F7C}" dt="2018-11-09T01:35:06.804" v="267" actId="478"/>
          <ac:spMkLst>
            <pc:docMk/>
            <pc:sldMk cId="3713611776" sldId="299"/>
            <ac:spMk id="7" creationId="{00000000-0000-0000-0000-000000000000}"/>
          </ac:spMkLst>
        </pc:spChg>
        <pc:spChg chg="add del">
          <ac:chgData name="和敏 吉武" userId="e4825ba96748af9c" providerId="LiveId" clId="{2E11CE0C-6565-4671-A915-A9EAA8746F7C}" dt="2018-11-09T01:35:06.804" v="267" actId="478"/>
          <ac:spMkLst>
            <pc:docMk/>
            <pc:sldMk cId="3713611776" sldId="299"/>
            <ac:spMk id="9" creationId="{00000000-0000-0000-0000-000000000000}"/>
          </ac:spMkLst>
        </pc:spChg>
        <pc:spChg chg="add del">
          <ac:chgData name="和敏 吉武" userId="e4825ba96748af9c" providerId="LiveId" clId="{2E11CE0C-6565-4671-A915-A9EAA8746F7C}" dt="2018-11-09T01:35:06.804" v="267" actId="478"/>
          <ac:spMkLst>
            <pc:docMk/>
            <pc:sldMk cId="3713611776" sldId="299"/>
            <ac:spMk id="10" creationId="{00000000-0000-0000-0000-000000000000}"/>
          </ac:spMkLst>
        </pc:spChg>
        <pc:spChg chg="add del mod">
          <ac:chgData name="和敏 吉武" userId="e4825ba96748af9c" providerId="LiveId" clId="{2E11CE0C-6565-4671-A915-A9EAA8746F7C}" dt="2018-11-09T01:41:05.686" v="724"/>
          <ac:spMkLst>
            <pc:docMk/>
            <pc:sldMk cId="3713611776" sldId="299"/>
            <ac:spMk id="11" creationId="{00000000-0000-0000-0000-000000000000}"/>
          </ac:spMkLst>
        </pc:spChg>
        <pc:spChg chg="add del">
          <ac:chgData name="和敏 吉武" userId="e4825ba96748af9c" providerId="LiveId" clId="{2E11CE0C-6565-4671-A915-A9EAA8746F7C}" dt="2018-11-09T01:35:06.804" v="267" actId="478"/>
          <ac:spMkLst>
            <pc:docMk/>
            <pc:sldMk cId="3713611776" sldId="299"/>
            <ac:spMk id="13" creationId="{00000000-0000-0000-0000-000000000000}"/>
          </ac:spMkLst>
        </pc:spChg>
        <pc:spChg chg="add del">
          <ac:chgData name="和敏 吉武" userId="e4825ba96748af9c" providerId="LiveId" clId="{2E11CE0C-6565-4671-A915-A9EAA8746F7C}" dt="2018-11-09T01:35:06.804" v="267" actId="478"/>
          <ac:spMkLst>
            <pc:docMk/>
            <pc:sldMk cId="3713611776" sldId="299"/>
            <ac:spMk id="15" creationId="{00000000-0000-0000-0000-000000000000}"/>
          </ac:spMkLst>
        </pc:spChg>
        <pc:spChg chg="add del">
          <ac:chgData name="和敏 吉武" userId="e4825ba96748af9c" providerId="LiveId" clId="{2E11CE0C-6565-4671-A915-A9EAA8746F7C}" dt="2018-11-09T01:35:06.804" v="267" actId="478"/>
          <ac:spMkLst>
            <pc:docMk/>
            <pc:sldMk cId="3713611776" sldId="299"/>
            <ac:spMk id="20" creationId="{00000000-0000-0000-0000-000000000000}"/>
          </ac:spMkLst>
        </pc:spChg>
        <pc:spChg chg="add del">
          <ac:chgData name="和敏 吉武" userId="e4825ba96748af9c" providerId="LiveId" clId="{2E11CE0C-6565-4671-A915-A9EAA8746F7C}" dt="2018-11-09T01:35:06.804" v="267" actId="478"/>
          <ac:spMkLst>
            <pc:docMk/>
            <pc:sldMk cId="3713611776" sldId="299"/>
            <ac:spMk id="21" creationId="{00000000-0000-0000-0000-000000000000}"/>
          </ac:spMkLst>
        </pc:spChg>
        <pc:graphicFrameChg chg="mod modGraphic">
          <ac:chgData name="和敏 吉武" userId="e4825ba96748af9c" providerId="LiveId" clId="{2E11CE0C-6565-4671-A915-A9EAA8746F7C}" dt="2018-11-09T01:48:13.158" v="1178"/>
          <ac:graphicFrameMkLst>
            <pc:docMk/>
            <pc:sldMk cId="3713611776" sldId="299"/>
            <ac:graphicFrameMk id="12" creationId="{00000000-0000-0000-0000-000000000000}"/>
          </ac:graphicFrameMkLst>
        </pc:graphicFrameChg>
        <pc:picChg chg="add del">
          <ac:chgData name="和敏 吉武" userId="e4825ba96748af9c" providerId="LiveId" clId="{2E11CE0C-6565-4671-A915-A9EAA8746F7C}" dt="2018-11-09T01:35:06.804" v="267" actId="478"/>
          <ac:picMkLst>
            <pc:docMk/>
            <pc:sldMk cId="3713611776" sldId="299"/>
            <ac:picMk id="19" creationId="{00000000-0000-0000-0000-000000000000}"/>
          </ac:picMkLst>
        </pc:picChg>
        <pc:picChg chg="add del">
          <ac:chgData name="和敏 吉武" userId="e4825ba96748af9c" providerId="LiveId" clId="{2E11CE0C-6565-4671-A915-A9EAA8746F7C}" dt="2018-11-09T01:35:06.804" v="267" actId="478"/>
          <ac:picMkLst>
            <pc:docMk/>
            <pc:sldMk cId="3713611776" sldId="299"/>
            <ac:picMk id="1026" creationId="{00000000-0000-0000-0000-000000000000}"/>
          </ac:picMkLst>
        </pc:picChg>
      </pc:sldChg>
      <pc:sldChg chg="modSp add">
        <pc:chgData name="和敏 吉武" userId="e4825ba96748af9c" providerId="LiveId" clId="{2E11CE0C-6565-4671-A915-A9EAA8746F7C}" dt="2018-11-09T07:03:58.174" v="2344"/>
        <pc:sldMkLst>
          <pc:docMk/>
          <pc:sldMk cId="3187746098" sldId="300"/>
        </pc:sldMkLst>
        <pc:spChg chg="mod">
          <ac:chgData name="和敏 吉武" userId="e4825ba96748af9c" providerId="LiveId" clId="{2E11CE0C-6565-4671-A915-A9EAA8746F7C}" dt="2018-11-09T07:03:58.174" v="2344"/>
          <ac:spMkLst>
            <pc:docMk/>
            <pc:sldMk cId="3187746098" sldId="300"/>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028357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76437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970548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049665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74F8153-9935-40CC-A99F-6E36BAA8E76E}" type="datetimeFigureOut">
              <a:rPr kumimoji="1" lang="ja-JP" altLang="en-US" smtClean="0"/>
              <a:t>2018/11/9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894244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2018/11/9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4294958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74F8153-9935-40CC-A99F-6E36BAA8E76E}" type="datetimeFigureOut">
              <a:rPr kumimoji="1" lang="ja-JP" altLang="en-US" smtClean="0"/>
              <a:t>2018/11/9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371110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74F8153-9935-40CC-A99F-6E36BAA8E76E}" type="datetimeFigureOut">
              <a:rPr kumimoji="1" lang="ja-JP" altLang="en-US" smtClean="0"/>
              <a:t>2018/11/9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788394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4F8153-9935-40CC-A99F-6E36BAA8E76E}" type="datetimeFigureOut">
              <a:rPr kumimoji="1" lang="ja-JP" altLang="en-US" smtClean="0"/>
              <a:t>2018/11/9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3862376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2018/11/9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181404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74F8153-9935-40CC-A99F-6E36BAA8E76E}" type="datetimeFigureOut">
              <a:rPr kumimoji="1" lang="ja-JP" altLang="en-US" smtClean="0"/>
              <a:t>2018/11/9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639592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4F8153-9935-40CC-A99F-6E36BAA8E76E}" type="datetimeFigureOut">
              <a:rPr kumimoji="1" lang="ja-JP" altLang="en-US" smtClean="0"/>
              <a:t>2018/11/9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DC85F-D5B3-4AE7-A8AC-F71B4A4275A0}" type="slidenum">
              <a:rPr kumimoji="1" lang="ja-JP" altLang="en-US" smtClean="0"/>
              <a:t>‹#›</a:t>
            </a:fld>
            <a:endParaRPr kumimoji="1" lang="ja-JP" altLang="en-US"/>
          </a:p>
        </p:txBody>
      </p:sp>
    </p:spTree>
    <p:extLst>
      <p:ext uri="{BB962C8B-B14F-4D97-AF65-F5344CB8AC3E}">
        <p14:creationId xmlns:p14="http://schemas.microsoft.com/office/powerpoint/2010/main" val="2030652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a:t>AWK</a:t>
            </a:r>
            <a:r>
              <a:rPr kumimoji="1" lang="ja-JP" altLang="en-US" dirty="0"/>
              <a:t>入門　</a:t>
            </a:r>
            <a:r>
              <a:rPr kumimoji="1" lang="en-US" altLang="ja-JP" dirty="0"/>
              <a:t>6</a:t>
            </a:r>
            <a:r>
              <a:rPr kumimoji="1" lang="ja-JP" altLang="en-US" dirty="0"/>
              <a:t>日目</a:t>
            </a:r>
          </a:p>
        </p:txBody>
      </p:sp>
    </p:spTree>
    <p:extLst>
      <p:ext uri="{BB962C8B-B14F-4D97-AF65-F5344CB8AC3E}">
        <p14:creationId xmlns:p14="http://schemas.microsoft.com/office/powerpoint/2010/main" val="1367562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4093428"/>
          </a:xfrm>
          <a:prstGeom prst="rect">
            <a:avLst/>
          </a:prstGeom>
          <a:noFill/>
        </p:spPr>
        <p:txBody>
          <a:bodyPr wrap="square" rtlCol="0">
            <a:spAutoFit/>
          </a:bodyPr>
          <a:lstStyle/>
          <a:p>
            <a:r>
              <a:rPr lang="en-US" altLang="ja-JP" sz="2000" dirty="0"/>
              <a:t>AWK</a:t>
            </a:r>
            <a:r>
              <a:rPr lang="ja-JP" altLang="en-US" sz="2000" dirty="0" err="1"/>
              <a:t>での</a:t>
            </a:r>
            <a:r>
              <a:rPr lang="ja-JP" altLang="en-US" sz="2000" dirty="0"/>
              <a:t>正規表現で気を付ける文字のまとめ</a:t>
            </a:r>
            <a:endParaRPr lang="en-US" altLang="ja-JP" sz="2000" dirty="0"/>
          </a:p>
          <a:p>
            <a:endParaRPr lang="en-US" altLang="ja-JP" sz="2000" dirty="0"/>
          </a:p>
          <a:p>
            <a:r>
              <a:rPr lang="ja-JP" altLang="en-US" sz="2000" dirty="0"/>
              <a:t>　　　　　　</a:t>
            </a:r>
            <a:r>
              <a:rPr lang="en-US" altLang="ja-JP" sz="2000" dirty="0"/>
              <a:t>Bash</a:t>
            </a:r>
            <a:r>
              <a:rPr lang="ja-JP" altLang="en-US" sz="2000" dirty="0"/>
              <a:t>　　　　　</a:t>
            </a:r>
            <a:r>
              <a:rPr lang="en-US" altLang="ja-JP" sz="2000" dirty="0"/>
              <a:t>=&gt;</a:t>
            </a:r>
            <a:r>
              <a:rPr lang="ja-JP" altLang="en-US" sz="2000" dirty="0"/>
              <a:t>　　　　　　</a:t>
            </a:r>
            <a:r>
              <a:rPr lang="en-US" altLang="ja-JP" sz="2000" dirty="0" err="1"/>
              <a:t>awk</a:t>
            </a:r>
            <a:r>
              <a:rPr lang="ja-JP" altLang="en-US" sz="2000" dirty="0"/>
              <a:t>　　　　　</a:t>
            </a:r>
            <a:r>
              <a:rPr lang="en-US" altLang="ja-JP" sz="2000" dirty="0"/>
              <a:t>=&gt;</a:t>
            </a:r>
            <a:r>
              <a:rPr lang="ja-JP" altLang="en-US" sz="2000" dirty="0"/>
              <a:t>　　　　　正規表現</a:t>
            </a:r>
            <a:endParaRPr lang="en-US" altLang="ja-JP" sz="2000" dirty="0"/>
          </a:p>
          <a:p>
            <a:endParaRPr lang="en-US" altLang="ja-JP" sz="2000" dirty="0"/>
          </a:p>
          <a:p>
            <a:r>
              <a:rPr lang="ja-JP" altLang="en-US" sz="2000" dirty="0"/>
              <a:t>一番無難な文字列表現</a:t>
            </a:r>
            <a:endParaRPr lang="en-US" altLang="ja-JP" sz="2000" dirty="0"/>
          </a:p>
          <a:p>
            <a:r>
              <a:rPr lang="en-US" altLang="ja-JP" sz="2000" dirty="0"/>
              <a:t>      </a:t>
            </a:r>
            <a:r>
              <a:rPr lang="ja-JP" altLang="en-US" sz="2000" dirty="0"/>
              <a:t>「</a:t>
            </a:r>
            <a:r>
              <a:rPr lang="en-US" altLang="ja-JP" sz="2000" dirty="0"/>
              <a:t>’</a:t>
            </a:r>
            <a:r>
              <a:rPr lang="ja-JP" altLang="en-US" sz="2000" dirty="0"/>
              <a:t>」で囲む　　　　　　　　　「</a:t>
            </a:r>
            <a:r>
              <a:rPr lang="en-US" altLang="ja-JP" sz="2000" dirty="0"/>
              <a:t>”</a:t>
            </a:r>
            <a:r>
              <a:rPr lang="ja-JP" altLang="en-US" sz="2000" dirty="0"/>
              <a:t>」で囲む　　　　　　　　　普通に正規表現：そのまま</a:t>
            </a:r>
            <a:endParaRPr lang="en-US" altLang="ja-JP" sz="2000" dirty="0"/>
          </a:p>
          <a:p>
            <a:r>
              <a:rPr lang="ja-JP" altLang="en-US" sz="2000" dirty="0"/>
              <a:t>　　　　　　　　　　　　　　　　　　　　　　　　　　　　　　　　　「</a:t>
            </a:r>
            <a:r>
              <a:rPr lang="en-US" altLang="ja-JP" sz="2000" dirty="0"/>
              <a:t>.+*$[()|</a:t>
            </a:r>
            <a:r>
              <a:rPr lang="ja-JP" altLang="en-US" sz="2000" dirty="0"/>
              <a:t>」など：「</a:t>
            </a:r>
            <a:r>
              <a:rPr lang="en-US" altLang="ja-JP" sz="2000" dirty="0"/>
              <a:t>[]</a:t>
            </a:r>
            <a:r>
              <a:rPr lang="ja-JP" altLang="en-US" sz="2000" dirty="0"/>
              <a:t>」で囲む</a:t>
            </a:r>
            <a:endParaRPr lang="en-US" altLang="ja-JP" sz="2000" dirty="0"/>
          </a:p>
          <a:p>
            <a:r>
              <a:rPr lang="ja-JP" altLang="en-US" sz="2000" dirty="0"/>
              <a:t>　　　　　　　　　　　　　　　　　　　　　　　　　　　　　　　　　「</a:t>
            </a:r>
            <a:r>
              <a:rPr lang="en-US" altLang="ja-JP" sz="2000" dirty="0"/>
              <a:t>^]\</a:t>
            </a:r>
            <a:r>
              <a:rPr lang="ja-JP" altLang="en-US" sz="2000" dirty="0"/>
              <a:t>」：「</a:t>
            </a:r>
            <a:r>
              <a:rPr lang="en-US" altLang="ja-JP" sz="2000" dirty="0"/>
              <a:t>\\</a:t>
            </a:r>
            <a:r>
              <a:rPr lang="ja-JP" altLang="en-US" sz="2000"/>
              <a:t>」を付ける</a:t>
            </a:r>
            <a:endParaRPr lang="en-US" altLang="ja-JP" sz="2000" dirty="0"/>
          </a:p>
          <a:p>
            <a:r>
              <a:rPr lang="ja-JP" altLang="en-US" sz="2000" dirty="0"/>
              <a:t>　　　　</a:t>
            </a:r>
            <a:endParaRPr lang="en-US" altLang="ja-JP" sz="2000" dirty="0"/>
          </a:p>
          <a:p>
            <a:endParaRPr lang="en-US" altLang="ja-JP" sz="2000" dirty="0"/>
          </a:p>
          <a:p>
            <a:r>
              <a:rPr lang="ja-JP" altLang="en-US" sz="2000" dirty="0"/>
              <a:t>特別な文字</a:t>
            </a:r>
            <a:endParaRPr lang="en-US" altLang="ja-JP" sz="2000" dirty="0"/>
          </a:p>
          <a:p>
            <a:r>
              <a:rPr lang="ja-JP" altLang="en-US" sz="2000" dirty="0"/>
              <a:t>　　　　　　「‘」　　　　　　　　　　　　　「</a:t>
            </a:r>
            <a:r>
              <a:rPr lang="en-US" altLang="ja-JP" sz="2000" dirty="0"/>
              <a:t>” \</a:t>
            </a:r>
            <a:r>
              <a:rPr lang="ja-JP" altLang="en-US" sz="2000" dirty="0"/>
              <a:t>」　　　　　　　　　　「</a:t>
            </a:r>
            <a:r>
              <a:rPr lang="en-US" altLang="ja-JP" sz="2000" dirty="0"/>
              <a:t>. + * ^ $ [ ] ( ) | \</a:t>
            </a:r>
            <a:r>
              <a:rPr lang="ja-JP" altLang="en-US" sz="2000" dirty="0"/>
              <a:t>」など</a:t>
            </a:r>
            <a:endParaRPr lang="en-US" altLang="ja-JP" sz="2000" dirty="0"/>
          </a:p>
          <a:p>
            <a:endParaRPr lang="en-US" altLang="ja-JP" sz="2000" dirty="0"/>
          </a:p>
        </p:txBody>
      </p:sp>
    </p:spTree>
    <p:extLst>
      <p:ext uri="{BB962C8B-B14F-4D97-AF65-F5344CB8AC3E}">
        <p14:creationId xmlns:p14="http://schemas.microsoft.com/office/powerpoint/2010/main" val="3187746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6293" y="-31795"/>
            <a:ext cx="9025428" cy="6863417"/>
          </a:xfrm>
          <a:prstGeom prst="rect">
            <a:avLst/>
          </a:prstGeom>
          <a:noFill/>
        </p:spPr>
        <p:txBody>
          <a:bodyPr wrap="square" rtlCol="0">
            <a:spAutoFit/>
          </a:bodyPr>
          <a:lstStyle/>
          <a:p>
            <a:r>
              <a:rPr lang="ja-JP" altLang="en-US" sz="2000" dirty="0"/>
              <a:t>練習問題</a:t>
            </a:r>
            <a:endParaRPr lang="en-US" altLang="ja-JP" sz="2000" dirty="0"/>
          </a:p>
          <a:p>
            <a:endParaRPr lang="en-US" altLang="ja-JP" sz="2000" dirty="0"/>
          </a:p>
          <a:p>
            <a:r>
              <a:rPr lang="en-US" altLang="ja-JP" sz="2000" dirty="0"/>
              <a:t>1</a:t>
            </a:r>
            <a:r>
              <a:rPr lang="ja-JP" altLang="en-US" sz="2000" dirty="0" err="1"/>
              <a:t>．</a:t>
            </a:r>
            <a:r>
              <a:rPr lang="en-US" altLang="ja-JP" sz="2000" dirty="0"/>
              <a:t>5</a:t>
            </a:r>
            <a:r>
              <a:rPr lang="ja-JP" altLang="en-US" sz="2000" dirty="0"/>
              <a:t>日目練習問題で使用した</a:t>
            </a:r>
            <a:r>
              <a:rPr lang="en-US" altLang="ja-JP" sz="2000" dirty="0"/>
              <a:t>example.vcf</a:t>
            </a:r>
            <a:r>
              <a:rPr lang="ja-JP" altLang="en-US" sz="2000" dirty="0"/>
              <a:t>ファイルの</a:t>
            </a:r>
            <a:r>
              <a:rPr lang="en-US" altLang="ja-JP" sz="2000" dirty="0"/>
              <a:t>10</a:t>
            </a:r>
            <a:r>
              <a:rPr lang="ja-JP" altLang="en-US" sz="2000" dirty="0"/>
              <a:t>列目、</a:t>
            </a:r>
            <a:r>
              <a:rPr lang="en-US" altLang="ja-JP" sz="2000" dirty="0"/>
              <a:t>11</a:t>
            </a:r>
            <a:r>
              <a:rPr lang="ja-JP" altLang="en-US" sz="2000" dirty="0"/>
              <a:t>列目にはそれぞれ「</a:t>
            </a:r>
            <a:r>
              <a:rPr lang="en-US" altLang="ja-JP" sz="2000" dirty="0"/>
              <a:t>sample1</a:t>
            </a:r>
            <a:r>
              <a:rPr lang="ja-JP" altLang="en-US" sz="2000" dirty="0"/>
              <a:t>」、「</a:t>
            </a:r>
            <a:r>
              <a:rPr lang="en-US" altLang="ja-JP" sz="2000" dirty="0"/>
              <a:t>sample2</a:t>
            </a:r>
            <a:r>
              <a:rPr lang="ja-JP" altLang="en-US" sz="2000" dirty="0"/>
              <a:t>」の検体の変異情報が記載されている。</a:t>
            </a:r>
            <a:endParaRPr lang="en-US" altLang="ja-JP" sz="2000" dirty="0"/>
          </a:p>
          <a:p>
            <a:r>
              <a:rPr lang="ja-JP" altLang="en-US" sz="2000" dirty="0"/>
              <a:t>「</a:t>
            </a:r>
            <a:r>
              <a:rPr lang="en-US" altLang="ja-JP" sz="2000" dirty="0"/>
              <a:t>:</a:t>
            </a:r>
            <a:r>
              <a:rPr lang="ja-JP" altLang="en-US" sz="2000" dirty="0"/>
              <a:t>」区切りの最初の</a:t>
            </a:r>
            <a:r>
              <a:rPr lang="en-US" altLang="ja-JP" sz="2000" dirty="0"/>
              <a:t>1</a:t>
            </a:r>
            <a:r>
              <a:rPr lang="ja-JP" altLang="en-US" sz="2000" dirty="0"/>
              <a:t>項目目がジェノタイプ情報であり、下記の意味になる。</a:t>
            </a:r>
            <a:endParaRPr lang="en-US" altLang="ja-JP" sz="2000" dirty="0"/>
          </a:p>
          <a:p>
            <a:r>
              <a:rPr lang="en-US" altLang="ja-JP" sz="2000" dirty="0"/>
              <a:t>0/0 : </a:t>
            </a:r>
            <a:r>
              <a:rPr lang="ja-JP" altLang="en-US" sz="2000" dirty="0"/>
              <a:t>変異なし</a:t>
            </a:r>
            <a:endParaRPr lang="en-US" altLang="ja-JP" sz="2000" dirty="0"/>
          </a:p>
          <a:p>
            <a:r>
              <a:rPr lang="en-US" altLang="ja-JP" sz="2000" dirty="0"/>
              <a:t>0/1 : </a:t>
            </a:r>
            <a:r>
              <a:rPr lang="ja-JP" altLang="en-US" sz="2000" dirty="0"/>
              <a:t>片方（父親由来もしくは母親由来のどちらか）の染色体に変異あり（ヘテロ）</a:t>
            </a:r>
            <a:endParaRPr lang="en-US" altLang="ja-JP" sz="2000" dirty="0"/>
          </a:p>
          <a:p>
            <a:r>
              <a:rPr lang="en-US" altLang="ja-JP" sz="2000" dirty="0"/>
              <a:t>1/1 : </a:t>
            </a:r>
            <a:r>
              <a:rPr lang="ja-JP" altLang="en-US" sz="2000" dirty="0"/>
              <a:t>両方の染色体に変異あり（ホモ）</a:t>
            </a:r>
            <a:endParaRPr lang="en-US" altLang="ja-JP" sz="2000" dirty="0"/>
          </a:p>
          <a:p>
            <a:r>
              <a:rPr lang="en-US" altLang="ja-JP" sz="2000" dirty="0"/>
              <a:t>./.    : </a:t>
            </a:r>
            <a:r>
              <a:rPr lang="ja-JP" altLang="en-US" sz="2000" dirty="0"/>
              <a:t>デプスが不十分で判定不可能</a:t>
            </a:r>
            <a:endParaRPr lang="en-US" altLang="ja-JP" sz="2000" dirty="0"/>
          </a:p>
          <a:p>
            <a:r>
              <a:rPr lang="ja-JP" altLang="en-US" sz="2000" dirty="0"/>
              <a:t>　ここで数字の</a:t>
            </a:r>
            <a:r>
              <a:rPr lang="en-US" altLang="ja-JP" sz="2000" dirty="0"/>
              <a:t>1</a:t>
            </a:r>
            <a:r>
              <a:rPr lang="ja-JP" altLang="en-US" sz="2000" dirty="0"/>
              <a:t>が</a:t>
            </a:r>
            <a:r>
              <a:rPr lang="en-US" altLang="ja-JP" sz="2000" dirty="0"/>
              <a:t>2</a:t>
            </a:r>
            <a:r>
              <a:rPr lang="ja-JP" altLang="en-US" sz="2000" dirty="0" err="1"/>
              <a:t>、</a:t>
            </a:r>
            <a:r>
              <a:rPr lang="en-US" altLang="ja-JP" sz="2000" dirty="0"/>
              <a:t>3</a:t>
            </a:r>
            <a:r>
              <a:rPr lang="ja-JP" altLang="en-US" sz="2000" dirty="0" err="1"/>
              <a:t>、</a:t>
            </a:r>
            <a:r>
              <a:rPr lang="en-US" altLang="ja-JP" sz="2000" dirty="0"/>
              <a:t>4</a:t>
            </a:r>
            <a:r>
              <a:rPr lang="ja-JP" altLang="en-US" sz="2000" dirty="0"/>
              <a:t>・・・などになることがあるが、それは</a:t>
            </a:r>
            <a:r>
              <a:rPr lang="en-US" altLang="ja-JP" sz="2000" dirty="0"/>
              <a:t>VCF</a:t>
            </a:r>
            <a:r>
              <a:rPr lang="ja-JP" altLang="en-US" sz="2000" dirty="0"/>
              <a:t>の</a:t>
            </a:r>
            <a:r>
              <a:rPr lang="en-US" altLang="ja-JP" sz="2000" dirty="0"/>
              <a:t>5</a:t>
            </a:r>
            <a:r>
              <a:rPr lang="ja-JP" altLang="en-US" sz="2000" dirty="0"/>
              <a:t>列目</a:t>
            </a:r>
            <a:r>
              <a:rPr lang="en-US" altLang="ja-JP" sz="2000" dirty="0"/>
              <a:t>(ALT)</a:t>
            </a:r>
            <a:r>
              <a:rPr lang="ja-JP" altLang="en-US" sz="2000" dirty="0"/>
              <a:t>の変異した配列の何番目になるかを示している。例：</a:t>
            </a:r>
            <a:r>
              <a:rPr lang="en-US" altLang="ja-JP" sz="2000" dirty="0"/>
              <a:t>ALT</a:t>
            </a:r>
            <a:r>
              <a:rPr lang="ja-JP" altLang="en-US" sz="2000" dirty="0"/>
              <a:t>→</a:t>
            </a:r>
            <a:r>
              <a:rPr lang="en-US" altLang="ja-JP" sz="2000" dirty="0"/>
              <a:t>A,C</a:t>
            </a:r>
            <a:r>
              <a:rPr lang="ja-JP" altLang="en-US" sz="2000" dirty="0"/>
              <a:t>のとき、</a:t>
            </a:r>
            <a:r>
              <a:rPr lang="en-US" altLang="ja-JP" sz="2000" dirty="0"/>
              <a:t>0/1</a:t>
            </a:r>
            <a:r>
              <a:rPr lang="ja-JP" altLang="en-US" sz="2000" dirty="0"/>
              <a:t>であれば、</a:t>
            </a:r>
            <a:r>
              <a:rPr lang="en-US" altLang="ja-JP" sz="2000" dirty="0"/>
              <a:t>A</a:t>
            </a:r>
            <a:r>
              <a:rPr lang="ja-JP" altLang="en-US" sz="2000" dirty="0"/>
              <a:t>の変異を</a:t>
            </a:r>
            <a:r>
              <a:rPr lang="en-US" altLang="ja-JP" sz="2000" dirty="0"/>
              <a:t>1</a:t>
            </a:r>
            <a:r>
              <a:rPr lang="ja-JP" altLang="en-US" sz="2000" dirty="0"/>
              <a:t>つ、</a:t>
            </a:r>
            <a:r>
              <a:rPr lang="en-US" altLang="ja-JP" sz="2000" dirty="0"/>
              <a:t>0/2</a:t>
            </a:r>
            <a:r>
              <a:rPr lang="ja-JP" altLang="en-US" sz="2000" dirty="0"/>
              <a:t>であれば</a:t>
            </a:r>
            <a:r>
              <a:rPr lang="en-US" altLang="ja-JP" sz="2000" dirty="0"/>
              <a:t>C</a:t>
            </a:r>
            <a:r>
              <a:rPr lang="ja-JP" altLang="en-US" sz="2000" dirty="0"/>
              <a:t>の変異を</a:t>
            </a:r>
            <a:r>
              <a:rPr lang="en-US" altLang="ja-JP" sz="2000" dirty="0"/>
              <a:t>1</a:t>
            </a:r>
            <a:r>
              <a:rPr lang="ja-JP" altLang="en-US" sz="2000" dirty="0"/>
              <a:t>つ持つ。</a:t>
            </a:r>
            <a:endParaRPr lang="en-US" altLang="ja-JP" sz="2000" dirty="0"/>
          </a:p>
          <a:p>
            <a:r>
              <a:rPr lang="en-US" altLang="ja-JP" sz="2000" dirty="0"/>
              <a:t>sample1</a:t>
            </a:r>
            <a:r>
              <a:rPr lang="ja-JP" altLang="en-US" sz="2000" dirty="0"/>
              <a:t>でデプスが不十分で判定不可能とされる変異はいくつか？</a:t>
            </a:r>
            <a:r>
              <a:rPr lang="en-US" altLang="ja-JP" sz="2000" dirty="0"/>
              <a:t>sample2</a:t>
            </a:r>
            <a:r>
              <a:rPr lang="ja-JP" altLang="en-US" sz="2000" dirty="0"/>
              <a:t>では？</a:t>
            </a:r>
            <a:endParaRPr lang="en-US" altLang="ja-JP" sz="2000" dirty="0"/>
          </a:p>
          <a:p>
            <a:r>
              <a:rPr lang="ja-JP" altLang="en-US" sz="2000" dirty="0"/>
              <a:t>また、</a:t>
            </a:r>
            <a:r>
              <a:rPr lang="en-US" altLang="ja-JP" sz="2000" dirty="0"/>
              <a:t>DP(</a:t>
            </a:r>
            <a:r>
              <a:rPr lang="ja-JP" altLang="en-US" sz="2000" dirty="0"/>
              <a:t>各検体のリード数</a:t>
            </a:r>
            <a:r>
              <a:rPr lang="en-US" altLang="ja-JP" sz="2000" dirty="0"/>
              <a:t>)</a:t>
            </a:r>
            <a:r>
              <a:rPr lang="ja-JP" altLang="en-US" sz="2000" dirty="0"/>
              <a:t>が</a:t>
            </a:r>
            <a:r>
              <a:rPr lang="en-US" altLang="ja-JP" sz="2000" dirty="0"/>
              <a:t>4</a:t>
            </a:r>
            <a:r>
              <a:rPr lang="ja-JP" altLang="en-US" sz="2000" dirty="0"/>
              <a:t>以下の変異数は</a:t>
            </a:r>
            <a:r>
              <a:rPr lang="en-US" altLang="ja-JP" sz="2000" dirty="0"/>
              <a:t>sample1, 2</a:t>
            </a:r>
            <a:r>
              <a:rPr lang="ja-JP" altLang="en-US" sz="2000"/>
              <a:t>それぞれ幾つか？</a:t>
            </a:r>
            <a:endParaRPr lang="en-US" altLang="ja-JP" sz="2000" dirty="0"/>
          </a:p>
          <a:p>
            <a:endParaRPr lang="en-US" altLang="ja-JP" sz="2000" dirty="0"/>
          </a:p>
          <a:p>
            <a:r>
              <a:rPr lang="en-US" altLang="ja-JP" sz="2000" dirty="0"/>
              <a:t>2</a:t>
            </a:r>
            <a:r>
              <a:rPr lang="ja-JP" altLang="en-US" sz="2000" dirty="0" err="1"/>
              <a:t>．</a:t>
            </a:r>
            <a:r>
              <a:rPr lang="en-US" altLang="ja-JP" sz="2000" dirty="0"/>
              <a:t>4</a:t>
            </a:r>
            <a:r>
              <a:rPr lang="ja-JP" altLang="en-US" sz="2000" dirty="0"/>
              <a:t>日目で使用した、</a:t>
            </a:r>
            <a:r>
              <a:rPr lang="en-US" altLang="ja-JP" sz="2000" dirty="0"/>
              <a:t>take.blastn.txt</a:t>
            </a:r>
            <a:r>
              <a:rPr lang="ja-JP" altLang="en-US" sz="2000" dirty="0" err="1"/>
              <a:t>には</a:t>
            </a:r>
            <a:r>
              <a:rPr lang="en-US" altLang="ja-JP" sz="2000" dirty="0"/>
              <a:t>R</a:t>
            </a:r>
            <a:r>
              <a:rPr lang="ja-JP" altLang="en-US" sz="2000" dirty="0"/>
              <a:t>で読み込むと意図しない結果になる文字</a:t>
            </a:r>
            <a:r>
              <a:rPr lang="en-US" altLang="ja-JP" sz="2000" dirty="0"/>
              <a:t>(#)</a:t>
            </a:r>
            <a:r>
              <a:rPr lang="ja-JP" altLang="en-US" sz="2000" dirty="0"/>
              <a:t>やほかのプログラムでエラーになりそうな文字が含まれている。次のそれぞれの文字が含まれている行数を出し、すべて「</a:t>
            </a:r>
            <a:r>
              <a:rPr lang="en-US" altLang="ja-JP" sz="2000" dirty="0"/>
              <a:t>_</a:t>
            </a:r>
            <a:r>
              <a:rPr lang="ja-JP" altLang="en-US" sz="2000" dirty="0"/>
              <a:t>」に置換せよ。</a:t>
            </a:r>
            <a:endParaRPr lang="en-US" altLang="ja-JP" sz="2000" dirty="0"/>
          </a:p>
          <a:p>
            <a:r>
              <a:rPr lang="en-US" altLang="ja-JP" sz="2000" dirty="0"/>
              <a:t># ' ( )</a:t>
            </a:r>
          </a:p>
          <a:p>
            <a:endParaRPr lang="en-US" altLang="ja-JP" sz="2000" dirty="0"/>
          </a:p>
          <a:p>
            <a:r>
              <a:rPr lang="en-US" altLang="ja-JP" sz="2000" dirty="0"/>
              <a:t>3</a:t>
            </a:r>
            <a:r>
              <a:rPr lang="ja-JP" altLang="en-US" sz="2000" dirty="0" err="1"/>
              <a:t>．</a:t>
            </a:r>
            <a:r>
              <a:rPr lang="ja-JP" altLang="en-US" sz="2000" dirty="0"/>
              <a:t>とあるプログラムを使うために</a:t>
            </a:r>
            <a:r>
              <a:rPr lang="en-US" altLang="ja-JP" sz="2000" dirty="0"/>
              <a:t>take.blastn.txt</a:t>
            </a:r>
            <a:r>
              <a:rPr lang="ja-JP" altLang="en-US" sz="2000" dirty="0"/>
              <a:t>の</a:t>
            </a:r>
            <a:r>
              <a:rPr lang="en-US" altLang="ja-JP" sz="2000" dirty="0"/>
              <a:t>2</a:t>
            </a:r>
            <a:r>
              <a:rPr lang="ja-JP" altLang="en-US" sz="2000" dirty="0"/>
              <a:t>列目の遺伝子名を「</a:t>
            </a:r>
            <a:r>
              <a:rPr lang="en-US" altLang="ja-JP" sz="2000" dirty="0"/>
              <a:t>“</a:t>
            </a:r>
            <a:r>
              <a:rPr lang="ja-JP" altLang="en-US" sz="2000" dirty="0"/>
              <a:t>」で囲む必要が出てきた。</a:t>
            </a:r>
            <a:r>
              <a:rPr lang="en-US" altLang="ja-JP" sz="2000" dirty="0"/>
              <a:t>2</a:t>
            </a:r>
            <a:r>
              <a:rPr lang="ja-JP" altLang="en-US" sz="2000" dirty="0"/>
              <a:t>列目を「</a:t>
            </a:r>
            <a:r>
              <a:rPr lang="en-US" altLang="ja-JP" sz="2000" dirty="0"/>
              <a:t>”</a:t>
            </a:r>
            <a:r>
              <a:rPr lang="ja-JP" altLang="en-US" sz="2000" dirty="0"/>
              <a:t>」で囲んで出力せよ。</a:t>
            </a:r>
            <a:endParaRPr lang="en-US" altLang="ja-JP" sz="2000" dirty="0"/>
          </a:p>
        </p:txBody>
      </p:sp>
    </p:spTree>
    <p:extLst>
      <p:ext uri="{BB962C8B-B14F-4D97-AF65-F5344CB8AC3E}">
        <p14:creationId xmlns:p14="http://schemas.microsoft.com/office/powerpoint/2010/main" val="3484487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359664" y="510734"/>
            <a:ext cx="8436864" cy="2369626"/>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6" name="正方形/長方形 5"/>
          <p:cNvSpPr/>
          <p:nvPr/>
        </p:nvSpPr>
        <p:spPr>
          <a:xfrm>
            <a:off x="496982" y="1660537"/>
            <a:ext cx="2916620" cy="3913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a:t>Bash (</a:t>
            </a:r>
            <a:r>
              <a:rPr lang="ja-JP" altLang="en-US" sz="2400" dirty="0"/>
              <a:t>シェル</a:t>
            </a:r>
            <a:r>
              <a:rPr lang="en-US" altLang="ja-JP" sz="2400" dirty="0"/>
              <a:t>)</a:t>
            </a:r>
            <a:endParaRPr kumimoji="1" lang="ja-JP" altLang="en-US" sz="2400" dirty="0"/>
          </a:p>
        </p:txBody>
      </p:sp>
      <p:sp>
        <p:nvSpPr>
          <p:cNvPr id="7" name="正方形/長方形 6"/>
          <p:cNvSpPr/>
          <p:nvPr/>
        </p:nvSpPr>
        <p:spPr>
          <a:xfrm>
            <a:off x="496982" y="2345329"/>
            <a:ext cx="2916620" cy="3913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err="1"/>
              <a:t>awk</a:t>
            </a:r>
            <a:r>
              <a:rPr lang="ja-JP" altLang="en-US" sz="2400" dirty="0"/>
              <a:t> </a:t>
            </a:r>
            <a:r>
              <a:rPr lang="en-US" altLang="ja-JP" sz="2400" dirty="0"/>
              <a:t>(</a:t>
            </a:r>
            <a:r>
              <a:rPr lang="ja-JP" altLang="en-US" sz="2400" dirty="0"/>
              <a:t>インタプリタ</a:t>
            </a:r>
            <a:r>
              <a:rPr lang="en-US" altLang="ja-JP" sz="2400" dirty="0"/>
              <a:t>)</a:t>
            </a:r>
            <a:endParaRPr kumimoji="1" lang="ja-JP" altLang="en-US" sz="2400" dirty="0"/>
          </a:p>
        </p:txBody>
      </p:sp>
      <p:sp>
        <p:nvSpPr>
          <p:cNvPr id="9" name="角丸四角形 8"/>
          <p:cNvSpPr/>
          <p:nvPr/>
        </p:nvSpPr>
        <p:spPr>
          <a:xfrm>
            <a:off x="3391513" y="654696"/>
            <a:ext cx="2093976" cy="1005840"/>
          </a:xfrm>
          <a:prstGeom prst="round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en-US" altLang="ja-JP" dirty="0"/>
              <a:t>AWK</a:t>
            </a:r>
            <a:r>
              <a:rPr kumimoji="1" lang="ja-JP" altLang="en-US" dirty="0"/>
              <a:t>スクリプト</a:t>
            </a:r>
          </a:p>
        </p:txBody>
      </p:sp>
      <p:pic>
        <p:nvPicPr>
          <p:cNvPr id="1026" name="Picture 2" descr="ãç¢å°ãã®ç»åæ¤ç´¢çµæ"/>
          <p:cNvPicPr>
            <a:picLocks noChangeAspect="1" noChangeArrowheads="1"/>
          </p:cNvPicPr>
          <p:nvPr/>
        </p:nvPicPr>
        <p:blipFill rotWithShape="1">
          <a:blip r:embed="rId2">
            <a:extLst>
              <a:ext uri="{28A0092B-C50C-407E-A947-70E740481C1C}">
                <a14:useLocalDpi xmlns:a14="http://schemas.microsoft.com/office/drawing/2010/main" val="0"/>
              </a:ext>
            </a:extLst>
          </a:blip>
          <a:srcRect r="68156"/>
          <a:stretch/>
        </p:blipFill>
        <p:spPr bwMode="auto">
          <a:xfrm rot="13283337" flipH="1">
            <a:off x="2673159" y="523634"/>
            <a:ext cx="649097" cy="1371601"/>
          </a:xfrm>
          <a:prstGeom prst="rect">
            <a:avLst/>
          </a:prstGeom>
          <a:noFill/>
          <a:extLst>
            <a:ext uri="{909E8E84-426E-40DD-AFC4-6F175D3DCCD1}">
              <a14:hiddenFill xmlns:a14="http://schemas.microsoft.com/office/drawing/2010/main">
                <a:solidFill>
                  <a:srgbClr val="FFFFFF"/>
                </a:solidFill>
              </a14:hiddenFill>
            </a:ext>
          </a:extLst>
        </p:spPr>
      </p:pic>
      <p:sp>
        <p:nvSpPr>
          <p:cNvPr id="11" name="テキスト ボックス 10"/>
          <p:cNvSpPr txBox="1"/>
          <p:nvPr/>
        </p:nvSpPr>
        <p:spPr>
          <a:xfrm>
            <a:off x="2366771" y="89999"/>
            <a:ext cx="4610101" cy="369332"/>
          </a:xfrm>
          <a:prstGeom prst="rect">
            <a:avLst/>
          </a:prstGeom>
          <a:noFill/>
        </p:spPr>
        <p:txBody>
          <a:bodyPr wrap="square" rtlCol="0">
            <a:spAutoFit/>
          </a:bodyPr>
          <a:lstStyle/>
          <a:p>
            <a:r>
              <a:rPr kumimoji="1" lang="ja-JP" altLang="en-US" dirty="0"/>
              <a:t>実行環境の違いによる</a:t>
            </a:r>
            <a:r>
              <a:rPr kumimoji="1" lang="en-US" altLang="ja-JP" dirty="0"/>
              <a:t>AWK</a:t>
            </a:r>
            <a:r>
              <a:rPr kumimoji="1" lang="ja-JP" altLang="en-US" dirty="0"/>
              <a:t>スクリプトの制約</a:t>
            </a:r>
          </a:p>
        </p:txBody>
      </p:sp>
      <p:graphicFrame>
        <p:nvGraphicFramePr>
          <p:cNvPr id="12" name="表 11"/>
          <p:cNvGraphicFramePr>
            <a:graphicFrameLocks noGrp="1"/>
          </p:cNvGraphicFramePr>
          <p:nvPr>
            <p:extLst>
              <p:ext uri="{D42A27DB-BD31-4B8C-83A1-F6EECF244321}">
                <p14:modId xmlns:p14="http://schemas.microsoft.com/office/powerpoint/2010/main" val="1678756908"/>
              </p:ext>
            </p:extLst>
          </p:nvPr>
        </p:nvGraphicFramePr>
        <p:xfrm>
          <a:off x="359663" y="3024322"/>
          <a:ext cx="8524277" cy="3840480"/>
        </p:xfrm>
        <a:graphic>
          <a:graphicData uri="http://schemas.openxmlformats.org/drawingml/2006/table">
            <a:tbl>
              <a:tblPr firstRow="1" bandRow="1">
                <a:tableStyleId>{5C22544A-7EE6-4342-B048-85BDC9FD1C3A}</a:tableStyleId>
              </a:tblPr>
              <a:tblGrid>
                <a:gridCol w="1152014">
                  <a:extLst>
                    <a:ext uri="{9D8B030D-6E8A-4147-A177-3AD203B41FA5}">
                      <a16:colId xmlns:a16="http://schemas.microsoft.com/office/drawing/2014/main" val="20000"/>
                    </a:ext>
                  </a:extLst>
                </a:gridCol>
                <a:gridCol w="3559347">
                  <a:extLst>
                    <a:ext uri="{9D8B030D-6E8A-4147-A177-3AD203B41FA5}">
                      <a16:colId xmlns:a16="http://schemas.microsoft.com/office/drawing/2014/main" val="20001"/>
                    </a:ext>
                  </a:extLst>
                </a:gridCol>
                <a:gridCol w="3812916">
                  <a:extLst>
                    <a:ext uri="{9D8B030D-6E8A-4147-A177-3AD203B41FA5}">
                      <a16:colId xmlns:a16="http://schemas.microsoft.com/office/drawing/2014/main" val="20002"/>
                    </a:ext>
                  </a:extLst>
                </a:gridCol>
              </a:tblGrid>
              <a:tr h="370840">
                <a:tc>
                  <a:txBody>
                    <a:bodyPr/>
                    <a:lstStyle/>
                    <a:p>
                      <a:endParaRPr kumimoji="1" lang="ja-JP" altLang="en-US" dirty="0"/>
                    </a:p>
                  </a:txBody>
                  <a:tcPr/>
                </a:tc>
                <a:tc>
                  <a:txBody>
                    <a:bodyPr/>
                    <a:lstStyle/>
                    <a:p>
                      <a:r>
                        <a:rPr kumimoji="1" lang="ja-JP" altLang="en-US" dirty="0"/>
                        <a:t>シングルクオーテーション </a:t>
                      </a:r>
                      <a:r>
                        <a:rPr kumimoji="1" lang="en-US" altLang="ja-JP" dirty="0"/>
                        <a:t>(')</a:t>
                      </a:r>
                      <a:r>
                        <a:rPr kumimoji="1" lang="ja-JP" altLang="en-US" dirty="0"/>
                        <a:t>で囲った文字列</a:t>
                      </a:r>
                    </a:p>
                  </a:txBody>
                  <a:tcPr/>
                </a:tc>
                <a:tc>
                  <a:txBody>
                    <a:bodyPr/>
                    <a:lstStyle/>
                    <a:p>
                      <a:r>
                        <a:rPr kumimoji="1" lang="ja-JP" altLang="en-US" dirty="0"/>
                        <a:t>ダブルクオーテーション </a:t>
                      </a:r>
                      <a:r>
                        <a:rPr kumimoji="1" lang="en-US" altLang="ja-JP" dirty="0"/>
                        <a:t>(")</a:t>
                      </a:r>
                      <a:r>
                        <a:rPr kumimoji="1" lang="ja-JP" altLang="en-US" dirty="0"/>
                        <a:t>で囲った文字列</a:t>
                      </a:r>
                    </a:p>
                  </a:txBody>
                  <a:tcPr/>
                </a:tc>
                <a:extLst>
                  <a:ext uri="{0D108BD9-81ED-4DB2-BD59-A6C34878D82A}">
                    <a16:rowId xmlns:a16="http://schemas.microsoft.com/office/drawing/2014/main" val="10000"/>
                  </a:ext>
                </a:extLst>
              </a:tr>
              <a:tr h="370840">
                <a:tc>
                  <a:txBody>
                    <a:bodyPr/>
                    <a:lstStyle/>
                    <a:p>
                      <a:r>
                        <a:rPr kumimoji="1" lang="en-US" altLang="ja-JP" dirty="0"/>
                        <a:t>Bash</a:t>
                      </a:r>
                      <a:endParaRPr kumimoji="1" lang="ja-JP" altLang="en-US" dirty="0"/>
                    </a:p>
                  </a:txBody>
                  <a:tcPr/>
                </a:tc>
                <a:tc>
                  <a:txBody>
                    <a:bodyPr/>
                    <a:lstStyle/>
                    <a:p>
                      <a:r>
                        <a:rPr kumimoji="1" lang="ja-JP" altLang="en-US" dirty="0"/>
                        <a:t>文字列として扱う</a:t>
                      </a:r>
                      <a:r>
                        <a:rPr kumimoji="1" lang="en-US" altLang="ja-JP" dirty="0"/>
                        <a:t>(</a:t>
                      </a:r>
                      <a:r>
                        <a:rPr kumimoji="1" lang="ja-JP" altLang="en-US" dirty="0"/>
                        <a:t>「</a:t>
                      </a:r>
                      <a:r>
                        <a:rPr kumimoji="1" lang="en-US" altLang="ja-JP" dirty="0"/>
                        <a:t>’</a:t>
                      </a:r>
                      <a:r>
                        <a:rPr kumimoji="1" lang="ja-JP" altLang="en-US" dirty="0"/>
                        <a:t>」以外の文字列を特別扱いしない</a:t>
                      </a:r>
                      <a:r>
                        <a:rPr kumimoji="1" lang="en-US" altLang="ja-JP" dirty="0"/>
                        <a:t>)</a:t>
                      </a:r>
                      <a:endParaRPr kumimoji="1" lang="ja-JP" altLang="en-US" dirty="0"/>
                    </a:p>
                  </a:txBody>
                  <a:tcPr/>
                </a:tc>
                <a:tc>
                  <a:txBody>
                    <a:bodyPr/>
                    <a:lstStyle/>
                    <a:p>
                      <a:r>
                        <a:rPr kumimoji="1" lang="ja-JP" altLang="en-US" dirty="0"/>
                        <a:t>文字列として扱う</a:t>
                      </a:r>
                      <a:r>
                        <a:rPr kumimoji="1" lang="en-US" altLang="ja-JP" dirty="0"/>
                        <a:t>(</a:t>
                      </a:r>
                      <a:r>
                        <a:rPr kumimoji="1" lang="ja-JP" altLang="en-US" dirty="0"/>
                        <a:t>ただし、「</a:t>
                      </a:r>
                      <a:r>
                        <a:rPr kumimoji="1" lang="en-US" altLang="ja-JP" dirty="0"/>
                        <a:t>$()!`”\~*</a:t>
                      </a:r>
                      <a:r>
                        <a:rPr kumimoji="1" lang="ja-JP" altLang="en-US" dirty="0"/>
                        <a:t>」といった文字は特別扱いされてしまう</a:t>
                      </a:r>
                      <a:r>
                        <a:rPr kumimoji="1" lang="en-US" altLang="ja-JP" dirty="0"/>
                        <a:t>)</a:t>
                      </a:r>
                      <a:endParaRPr kumimoji="1" lang="ja-JP" altLang="en-US" dirty="0"/>
                    </a:p>
                  </a:txBody>
                  <a:tcPr/>
                </a:tc>
                <a:extLst>
                  <a:ext uri="{0D108BD9-81ED-4DB2-BD59-A6C34878D82A}">
                    <a16:rowId xmlns:a16="http://schemas.microsoft.com/office/drawing/2014/main" val="10001"/>
                  </a:ext>
                </a:extLst>
              </a:tr>
              <a:tr h="370840">
                <a:tc>
                  <a:txBody>
                    <a:bodyPr/>
                    <a:lstStyle/>
                    <a:p>
                      <a:r>
                        <a:rPr kumimoji="1" lang="en-US" altLang="ja-JP" dirty="0" err="1"/>
                        <a:t>awk</a:t>
                      </a:r>
                      <a:endParaRPr kumimoji="1" lang="ja-JP" altLang="en-US" dirty="0"/>
                    </a:p>
                  </a:txBody>
                  <a:tcPr/>
                </a:tc>
                <a:tc>
                  <a:txBody>
                    <a:bodyPr/>
                    <a:lstStyle/>
                    <a:p>
                      <a:r>
                        <a:rPr kumimoji="1" lang="ja-JP" altLang="en-US" dirty="0"/>
                        <a:t>無効な文字扱いでエラー</a:t>
                      </a:r>
                    </a:p>
                  </a:txBody>
                  <a:tcPr/>
                </a:tc>
                <a:tc>
                  <a:txBody>
                    <a:bodyPr/>
                    <a:lstStyle/>
                    <a:p>
                      <a:r>
                        <a:rPr kumimoji="1" lang="ja-JP" altLang="en-US" dirty="0"/>
                        <a:t>文字列として扱う</a:t>
                      </a:r>
                      <a:endParaRPr kumimoji="1" lang="en-US" altLang="ja-JP" dirty="0"/>
                    </a:p>
                    <a:p>
                      <a:r>
                        <a:rPr kumimoji="1" lang="en-US" altLang="ja-JP" dirty="0"/>
                        <a:t>(</a:t>
                      </a:r>
                      <a:r>
                        <a:rPr kumimoji="1" lang="ja-JP" altLang="en-US" dirty="0"/>
                        <a:t>「</a:t>
                      </a:r>
                      <a:r>
                        <a:rPr kumimoji="1" lang="en-US" altLang="ja-JP" dirty="0"/>
                        <a:t>”\</a:t>
                      </a:r>
                      <a:r>
                        <a:rPr kumimoji="1" lang="ja-JP" altLang="en-US" dirty="0"/>
                        <a:t>」以外の文字列を特別扱いしない」。「</a:t>
                      </a:r>
                      <a:r>
                        <a:rPr kumimoji="1" lang="en-US" altLang="ja-JP" dirty="0"/>
                        <a:t>\</a:t>
                      </a:r>
                      <a:r>
                        <a:rPr kumimoji="1" lang="ja-JP" altLang="en-US" dirty="0"/>
                        <a:t>」を特別視するのは、改行文字を「</a:t>
                      </a:r>
                      <a:r>
                        <a:rPr kumimoji="1" lang="en-US" altLang="ja-JP" dirty="0"/>
                        <a:t>\n</a:t>
                      </a:r>
                      <a:r>
                        <a:rPr kumimoji="1" lang="ja-JP" altLang="en-US" dirty="0"/>
                        <a:t>」、タブ文字を「</a:t>
                      </a:r>
                      <a:r>
                        <a:rPr kumimoji="1" lang="en-US" altLang="ja-JP" dirty="0"/>
                        <a:t>\t</a:t>
                      </a:r>
                      <a:r>
                        <a:rPr kumimoji="1" lang="ja-JP" altLang="en-US" dirty="0"/>
                        <a:t>」などと表記するため。</a:t>
                      </a:r>
                      <a:endParaRPr kumimoji="1" lang="en-US" altLang="ja-JP" dirty="0"/>
                    </a:p>
                    <a:p>
                      <a:r>
                        <a:rPr kumimoji="1" lang="ja-JP" altLang="en-US" dirty="0"/>
                        <a:t>　　　　　　　　　　↓</a:t>
                      </a:r>
                      <a:endParaRPr kumimoji="1" lang="en-US" altLang="ja-JP" dirty="0"/>
                    </a:p>
                    <a:p>
                      <a:r>
                        <a:rPr kumimoji="1" lang="en-US" altLang="ja-JP" dirty="0" err="1"/>
                        <a:t>awk</a:t>
                      </a:r>
                      <a:r>
                        <a:rPr kumimoji="1" lang="ja-JP" altLang="en-US" dirty="0"/>
                        <a:t>の中で文字列として「</a:t>
                      </a:r>
                      <a:r>
                        <a:rPr kumimoji="1" lang="en-US" altLang="ja-JP" dirty="0"/>
                        <a:t>”</a:t>
                      </a:r>
                      <a:r>
                        <a:rPr kumimoji="1" lang="ja-JP" altLang="en-US" dirty="0"/>
                        <a:t>」、「</a:t>
                      </a:r>
                      <a:r>
                        <a:rPr kumimoji="1" lang="en-US" altLang="ja-JP" dirty="0"/>
                        <a:t>\</a:t>
                      </a:r>
                      <a:r>
                        <a:rPr kumimoji="1" lang="ja-JP" altLang="en-US" dirty="0"/>
                        <a:t>」を扱いたい場合は、「</a:t>
                      </a:r>
                      <a:r>
                        <a:rPr kumimoji="1" lang="en-US" altLang="ja-JP" dirty="0"/>
                        <a:t>”</a:t>
                      </a:r>
                      <a:r>
                        <a:rPr kumimoji="1" lang="ja-JP" altLang="en-US" dirty="0"/>
                        <a:t>」→「</a:t>
                      </a:r>
                      <a:r>
                        <a:rPr kumimoji="1" lang="en-US" altLang="ja-JP" dirty="0"/>
                        <a:t>\”</a:t>
                      </a:r>
                      <a:r>
                        <a:rPr kumimoji="1" lang="ja-JP" altLang="en-US" dirty="0"/>
                        <a:t>」、「</a:t>
                      </a:r>
                      <a:r>
                        <a:rPr kumimoji="1" lang="en-US" altLang="ja-JP" dirty="0"/>
                        <a:t>\</a:t>
                      </a:r>
                      <a:r>
                        <a:rPr kumimoji="1" lang="ja-JP" altLang="en-US" dirty="0"/>
                        <a:t>」→「</a:t>
                      </a:r>
                      <a:r>
                        <a:rPr kumimoji="1" lang="en-US" altLang="ja-JP" dirty="0"/>
                        <a:t>\\</a:t>
                      </a:r>
                      <a:r>
                        <a:rPr kumimoji="1" lang="ja-JP" altLang="en-US" dirty="0"/>
                        <a:t>」とエスケープする。</a:t>
                      </a:r>
                      <a:r>
                        <a:rPr kumimoji="1" lang="en-US" altLang="ja-JP" dirty="0"/>
                        <a:t>)</a:t>
                      </a:r>
                      <a:endParaRPr kumimoji="1" lang="ja-JP" altLang="en-US" dirty="0"/>
                    </a:p>
                  </a:txBody>
                  <a:tcPr/>
                </a:tc>
                <a:extLst>
                  <a:ext uri="{0D108BD9-81ED-4DB2-BD59-A6C34878D82A}">
                    <a16:rowId xmlns:a16="http://schemas.microsoft.com/office/drawing/2014/main" val="10002"/>
                  </a:ext>
                </a:extLst>
              </a:tr>
            </a:tbl>
          </a:graphicData>
        </a:graphic>
      </p:graphicFrame>
      <p:sp>
        <p:nvSpPr>
          <p:cNvPr id="15" name="正方形/長方形 14"/>
          <p:cNvSpPr/>
          <p:nvPr/>
        </p:nvSpPr>
        <p:spPr>
          <a:xfrm>
            <a:off x="5682699" y="1660536"/>
            <a:ext cx="2916620" cy="3913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400" dirty="0" err="1"/>
              <a:t>awk</a:t>
            </a:r>
            <a:r>
              <a:rPr lang="ja-JP" altLang="en-US" sz="2400" dirty="0"/>
              <a:t> </a:t>
            </a:r>
            <a:r>
              <a:rPr lang="en-US" altLang="ja-JP" sz="2400" dirty="0"/>
              <a:t>(</a:t>
            </a:r>
            <a:r>
              <a:rPr lang="ja-JP" altLang="en-US" sz="2400" dirty="0"/>
              <a:t>インタプリタ</a:t>
            </a:r>
            <a:r>
              <a:rPr lang="en-US" altLang="ja-JP" sz="2400" dirty="0"/>
              <a:t>)</a:t>
            </a:r>
            <a:endParaRPr kumimoji="1" lang="ja-JP" altLang="en-US" sz="2400" dirty="0"/>
          </a:p>
        </p:txBody>
      </p:sp>
      <p:pic>
        <p:nvPicPr>
          <p:cNvPr id="19" name="Picture 2" descr="ãç¢å°ãã®ç»åæ¤ç´¢çµæ"/>
          <p:cNvPicPr>
            <a:picLocks noChangeAspect="1" noChangeArrowheads="1"/>
          </p:cNvPicPr>
          <p:nvPr/>
        </p:nvPicPr>
        <p:blipFill rotWithShape="1">
          <a:blip r:embed="rId2">
            <a:extLst>
              <a:ext uri="{28A0092B-C50C-407E-A947-70E740481C1C}">
                <a14:useLocalDpi xmlns:a14="http://schemas.microsoft.com/office/drawing/2010/main" val="0"/>
              </a:ext>
            </a:extLst>
          </a:blip>
          <a:srcRect r="68156"/>
          <a:stretch/>
        </p:blipFill>
        <p:spPr bwMode="auto">
          <a:xfrm rot="8316663">
            <a:off x="5577447" y="523634"/>
            <a:ext cx="649097" cy="1371601"/>
          </a:xfrm>
          <a:prstGeom prst="rect">
            <a:avLst/>
          </a:prstGeom>
          <a:noFill/>
          <a:extLst>
            <a:ext uri="{909E8E84-426E-40DD-AFC4-6F175D3DCCD1}">
              <a14:hiddenFill xmlns:a14="http://schemas.microsoft.com/office/drawing/2010/main">
                <a:solidFill>
                  <a:srgbClr val="FFFFFF"/>
                </a:solidFill>
              </a14:hiddenFill>
            </a:ext>
          </a:extLst>
        </p:spPr>
      </p:pic>
      <p:sp>
        <p:nvSpPr>
          <p:cNvPr id="20" name="テキスト ボックス 19"/>
          <p:cNvSpPr txBox="1"/>
          <p:nvPr/>
        </p:nvSpPr>
        <p:spPr>
          <a:xfrm>
            <a:off x="790338" y="525168"/>
            <a:ext cx="2294599" cy="923330"/>
          </a:xfrm>
          <a:prstGeom prst="rect">
            <a:avLst/>
          </a:prstGeom>
          <a:noFill/>
        </p:spPr>
        <p:txBody>
          <a:bodyPr wrap="square" rtlCol="0">
            <a:spAutoFit/>
          </a:bodyPr>
          <a:lstStyle/>
          <a:p>
            <a:r>
              <a:rPr lang="ja-JP" altLang="en-US" dirty="0"/>
              <a:t>コマンドの引数で</a:t>
            </a:r>
            <a:endParaRPr lang="en-US" altLang="ja-JP" dirty="0"/>
          </a:p>
          <a:p>
            <a:r>
              <a:rPr kumimoji="1" lang="ja-JP" altLang="en-US" dirty="0"/>
              <a:t>スクリプトの中身を</a:t>
            </a:r>
            <a:endParaRPr kumimoji="1" lang="en-US" altLang="ja-JP" dirty="0"/>
          </a:p>
          <a:p>
            <a:r>
              <a:rPr lang="ja-JP" altLang="en-US" dirty="0"/>
              <a:t>指定する場合</a:t>
            </a:r>
            <a:endParaRPr kumimoji="1" lang="ja-JP" altLang="en-US" dirty="0"/>
          </a:p>
        </p:txBody>
      </p:sp>
      <p:sp>
        <p:nvSpPr>
          <p:cNvPr id="21" name="テキスト ボックス 20"/>
          <p:cNvSpPr txBox="1"/>
          <p:nvPr/>
        </p:nvSpPr>
        <p:spPr>
          <a:xfrm>
            <a:off x="6245183" y="687600"/>
            <a:ext cx="2294599" cy="646331"/>
          </a:xfrm>
          <a:prstGeom prst="rect">
            <a:avLst/>
          </a:prstGeom>
          <a:noFill/>
        </p:spPr>
        <p:txBody>
          <a:bodyPr wrap="square" rtlCol="0">
            <a:spAutoFit/>
          </a:bodyPr>
          <a:lstStyle/>
          <a:p>
            <a:r>
              <a:rPr lang="ja-JP" altLang="en-US" dirty="0"/>
              <a:t>スクリプトファイルを</a:t>
            </a:r>
            <a:endParaRPr lang="en-US" altLang="ja-JP" dirty="0"/>
          </a:p>
          <a:p>
            <a:r>
              <a:rPr kumimoji="1" lang="en-US" altLang="ja-JP" dirty="0"/>
              <a:t>-f </a:t>
            </a:r>
            <a:r>
              <a:rPr kumimoji="1" lang="ja-JP" altLang="en-US" dirty="0"/>
              <a:t>で</a:t>
            </a:r>
            <a:r>
              <a:rPr kumimoji="1" lang="en-US" altLang="ja-JP" dirty="0" err="1"/>
              <a:t>awk</a:t>
            </a:r>
            <a:r>
              <a:rPr kumimoji="1" lang="ja-JP" altLang="en-US" dirty="0"/>
              <a:t>に渡す場合</a:t>
            </a:r>
          </a:p>
        </p:txBody>
      </p:sp>
      <p:sp>
        <p:nvSpPr>
          <p:cNvPr id="13" name="下矢印 12"/>
          <p:cNvSpPr/>
          <p:nvPr/>
        </p:nvSpPr>
        <p:spPr>
          <a:xfrm>
            <a:off x="1636776" y="2101191"/>
            <a:ext cx="384048" cy="195607"/>
          </a:xfrm>
          <a:prstGeom prst="downArrow">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170612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2366771" y="89999"/>
            <a:ext cx="4610101" cy="369332"/>
          </a:xfrm>
          <a:prstGeom prst="rect">
            <a:avLst/>
          </a:prstGeom>
          <a:noFill/>
        </p:spPr>
        <p:txBody>
          <a:bodyPr wrap="square" rtlCol="0">
            <a:spAutoFit/>
          </a:bodyPr>
          <a:lstStyle/>
          <a:p>
            <a:r>
              <a:rPr kumimoji="1" lang="en-US" altLang="ja-JP" dirty="0"/>
              <a:t>Bash</a:t>
            </a:r>
            <a:r>
              <a:rPr kumimoji="1" lang="ja-JP" altLang="en-US" dirty="0"/>
              <a:t>と</a:t>
            </a:r>
            <a:r>
              <a:rPr kumimoji="1" lang="en-US" altLang="ja-JP" dirty="0" err="1"/>
              <a:t>awk</a:t>
            </a:r>
            <a:r>
              <a:rPr kumimoji="1" lang="ja-JP" altLang="en-US" dirty="0"/>
              <a:t>の文字列解釈の続き</a:t>
            </a:r>
          </a:p>
        </p:txBody>
      </p:sp>
      <p:graphicFrame>
        <p:nvGraphicFramePr>
          <p:cNvPr id="12" name="表 11"/>
          <p:cNvGraphicFramePr>
            <a:graphicFrameLocks noGrp="1"/>
          </p:cNvGraphicFramePr>
          <p:nvPr>
            <p:extLst>
              <p:ext uri="{D42A27DB-BD31-4B8C-83A1-F6EECF244321}">
                <p14:modId xmlns:p14="http://schemas.microsoft.com/office/powerpoint/2010/main" val="3810376593"/>
              </p:ext>
            </p:extLst>
          </p:nvPr>
        </p:nvGraphicFramePr>
        <p:xfrm>
          <a:off x="359664" y="893518"/>
          <a:ext cx="8299704" cy="3022600"/>
        </p:xfrm>
        <a:graphic>
          <a:graphicData uri="http://schemas.openxmlformats.org/drawingml/2006/table">
            <a:tbl>
              <a:tblPr firstRow="1" bandRow="1">
                <a:tableStyleId>{5C22544A-7EE6-4342-B048-85BDC9FD1C3A}</a:tableStyleId>
              </a:tblPr>
              <a:tblGrid>
                <a:gridCol w="1121664">
                  <a:extLst>
                    <a:ext uri="{9D8B030D-6E8A-4147-A177-3AD203B41FA5}">
                      <a16:colId xmlns:a16="http://schemas.microsoft.com/office/drawing/2014/main" val="20000"/>
                    </a:ext>
                  </a:extLst>
                </a:gridCol>
                <a:gridCol w="3465576">
                  <a:extLst>
                    <a:ext uri="{9D8B030D-6E8A-4147-A177-3AD203B41FA5}">
                      <a16:colId xmlns:a16="http://schemas.microsoft.com/office/drawing/2014/main" val="20001"/>
                    </a:ext>
                  </a:extLst>
                </a:gridCol>
                <a:gridCol w="3712464">
                  <a:extLst>
                    <a:ext uri="{9D8B030D-6E8A-4147-A177-3AD203B41FA5}">
                      <a16:colId xmlns:a16="http://schemas.microsoft.com/office/drawing/2014/main" val="20002"/>
                    </a:ext>
                  </a:extLst>
                </a:gridCol>
              </a:tblGrid>
              <a:tr h="370840">
                <a:tc>
                  <a:txBody>
                    <a:bodyPr/>
                    <a:lstStyle/>
                    <a:p>
                      <a:endParaRPr kumimoji="1" lang="ja-JP" altLang="en-US" dirty="0"/>
                    </a:p>
                  </a:txBody>
                  <a:tcPr/>
                </a:tc>
                <a:tc>
                  <a:txBody>
                    <a:bodyPr/>
                    <a:lstStyle/>
                    <a:p>
                      <a:r>
                        <a:rPr kumimoji="1" lang="ja-JP" altLang="en-US" dirty="0"/>
                        <a:t>特に何も囲んでいない場合</a:t>
                      </a:r>
                    </a:p>
                  </a:txBody>
                  <a:tcPr/>
                </a:tc>
                <a:tc>
                  <a:txBody>
                    <a:bodyPr/>
                    <a:lstStyle/>
                    <a:p>
                      <a:r>
                        <a:rPr kumimoji="1" lang="ja-JP" altLang="en-US" dirty="0"/>
                        <a:t>スラッシュ</a:t>
                      </a:r>
                      <a:r>
                        <a:rPr kumimoji="1" lang="en-US" altLang="ja-JP" dirty="0"/>
                        <a:t>(/)</a:t>
                      </a:r>
                      <a:r>
                        <a:rPr kumimoji="1" lang="ja-JP" altLang="en-US" dirty="0"/>
                        <a:t>で囲った文字列</a:t>
                      </a:r>
                    </a:p>
                  </a:txBody>
                  <a:tcPr/>
                </a:tc>
                <a:extLst>
                  <a:ext uri="{0D108BD9-81ED-4DB2-BD59-A6C34878D82A}">
                    <a16:rowId xmlns:a16="http://schemas.microsoft.com/office/drawing/2014/main" val="10000"/>
                  </a:ext>
                </a:extLst>
              </a:tr>
              <a:tr h="370840">
                <a:tc>
                  <a:txBody>
                    <a:bodyPr/>
                    <a:lstStyle/>
                    <a:p>
                      <a:r>
                        <a:rPr kumimoji="1" lang="en-US" altLang="ja-JP" dirty="0"/>
                        <a:t>Bash</a:t>
                      </a:r>
                      <a:endParaRPr kumimoji="1" lang="ja-JP" altLang="en-US" dirty="0"/>
                    </a:p>
                  </a:txBody>
                  <a:tcPr/>
                </a:tc>
                <a:tc>
                  <a:txBody>
                    <a:bodyPr/>
                    <a:lstStyle/>
                    <a:p>
                      <a:r>
                        <a:rPr kumimoji="1" lang="ja-JP" altLang="en-US" dirty="0"/>
                        <a:t>文字列として扱う</a:t>
                      </a:r>
                      <a:r>
                        <a:rPr kumimoji="1" lang="en-US" altLang="ja-JP" dirty="0"/>
                        <a:t>(</a:t>
                      </a:r>
                      <a:r>
                        <a:rPr kumimoji="1" lang="ja-JP" altLang="en-US" dirty="0"/>
                        <a:t>「</a:t>
                      </a:r>
                      <a:r>
                        <a:rPr kumimoji="1" lang="en-US" altLang="ja-JP" dirty="0"/>
                        <a:t>$()!`”\~* ‘</a:t>
                      </a:r>
                      <a:r>
                        <a:rPr kumimoji="1" lang="ja-JP" altLang="en-US" dirty="0"/>
                        <a:t>」などなどの文字は特別視</a:t>
                      </a:r>
                      <a:r>
                        <a:rPr kumimoji="1" lang="en-US" altLang="ja-JP" dirty="0"/>
                        <a:t>)</a:t>
                      </a:r>
                      <a:endParaRPr kumimoji="1" lang="ja-JP" altLang="en-US" dirty="0"/>
                    </a:p>
                  </a:txBody>
                  <a:tcPr/>
                </a:tc>
                <a:tc>
                  <a:txBody>
                    <a:bodyPr/>
                    <a:lstStyle/>
                    <a:p>
                      <a:r>
                        <a:rPr kumimoji="1" lang="ja-JP" altLang="en-US" dirty="0"/>
                        <a:t>囲んでいない場合と同じ。「</a:t>
                      </a:r>
                      <a:r>
                        <a:rPr kumimoji="1" lang="en-US" altLang="ja-JP" dirty="0"/>
                        <a:t>/</a:t>
                      </a:r>
                      <a:r>
                        <a:rPr kumimoji="1" lang="ja-JP" altLang="en-US" dirty="0"/>
                        <a:t>」も文字としてそのまま扱われる。</a:t>
                      </a:r>
                    </a:p>
                  </a:txBody>
                  <a:tcPr/>
                </a:tc>
                <a:extLst>
                  <a:ext uri="{0D108BD9-81ED-4DB2-BD59-A6C34878D82A}">
                    <a16:rowId xmlns:a16="http://schemas.microsoft.com/office/drawing/2014/main" val="10001"/>
                  </a:ext>
                </a:extLst>
              </a:tr>
              <a:tr h="370840">
                <a:tc>
                  <a:txBody>
                    <a:bodyPr/>
                    <a:lstStyle/>
                    <a:p>
                      <a:r>
                        <a:rPr kumimoji="1" lang="en-US" altLang="ja-JP" dirty="0" err="1"/>
                        <a:t>awk</a:t>
                      </a:r>
                      <a:endParaRPr kumimoji="1" lang="ja-JP" altLang="en-US" dirty="0"/>
                    </a:p>
                  </a:txBody>
                  <a:tcPr/>
                </a:tc>
                <a:tc>
                  <a:txBody>
                    <a:bodyPr/>
                    <a:lstStyle/>
                    <a:p>
                      <a:r>
                        <a:rPr kumimoji="1" lang="ja-JP" altLang="en-US" dirty="0"/>
                        <a:t>変数名、制御構文として解釈される</a:t>
                      </a:r>
                    </a:p>
                  </a:txBody>
                  <a:tcPr/>
                </a:tc>
                <a:tc>
                  <a:txBody>
                    <a:bodyPr/>
                    <a:lstStyle/>
                    <a:p>
                      <a:r>
                        <a:rPr kumimoji="1" lang="ja-JP" altLang="en-US" dirty="0"/>
                        <a:t>正規表現のパターンとして扱われる。ただし、「</a:t>
                      </a:r>
                      <a:r>
                        <a:rPr kumimoji="1" lang="en-US" altLang="ja-JP" dirty="0"/>
                        <a:t>$(|\/</a:t>
                      </a:r>
                      <a:r>
                        <a:rPr kumimoji="1" lang="ja-JP" altLang="en-US" dirty="0"/>
                        <a:t>」などの文字は特別視される上、正規表現に使用される記号の扱いが文脈によって変わるし、有名な</a:t>
                      </a:r>
                      <a:r>
                        <a:rPr kumimoji="1" lang="en-US" altLang="ja-JP" dirty="0"/>
                        <a:t>grep</a:t>
                      </a:r>
                      <a:r>
                        <a:rPr kumimoji="1" lang="ja-JP" altLang="en-US" dirty="0"/>
                        <a:t>などのツールとも微妙に異なる表記になるので個人的には非推奨。</a:t>
                      </a: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713611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42FC0CB-4B7D-497D-B6CF-E191F8B8C001}"/>
              </a:ext>
            </a:extLst>
          </p:cNvPr>
          <p:cNvSpPr txBox="1"/>
          <p:nvPr/>
        </p:nvSpPr>
        <p:spPr>
          <a:xfrm>
            <a:off x="197964" y="141402"/>
            <a:ext cx="8682086" cy="4708981"/>
          </a:xfrm>
          <a:prstGeom prst="rect">
            <a:avLst/>
          </a:prstGeom>
          <a:noFill/>
        </p:spPr>
        <p:txBody>
          <a:bodyPr wrap="square" rtlCol="0">
            <a:spAutoFit/>
          </a:bodyPr>
          <a:lstStyle/>
          <a:p>
            <a:r>
              <a:rPr lang="en-US" altLang="ja-JP" sz="2000" dirty="0"/>
              <a:t>Bash</a:t>
            </a:r>
            <a:r>
              <a:rPr lang="ja-JP" altLang="en-US" sz="2000" dirty="0"/>
              <a:t>と</a:t>
            </a:r>
            <a:r>
              <a:rPr lang="en-US" altLang="ja-JP" sz="2000" dirty="0" err="1"/>
              <a:t>awk</a:t>
            </a:r>
            <a:r>
              <a:rPr lang="ja-JP" altLang="en-US" sz="2000" dirty="0"/>
              <a:t>の引数の指定の仕方</a:t>
            </a:r>
            <a:endParaRPr lang="en-US" altLang="ja-JP" sz="2000" dirty="0"/>
          </a:p>
          <a:p>
            <a:endParaRPr lang="en-US" altLang="ja-JP" sz="2000" dirty="0"/>
          </a:p>
          <a:p>
            <a:r>
              <a:rPr lang="ja-JP" altLang="en-US" sz="2000" dirty="0"/>
              <a:t>・　</a:t>
            </a:r>
            <a:r>
              <a:rPr lang="en-US" altLang="ja-JP" sz="2000" dirty="0"/>
              <a:t>Bash</a:t>
            </a:r>
          </a:p>
          <a:p>
            <a:endParaRPr lang="en-US" altLang="ja-JP" sz="2000" dirty="0"/>
          </a:p>
          <a:p>
            <a:r>
              <a:rPr lang="en-US" altLang="ja-JP" sz="2000" dirty="0"/>
              <a:t>echo Hello World     &lt;- echo</a:t>
            </a:r>
            <a:r>
              <a:rPr lang="ja-JP" altLang="en-US" sz="2000" dirty="0"/>
              <a:t> の引数</a:t>
            </a:r>
            <a:r>
              <a:rPr lang="en-US" altLang="ja-JP" sz="2000" dirty="0"/>
              <a:t>1</a:t>
            </a:r>
            <a:r>
              <a:rPr lang="ja-JP" altLang="en-US" sz="2000" dirty="0"/>
              <a:t>に「</a:t>
            </a:r>
            <a:r>
              <a:rPr lang="en-US" altLang="ja-JP" sz="2000" dirty="0"/>
              <a:t>Hello</a:t>
            </a:r>
            <a:r>
              <a:rPr lang="ja-JP" altLang="en-US" sz="2000" dirty="0"/>
              <a:t>」、引数</a:t>
            </a:r>
            <a:r>
              <a:rPr lang="en-US" altLang="ja-JP" sz="2000" dirty="0"/>
              <a:t>2</a:t>
            </a:r>
            <a:r>
              <a:rPr lang="ja-JP" altLang="en-US" sz="2000" dirty="0"/>
              <a:t>に「</a:t>
            </a:r>
            <a:r>
              <a:rPr lang="en-US" altLang="ja-JP" sz="2000" dirty="0"/>
              <a:t>World</a:t>
            </a:r>
            <a:r>
              <a:rPr lang="ja-JP" altLang="en-US" sz="2000" dirty="0"/>
              <a:t>」を指定している</a:t>
            </a:r>
            <a:endParaRPr lang="en-US" altLang="ja-JP" sz="2000" dirty="0"/>
          </a:p>
          <a:p>
            <a:r>
              <a:rPr lang="en-US" altLang="ja-JP" sz="2000" dirty="0"/>
              <a:t>                                          </a:t>
            </a:r>
            <a:r>
              <a:rPr lang="ja-JP" altLang="en-US" sz="2000" dirty="0"/>
              <a:t>引数の区切り文字はスペース「 」</a:t>
            </a:r>
            <a:endParaRPr lang="en-US" altLang="ja-JP" sz="2000" dirty="0"/>
          </a:p>
          <a:p>
            <a:r>
              <a:rPr lang="en-US" altLang="ja-JP" sz="2000" dirty="0"/>
              <a:t>echo "Hello World"  &lt;- echo </a:t>
            </a:r>
            <a:r>
              <a:rPr lang="ja-JP" altLang="en-US" sz="2000" dirty="0"/>
              <a:t>の引数</a:t>
            </a:r>
            <a:r>
              <a:rPr lang="en-US" altLang="ja-JP" sz="2000" dirty="0"/>
              <a:t>1</a:t>
            </a:r>
            <a:r>
              <a:rPr lang="ja-JP" altLang="en-US" sz="2000" dirty="0"/>
              <a:t>に「</a:t>
            </a:r>
            <a:r>
              <a:rPr lang="en-US" altLang="ja-JP" sz="2000" dirty="0"/>
              <a:t>Hello World</a:t>
            </a:r>
            <a:r>
              <a:rPr lang="ja-JP" altLang="en-US" sz="2000" dirty="0"/>
              <a:t>」を指定している</a:t>
            </a:r>
            <a:endParaRPr lang="en-US" altLang="ja-JP" sz="2000" dirty="0"/>
          </a:p>
          <a:p>
            <a:endParaRPr lang="en-US" altLang="ja-JP" sz="2000" dirty="0"/>
          </a:p>
          <a:p>
            <a:endParaRPr lang="en-US" altLang="ja-JP" sz="2000" dirty="0"/>
          </a:p>
          <a:p>
            <a:r>
              <a:rPr lang="ja-JP" altLang="en-US" sz="2000" dirty="0"/>
              <a:t>・　</a:t>
            </a:r>
            <a:r>
              <a:rPr lang="en-US" altLang="ja-JP" sz="2000" dirty="0" err="1"/>
              <a:t>awk</a:t>
            </a:r>
            <a:endParaRPr lang="en-US" altLang="ja-JP" sz="2000" dirty="0"/>
          </a:p>
          <a:p>
            <a:endParaRPr lang="en-US" altLang="ja-JP" sz="2000" dirty="0"/>
          </a:p>
          <a:p>
            <a:r>
              <a:rPr lang="en-US" altLang="ja-JP" sz="2000" dirty="0" err="1"/>
              <a:t>awk</a:t>
            </a:r>
            <a:r>
              <a:rPr lang="en-US" altLang="ja-JP" sz="2000" dirty="0"/>
              <a:t> 'BEGIN{split("Hello World", </a:t>
            </a:r>
            <a:r>
              <a:rPr lang="en-US" altLang="ja-JP" sz="2000" dirty="0" err="1"/>
              <a:t>arr</a:t>
            </a:r>
            <a:r>
              <a:rPr lang="en-US" altLang="ja-JP" sz="2000" dirty="0"/>
              <a:t>, " ")}’ </a:t>
            </a:r>
          </a:p>
          <a:p>
            <a:endParaRPr lang="en-US" altLang="ja-JP" sz="2000" dirty="0"/>
          </a:p>
          <a:p>
            <a:r>
              <a:rPr lang="en-US" altLang="ja-JP" sz="2000" dirty="0"/>
              <a:t>  </a:t>
            </a:r>
            <a:r>
              <a:rPr lang="ja-JP" altLang="en-US" sz="2000" dirty="0"/>
              <a:t>↑</a:t>
            </a:r>
            <a:r>
              <a:rPr lang="en-US" altLang="ja-JP" sz="2000" dirty="0"/>
              <a:t> split</a:t>
            </a:r>
            <a:r>
              <a:rPr lang="ja-JP" altLang="en-US" sz="2000" dirty="0"/>
              <a:t>の引数</a:t>
            </a:r>
            <a:r>
              <a:rPr lang="en-US" altLang="ja-JP" sz="2000" dirty="0"/>
              <a:t>1</a:t>
            </a:r>
            <a:r>
              <a:rPr lang="ja-JP" altLang="en-US" sz="2000" dirty="0"/>
              <a:t>に文字列「</a:t>
            </a:r>
            <a:r>
              <a:rPr lang="en-US" altLang="ja-JP" sz="2000" dirty="0"/>
              <a:t>Hello World</a:t>
            </a:r>
            <a:r>
              <a:rPr lang="ja-JP" altLang="en-US" sz="2000" dirty="0"/>
              <a:t>」、引数</a:t>
            </a:r>
            <a:r>
              <a:rPr lang="en-US" altLang="ja-JP" sz="2000" dirty="0"/>
              <a:t>2</a:t>
            </a:r>
            <a:r>
              <a:rPr lang="ja-JP" altLang="en-US" sz="2000" dirty="0"/>
              <a:t>に配列「</a:t>
            </a:r>
            <a:r>
              <a:rPr lang="en-US" altLang="ja-JP" sz="2000" dirty="0" err="1"/>
              <a:t>arr</a:t>
            </a:r>
            <a:r>
              <a:rPr lang="ja-JP" altLang="en-US" sz="2000" dirty="0"/>
              <a:t>」、引数</a:t>
            </a:r>
            <a:r>
              <a:rPr lang="en-US" altLang="ja-JP" sz="2000" dirty="0"/>
              <a:t>3</a:t>
            </a:r>
            <a:r>
              <a:rPr lang="ja-JP" altLang="en-US" sz="2000" dirty="0"/>
              <a:t>に文字列「</a:t>
            </a:r>
            <a:r>
              <a:rPr lang="en-US" altLang="ja-JP" sz="2000" dirty="0"/>
              <a:t> </a:t>
            </a:r>
            <a:r>
              <a:rPr lang="ja-JP" altLang="en-US" sz="2000" dirty="0"/>
              <a:t>」を指定している。引数の区切り文字は「</a:t>
            </a:r>
            <a:r>
              <a:rPr lang="en-US" altLang="ja-JP" sz="2000" dirty="0"/>
              <a:t>,</a:t>
            </a:r>
            <a:r>
              <a:rPr lang="ja-JP" altLang="en-US" sz="2000" dirty="0"/>
              <a:t>」</a:t>
            </a:r>
            <a:endParaRPr lang="en-US" altLang="ja-JP" sz="2000" dirty="0"/>
          </a:p>
        </p:txBody>
      </p:sp>
    </p:spTree>
    <p:extLst>
      <p:ext uri="{BB962C8B-B14F-4D97-AF65-F5344CB8AC3E}">
        <p14:creationId xmlns:p14="http://schemas.microsoft.com/office/powerpoint/2010/main" val="1909692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5786199"/>
          </a:xfrm>
          <a:prstGeom prst="rect">
            <a:avLst/>
          </a:prstGeom>
          <a:noFill/>
        </p:spPr>
        <p:txBody>
          <a:bodyPr wrap="square" rtlCol="0" anchor="t">
            <a:spAutoFit/>
          </a:bodyPr>
          <a:lstStyle/>
          <a:p>
            <a:r>
              <a:rPr lang="en-US" altLang="ja-JP" sz="2000" dirty="0">
                <a:latin typeface="MS PGothic"/>
                <a:ea typeface="MS PGothic"/>
              </a:rPr>
              <a:t>B</a:t>
            </a:r>
            <a:r>
              <a:rPr lang="en-US" sz="2000" dirty="0">
                <a:latin typeface="MS PGothic"/>
                <a:ea typeface="MS PGothic"/>
              </a:rPr>
              <a:t>ash</a:t>
            </a:r>
            <a:r>
              <a:rPr lang="ja-JP" altLang="en-US" sz="2000" dirty="0" err="1">
                <a:latin typeface="MS PGothic"/>
                <a:ea typeface="MS PGothic"/>
              </a:rPr>
              <a:t>での</a:t>
            </a:r>
            <a:r>
              <a:rPr lang="ja-JP" altLang="en-US" sz="2000" dirty="0">
                <a:latin typeface="MS PGothic"/>
                <a:ea typeface="MS PGothic"/>
              </a:rPr>
              <a:t>コマンドライン引数の扱い</a:t>
            </a:r>
            <a:endParaRPr lang="ja-JP" altLang="en-US" dirty="0">
              <a:latin typeface="MS PGothic"/>
              <a:ea typeface="MS PGothic"/>
            </a:endParaRPr>
          </a:p>
          <a:p>
            <a:endParaRPr lang="en-US" dirty="0">
              <a:latin typeface="MS PGothic"/>
              <a:ea typeface="MS PGothic"/>
            </a:endParaRPr>
          </a:p>
          <a:p>
            <a:r>
              <a:rPr lang="en-US" altLang="ja-JP" sz="2000" dirty="0">
                <a:latin typeface="MS PGothic"/>
                <a:ea typeface="MS PGothic"/>
                <a:cs typeface="Calibri"/>
              </a:rPr>
              <a:t>ls </a:t>
            </a:r>
            <a:r>
              <a:rPr lang="ja-JP" altLang="en-US" sz="2000" dirty="0">
                <a:latin typeface="MS PGothic"/>
                <a:ea typeface="MS PGothic"/>
                <a:cs typeface="Calibri"/>
              </a:rPr>
              <a:t>というコマンドは指定したディレクトリの中のファイルを一覧表示してくれます。</a:t>
            </a:r>
            <a:endParaRPr lang="en-US" dirty="0">
              <a:latin typeface="MS PGothic"/>
              <a:ea typeface="MS PGothic"/>
            </a:endParaRPr>
          </a:p>
          <a:p>
            <a:endParaRPr lang="en-US" dirty="0">
              <a:latin typeface="MS PGothic"/>
              <a:ea typeface="MS PGothic"/>
            </a:endParaRPr>
          </a:p>
          <a:p>
            <a:r>
              <a:rPr lang="en-US" altLang="ja-JP" sz="2000" dirty="0">
                <a:latin typeface="MS PGothic"/>
                <a:ea typeface="MS PGothic"/>
                <a:cs typeface="Calibri"/>
              </a:rPr>
              <a:t>ls /</a:t>
            </a:r>
            <a:r>
              <a:rPr lang="en-US" altLang="ja-JP" sz="2000" dirty="0" err="1">
                <a:latin typeface="MS PGothic"/>
                <a:ea typeface="MS PGothic"/>
                <a:cs typeface="Calibri"/>
              </a:rPr>
              <a:t>mnt</a:t>
            </a:r>
            <a:r>
              <a:rPr lang="en-US" sz="2000" dirty="0">
                <a:latin typeface="MS PGothic"/>
                <a:ea typeface="MS PGothic"/>
                <a:cs typeface="Calibri"/>
              </a:rPr>
              <a:t>/c</a:t>
            </a:r>
            <a:r>
              <a:rPr lang="en-US" altLang="ja-JP" sz="2000" dirty="0">
                <a:latin typeface="MS PGothic"/>
                <a:ea typeface="MS PGothic"/>
                <a:cs typeface="Calibri"/>
              </a:rPr>
              <a:t>/</a:t>
            </a:r>
            <a:r>
              <a:rPr lang="en-US" sz="2000" dirty="0">
                <a:latin typeface="MS PGothic"/>
                <a:ea typeface="MS PGothic"/>
              </a:rPr>
              <a:t>work</a:t>
            </a:r>
            <a:endParaRPr lang="en-US" dirty="0">
              <a:latin typeface="MS PGothic"/>
              <a:ea typeface="MS PGothic"/>
            </a:endParaRPr>
          </a:p>
          <a:p>
            <a:r>
              <a:rPr lang="en-US" altLang="ja-JP" sz="2000" dirty="0">
                <a:latin typeface="MS PGothic"/>
                <a:ea typeface="MS PGothic"/>
                <a:cs typeface="Calibri"/>
              </a:rPr>
              <a:t># Windows</a:t>
            </a:r>
            <a:r>
              <a:rPr lang="ja-JP" altLang="en-US" sz="2000" dirty="0">
                <a:latin typeface="MS PGothic"/>
                <a:ea typeface="MS PGothic"/>
                <a:cs typeface="Calibri"/>
              </a:rPr>
              <a:t>の</a:t>
            </a:r>
            <a:r>
              <a:rPr lang="en-US" altLang="ja-JP" sz="2000" dirty="0">
                <a:latin typeface="MS PGothic"/>
                <a:ea typeface="MS PGothic"/>
                <a:cs typeface="Calibri"/>
              </a:rPr>
              <a:t>C:\work</a:t>
            </a:r>
            <a:r>
              <a:rPr lang="ja-JP" altLang="en-US" sz="2000" dirty="0">
                <a:latin typeface="MS PGothic"/>
                <a:ea typeface="MS PGothic"/>
                <a:cs typeface="Calibri"/>
              </a:rPr>
              <a:t>の中のファイルを表示します。</a:t>
            </a:r>
            <a:endParaRPr lang="en-US" dirty="0">
              <a:latin typeface="MS PGothic"/>
              <a:ea typeface="MS PGothic"/>
            </a:endParaRPr>
          </a:p>
          <a:p>
            <a:endParaRPr lang="en-US" dirty="0">
              <a:latin typeface="MS PGothic"/>
              <a:ea typeface="MS PGothic"/>
            </a:endParaRPr>
          </a:p>
          <a:p>
            <a:r>
              <a:rPr lang="ja-JP" altLang="en-US" sz="2000" dirty="0">
                <a:latin typeface="MS PGothic"/>
                <a:ea typeface="MS PGothic"/>
                <a:cs typeface="Calibri"/>
              </a:rPr>
              <a:t>ここで、</a:t>
            </a:r>
            <a:r>
              <a:rPr lang="en-US" sz="2000" dirty="0" err="1">
                <a:latin typeface="MS PGothic"/>
                <a:ea typeface="MS PGothic"/>
                <a:cs typeface="Calibri"/>
              </a:rPr>
              <a:t>下記のように入力しても同じ結果が得られます</a:t>
            </a:r>
            <a:r>
              <a:rPr lang="ja-JP" altLang="en-US" sz="2000" dirty="0" err="1">
                <a:latin typeface="MS PGothic"/>
                <a:ea typeface="MS PGothic"/>
                <a:cs typeface="Calibri"/>
              </a:rPr>
              <a:t>。</a:t>
            </a:r>
            <a:endParaRPr lang="en-US" dirty="0">
              <a:latin typeface="MS PGothic"/>
              <a:ea typeface="MS PGothic"/>
            </a:endParaRPr>
          </a:p>
          <a:p>
            <a:endParaRPr lang="en-US" dirty="0">
              <a:latin typeface="Calibri"/>
              <a:ea typeface="MS PGothic"/>
              <a:cs typeface="Calibri"/>
            </a:endParaRPr>
          </a:p>
          <a:p>
            <a:r>
              <a:rPr lang="en-US" sz="2000" dirty="0">
                <a:latin typeface="Calibri"/>
                <a:ea typeface="MS PGothic"/>
                <a:cs typeface="Calibri"/>
              </a:rPr>
              <a:t>ls "/</a:t>
            </a:r>
            <a:r>
              <a:rPr lang="en-US" sz="2000" dirty="0" err="1">
                <a:latin typeface="Calibri"/>
                <a:ea typeface="MS PGothic"/>
                <a:cs typeface="Calibri"/>
              </a:rPr>
              <a:t>mnt</a:t>
            </a:r>
            <a:r>
              <a:rPr lang="en-US" sz="2000" dirty="0">
                <a:latin typeface="Calibri"/>
                <a:ea typeface="MS PGothic"/>
                <a:cs typeface="Calibri"/>
              </a:rPr>
              <a:t>/c/work"</a:t>
            </a:r>
            <a:endParaRPr lang="en-US" dirty="0">
              <a:latin typeface="Calibri"/>
              <a:ea typeface="MS PGothic"/>
              <a:cs typeface="Calibri"/>
            </a:endParaRPr>
          </a:p>
          <a:p>
            <a:r>
              <a:rPr lang="en-US" altLang="ja-JP" sz="2000" dirty="0">
                <a:latin typeface="Calibri"/>
                <a:ea typeface="MS PGothic"/>
                <a:cs typeface="Calibri"/>
              </a:rPr>
              <a:t>ls '/</a:t>
            </a:r>
            <a:r>
              <a:rPr lang="en-US" altLang="ja-JP" sz="2000" dirty="0" err="1">
                <a:latin typeface="Calibri"/>
                <a:ea typeface="MS PGothic"/>
                <a:cs typeface="Calibri"/>
              </a:rPr>
              <a:t>mnt</a:t>
            </a:r>
            <a:r>
              <a:rPr lang="en-US" altLang="ja-JP" sz="2000" dirty="0">
                <a:latin typeface="Calibri"/>
                <a:ea typeface="MS PGothic"/>
                <a:cs typeface="Calibri"/>
              </a:rPr>
              <a:t>/c/work'</a:t>
            </a:r>
            <a:endParaRPr lang="en-US" dirty="0">
              <a:latin typeface="Calibri"/>
              <a:ea typeface="MS PGothic"/>
              <a:cs typeface="Calibri"/>
            </a:endParaRPr>
          </a:p>
          <a:p>
            <a:r>
              <a:rPr lang="en-US" altLang="ja-JP" sz="2000" dirty="0">
                <a:latin typeface="Calibri"/>
                <a:ea typeface="MS PGothic"/>
                <a:cs typeface="Calibri"/>
              </a:rPr>
              <a:t>ls "/</a:t>
            </a:r>
            <a:r>
              <a:rPr lang="en-US" altLang="ja-JP" sz="2000" dirty="0" err="1">
                <a:latin typeface="Calibri"/>
                <a:ea typeface="MS PGothic"/>
                <a:cs typeface="Calibri"/>
              </a:rPr>
              <a:t>mnt</a:t>
            </a:r>
            <a:r>
              <a:rPr lang="en-US" altLang="ja-JP" sz="2000" dirty="0">
                <a:latin typeface="Calibri"/>
                <a:ea typeface="MS PGothic"/>
                <a:cs typeface="Calibri"/>
              </a:rPr>
              <a:t>/c/"'work'</a:t>
            </a:r>
            <a:endParaRPr lang="en-US" dirty="0">
              <a:latin typeface="Calibri"/>
              <a:ea typeface="MS PGothic"/>
              <a:cs typeface="Calibri"/>
            </a:endParaRPr>
          </a:p>
          <a:p>
            <a:r>
              <a:rPr lang="en-US" sz="2000" dirty="0">
                <a:latin typeface="Calibri"/>
                <a:ea typeface="MS PGothic"/>
                <a:cs typeface="Calibri"/>
              </a:rPr>
              <a:t>ls /</a:t>
            </a:r>
            <a:r>
              <a:rPr lang="en-US" sz="2000" dirty="0" err="1">
                <a:latin typeface="Calibri"/>
                <a:ea typeface="MS PGothic"/>
                <a:cs typeface="Calibri"/>
              </a:rPr>
              <a:t>mnt</a:t>
            </a:r>
            <a:r>
              <a:rPr lang="en-US" sz="2000" dirty="0">
                <a:latin typeface="Calibri"/>
                <a:ea typeface="MS PGothic"/>
                <a:cs typeface="Calibri"/>
              </a:rPr>
              <a:t>/"c/"'work'</a:t>
            </a:r>
            <a:endParaRPr lang="en-US" dirty="0">
              <a:latin typeface="Calibri"/>
              <a:ea typeface="MS PGothic"/>
              <a:cs typeface="Calibri"/>
            </a:endParaRPr>
          </a:p>
          <a:p>
            <a:endParaRPr lang="en-US" dirty="0">
              <a:latin typeface="MS PGothic"/>
              <a:ea typeface="MS PGothic"/>
            </a:endParaRPr>
          </a:p>
          <a:p>
            <a:r>
              <a:rPr lang="en-US" sz="2000" dirty="0" err="1">
                <a:latin typeface="MS PGothic"/>
                <a:ea typeface="MS PGothic"/>
                <a:cs typeface="Calibri"/>
              </a:rPr>
              <a:t>シェル</a:t>
            </a:r>
            <a:r>
              <a:rPr lang="en-US" sz="2000" dirty="0">
                <a:latin typeface="MS PGothic"/>
                <a:ea typeface="MS PGothic"/>
                <a:cs typeface="Calibri"/>
              </a:rPr>
              <a:t>(bash)</a:t>
            </a:r>
            <a:r>
              <a:rPr lang="en-US" sz="2000" dirty="0" err="1">
                <a:latin typeface="MS PGothic"/>
                <a:ea typeface="MS PGothic"/>
                <a:cs typeface="Calibri"/>
              </a:rPr>
              <a:t>の中では</a:t>
            </a:r>
            <a:r>
              <a:rPr lang="en-US" sz="2000" dirty="0">
                <a:latin typeface="MS PGothic"/>
                <a:ea typeface="MS PGothic"/>
                <a:cs typeface="Calibri"/>
              </a:rPr>
              <a:t> " や ' </a:t>
            </a:r>
            <a:r>
              <a:rPr lang="ja-JP" altLang="en-US" sz="2000" dirty="0">
                <a:latin typeface="MS PGothic"/>
                <a:ea typeface="MS PGothic"/>
                <a:cs typeface="Calibri"/>
              </a:rPr>
              <a:t>で囲まれた文字列はひとまとまりの文字列として</a:t>
            </a:r>
            <a:r>
              <a:rPr lang="en-US" sz="2000" dirty="0">
                <a:latin typeface="MS PGothic"/>
                <a:ea typeface="MS PGothic"/>
                <a:cs typeface="Calibri"/>
              </a:rPr>
              <a:t>、</a:t>
            </a:r>
            <a:r>
              <a:rPr lang="ja-JP" altLang="en-US" sz="2000" dirty="0">
                <a:latin typeface="MS PGothic"/>
                <a:ea typeface="MS PGothic"/>
                <a:cs typeface="Calibri"/>
              </a:rPr>
              <a:t>コマンド</a:t>
            </a:r>
            <a:r>
              <a:rPr lang="en-US" sz="2000" dirty="0">
                <a:latin typeface="MS PGothic"/>
                <a:ea typeface="MS PGothic"/>
                <a:cs typeface="Calibri"/>
              </a:rPr>
              <a:t>(</a:t>
            </a:r>
            <a:r>
              <a:rPr lang="ja-JP" altLang="en-US" sz="2000" dirty="0">
                <a:latin typeface="MS PGothic"/>
                <a:ea typeface="MS PGothic"/>
                <a:cs typeface="Calibri"/>
              </a:rPr>
              <a:t>今回は</a:t>
            </a:r>
            <a:r>
              <a:rPr lang="en-US" sz="2000" dirty="0">
                <a:latin typeface="MS PGothic"/>
                <a:ea typeface="MS PGothic"/>
                <a:cs typeface="Calibri"/>
              </a:rPr>
              <a:t>ls)</a:t>
            </a:r>
            <a:r>
              <a:rPr lang="ja-JP" altLang="en-US" sz="2000" dirty="0">
                <a:latin typeface="MS PGothic"/>
                <a:ea typeface="MS PGothic"/>
                <a:cs typeface="Calibri"/>
              </a:rPr>
              <a:t>に渡されます</a:t>
            </a:r>
            <a:r>
              <a:rPr lang="en-US" sz="2000" dirty="0">
                <a:latin typeface="MS PGothic"/>
                <a:ea typeface="MS PGothic"/>
                <a:cs typeface="Calibri"/>
              </a:rPr>
              <a:t>。</a:t>
            </a:r>
            <a:endParaRPr lang="en-US" dirty="0">
              <a:latin typeface="MS PGothic"/>
              <a:ea typeface="MS PGothic"/>
            </a:endParaRPr>
          </a:p>
          <a:p>
            <a:r>
              <a:rPr lang="ja-JP" altLang="en-US" sz="2000" dirty="0">
                <a:latin typeface="MS PGothic"/>
                <a:ea typeface="MS PGothic"/>
                <a:cs typeface="Calibri"/>
              </a:rPr>
              <a:t>それでは</a:t>
            </a:r>
            <a:r>
              <a:rPr lang="en-US" sz="2000" dirty="0">
                <a:latin typeface="MS PGothic"/>
                <a:ea typeface="MS PGothic"/>
                <a:cs typeface="Calibri"/>
              </a:rPr>
              <a:t>、</a:t>
            </a:r>
            <a:r>
              <a:rPr lang="en-US" sz="2000" dirty="0">
                <a:latin typeface="MS PGothic"/>
                <a:ea typeface="MS PGothic"/>
              </a:rPr>
              <a:t>C:\Program Files</a:t>
            </a:r>
            <a:r>
              <a:rPr lang="ja-JP" altLang="en-US" sz="2000" dirty="0">
                <a:latin typeface="MS PGothic"/>
                <a:ea typeface="MS PGothic"/>
              </a:rPr>
              <a:t>以下のファイルを表示するにはどうすればよいでしょうか？</a:t>
            </a:r>
          </a:p>
          <a:p>
            <a:endParaRPr lang="ja-JP" altLang="en-US" sz="2000" dirty="0">
              <a:latin typeface="MS PGothic"/>
              <a:ea typeface="MS PGothic"/>
            </a:endParaRPr>
          </a:p>
        </p:txBody>
      </p:sp>
    </p:spTree>
    <p:extLst>
      <p:ext uri="{BB962C8B-B14F-4D97-AF65-F5344CB8AC3E}">
        <p14:creationId xmlns:p14="http://schemas.microsoft.com/office/powerpoint/2010/main" val="2308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5940088"/>
          </a:xfrm>
          <a:prstGeom prst="rect">
            <a:avLst/>
          </a:prstGeom>
          <a:noFill/>
        </p:spPr>
        <p:txBody>
          <a:bodyPr wrap="square" rtlCol="0" anchor="t">
            <a:spAutoFit/>
          </a:bodyPr>
          <a:lstStyle/>
          <a:p>
            <a:r>
              <a:rPr lang="ja-JP" altLang="en-US" sz="2000" dirty="0">
                <a:latin typeface="MS PGothic"/>
                <a:ea typeface="MS PGothic"/>
              </a:rPr>
              <a:t>回答例</a:t>
            </a:r>
          </a:p>
          <a:p>
            <a:r>
              <a:rPr lang="ja-JP" altLang="en-US" sz="2000" dirty="0">
                <a:latin typeface="MS PGothic"/>
                <a:ea typeface="MS PGothic"/>
              </a:rPr>
              <a:t>ダメな例：</a:t>
            </a:r>
            <a:endParaRPr lang="en-US" altLang="ja-JP" sz="2000" dirty="0">
              <a:latin typeface="MS PGothic"/>
              <a:ea typeface="MS PGothic"/>
            </a:endParaRPr>
          </a:p>
          <a:p>
            <a:r>
              <a:rPr lang="en-US" altLang="ja-JP" sz="2000" dirty="0">
                <a:latin typeface="MS PGothic"/>
                <a:ea typeface="MS PGothic"/>
              </a:rPr>
              <a:t>ls /</a:t>
            </a:r>
            <a:r>
              <a:rPr lang="en-US" altLang="ja-JP" sz="2000" dirty="0" err="1">
                <a:latin typeface="MS PGothic"/>
                <a:ea typeface="MS PGothic"/>
              </a:rPr>
              <a:t>mnt</a:t>
            </a:r>
            <a:r>
              <a:rPr lang="en-US" altLang="ja-JP" sz="2000" dirty="0">
                <a:latin typeface="MS PGothic"/>
                <a:ea typeface="MS PGothic"/>
              </a:rPr>
              <a:t>/c/Program Files</a:t>
            </a:r>
          </a:p>
          <a:p>
            <a:endParaRPr lang="en-US" altLang="ja-JP" sz="2000" dirty="0">
              <a:latin typeface="MS PGothic"/>
              <a:ea typeface="MS PGothic"/>
            </a:endParaRPr>
          </a:p>
          <a:p>
            <a:r>
              <a:rPr lang="ja-JP" altLang="en-US" sz="2000" dirty="0">
                <a:latin typeface="MS PGothic"/>
                <a:ea typeface="MS PGothic"/>
              </a:rPr>
              <a:t>よい例：</a:t>
            </a:r>
            <a:endParaRPr lang="en-US" altLang="ja-JP" sz="2000" dirty="0">
              <a:latin typeface="MS PGothic"/>
              <a:ea typeface="MS PGothic"/>
            </a:endParaRPr>
          </a:p>
          <a:p>
            <a:r>
              <a:rPr lang="en-US" altLang="ja-JP" sz="2000" dirty="0">
                <a:ea typeface="MS PGothic"/>
              </a:rPr>
              <a:t>ls '/</a:t>
            </a:r>
            <a:r>
              <a:rPr lang="en-US" altLang="ja-JP" sz="2000" dirty="0" err="1">
                <a:ea typeface="MS PGothic"/>
              </a:rPr>
              <a:t>mnt</a:t>
            </a:r>
            <a:r>
              <a:rPr lang="en-US" altLang="ja-JP" sz="2000" dirty="0">
                <a:ea typeface="MS PGothic"/>
              </a:rPr>
              <a:t>/c/Program Files'</a:t>
            </a:r>
            <a:r>
              <a:rPr lang="ja-JP" altLang="en-US" sz="2000" dirty="0">
                <a:ea typeface="MS PGothic"/>
              </a:rPr>
              <a:t> </a:t>
            </a:r>
            <a:r>
              <a:rPr lang="en-US" altLang="ja-JP" sz="2000" dirty="0">
                <a:ea typeface="MS PGothic"/>
              </a:rPr>
              <a:t>#</a:t>
            </a:r>
            <a:r>
              <a:rPr lang="ja-JP" altLang="en-US" sz="2000" dirty="0">
                <a:ea typeface="MS PGothic"/>
              </a:rPr>
              <a:t>全体を「</a:t>
            </a:r>
            <a:r>
              <a:rPr lang="en-US" altLang="ja-JP" sz="2000" dirty="0">
                <a:ea typeface="MS PGothic"/>
              </a:rPr>
              <a:t>’</a:t>
            </a:r>
            <a:r>
              <a:rPr lang="ja-JP" altLang="en-US" sz="2000" dirty="0">
                <a:ea typeface="MS PGothic"/>
              </a:rPr>
              <a:t>」、「</a:t>
            </a:r>
            <a:r>
              <a:rPr lang="en-US" altLang="ja-JP" sz="2000" dirty="0">
                <a:ea typeface="MS PGothic"/>
              </a:rPr>
              <a:t>”</a:t>
            </a:r>
            <a:r>
              <a:rPr lang="ja-JP" altLang="en-US" sz="2000" dirty="0">
                <a:ea typeface="MS PGothic"/>
              </a:rPr>
              <a:t>」で囲む</a:t>
            </a:r>
            <a:endParaRPr lang="en-US" altLang="ja-JP" sz="2000" dirty="0">
              <a:ea typeface="MS PGothic"/>
            </a:endParaRPr>
          </a:p>
          <a:p>
            <a:r>
              <a:rPr lang="en-US" altLang="ja-JP" sz="2000" dirty="0">
                <a:ea typeface="MS PGothic"/>
              </a:rPr>
              <a:t>ls "/</a:t>
            </a:r>
            <a:r>
              <a:rPr lang="en-US" altLang="ja-JP" sz="2000" dirty="0" err="1">
                <a:ea typeface="MS PGothic"/>
              </a:rPr>
              <a:t>mnt</a:t>
            </a:r>
            <a:r>
              <a:rPr lang="en-US" altLang="ja-JP" sz="2000" dirty="0">
                <a:ea typeface="MS PGothic"/>
              </a:rPr>
              <a:t>/c/Program Files"</a:t>
            </a:r>
            <a:endParaRPr lang="ja-JP" altLang="ja-JP" sz="2000" dirty="0">
              <a:ea typeface="MS PGothic"/>
            </a:endParaRPr>
          </a:p>
          <a:p>
            <a:r>
              <a:rPr lang="ja-JP" altLang="ja-JP" sz="2000" dirty="0">
                <a:ea typeface="MS PGothic"/>
              </a:rPr>
              <a:t>ls /mnt/c/Program\ Files</a:t>
            </a:r>
            <a:r>
              <a:rPr lang="ja-JP" altLang="en-US" sz="2000" dirty="0">
                <a:ea typeface="MS PGothic"/>
              </a:rPr>
              <a:t> </a:t>
            </a:r>
            <a:r>
              <a:rPr lang="en-US" altLang="ja-JP" sz="2000" dirty="0">
                <a:latin typeface="MS PGothic"/>
                <a:ea typeface="MS PGothic"/>
              </a:rPr>
              <a:t>#</a:t>
            </a:r>
            <a:r>
              <a:rPr lang="ja-JP" altLang="en-US" sz="2000" dirty="0">
                <a:latin typeface="MS PGothic"/>
                <a:ea typeface="MS PGothic"/>
              </a:rPr>
              <a:t>スペース「 」を「</a:t>
            </a:r>
            <a:r>
              <a:rPr lang="en-US" altLang="ja-JP" sz="2000" dirty="0">
                <a:latin typeface="MS PGothic"/>
                <a:ea typeface="MS PGothic"/>
              </a:rPr>
              <a:t>\</a:t>
            </a:r>
            <a:r>
              <a:rPr lang="ja-JP" altLang="en-US" sz="2000" dirty="0">
                <a:latin typeface="MS PGothic"/>
                <a:ea typeface="MS PGothic"/>
              </a:rPr>
              <a:t>」＋「 」と書く（エスケープ処理という）</a:t>
            </a:r>
            <a:endParaRPr lang="en-US" altLang="ja-JP" sz="2000" dirty="0">
              <a:latin typeface="MS PGothic"/>
              <a:ea typeface="MS PGothic"/>
            </a:endParaRPr>
          </a:p>
          <a:p>
            <a:endParaRPr lang="en-US" altLang="ja-JP" sz="2000" dirty="0">
              <a:latin typeface="MS PGothic"/>
              <a:ea typeface="MS PGothic"/>
            </a:endParaRPr>
          </a:p>
          <a:p>
            <a:r>
              <a:rPr lang="en-US" altLang="ja-JP" sz="2000" dirty="0" err="1">
                <a:latin typeface="MS PGothic"/>
                <a:ea typeface="MS PGothic"/>
              </a:rPr>
              <a:t>Awk</a:t>
            </a:r>
            <a:r>
              <a:rPr lang="ja-JP" altLang="en-US" sz="2000" dirty="0">
                <a:latin typeface="MS PGothic"/>
                <a:ea typeface="MS PGothic"/>
              </a:rPr>
              <a:t>も下記のように「</a:t>
            </a:r>
            <a:r>
              <a:rPr lang="en-US" altLang="ja-JP" sz="2000" dirty="0">
                <a:latin typeface="MS PGothic"/>
                <a:ea typeface="MS PGothic"/>
              </a:rPr>
              <a:t>’</a:t>
            </a:r>
            <a:r>
              <a:rPr lang="ja-JP" altLang="en-US" sz="2000" dirty="0">
                <a:latin typeface="MS PGothic"/>
                <a:ea typeface="MS PGothic"/>
              </a:rPr>
              <a:t>」をつけているのは、上記のような</a:t>
            </a:r>
            <a:r>
              <a:rPr lang="en-US" altLang="ja-JP" sz="2000" dirty="0">
                <a:latin typeface="MS PGothic"/>
                <a:ea typeface="MS PGothic"/>
              </a:rPr>
              <a:t>bash</a:t>
            </a:r>
            <a:r>
              <a:rPr lang="ja-JP" altLang="en-US" sz="2000" dirty="0">
                <a:latin typeface="MS PGothic"/>
                <a:ea typeface="MS PGothic"/>
              </a:rPr>
              <a:t>の約束事のためです。</a:t>
            </a:r>
            <a:endParaRPr lang="en-US" altLang="ja-JP" sz="2000" dirty="0">
              <a:latin typeface="MS PGothic"/>
              <a:ea typeface="MS PGothic"/>
            </a:endParaRPr>
          </a:p>
          <a:p>
            <a:endParaRPr lang="ja-JP" altLang="en-US" sz="2000" dirty="0">
              <a:latin typeface="MS PGothic"/>
              <a:ea typeface="MS PGothic"/>
            </a:endParaRPr>
          </a:p>
          <a:p>
            <a:r>
              <a:rPr lang="en-US" altLang="ja-JP" sz="2000" dirty="0" err="1">
                <a:ea typeface="MS PGothic"/>
              </a:rPr>
              <a:t>awk</a:t>
            </a:r>
            <a:r>
              <a:rPr lang="en-US" altLang="ja-JP" sz="2000" dirty="0">
                <a:ea typeface="MS PGothic"/>
              </a:rPr>
              <a:t> 'BEGIN{print "Hello"}'</a:t>
            </a:r>
          </a:p>
          <a:p>
            <a:endParaRPr lang="en-US" altLang="ja-JP" sz="2000" dirty="0">
              <a:latin typeface="MS PGothic"/>
              <a:ea typeface="MS PGothic"/>
            </a:endParaRPr>
          </a:p>
          <a:p>
            <a:r>
              <a:rPr lang="ja-JP" altLang="en-US" sz="2000" dirty="0">
                <a:latin typeface="MS PGothic"/>
                <a:ea typeface="MS PGothic"/>
              </a:rPr>
              <a:t>上記をほかの書き方をする場合</a:t>
            </a:r>
            <a:endParaRPr lang="en-US" altLang="ja-JP" sz="2000" dirty="0">
              <a:latin typeface="MS PGothic"/>
              <a:ea typeface="MS PGothic"/>
            </a:endParaRPr>
          </a:p>
          <a:p>
            <a:r>
              <a:rPr lang="en-US" altLang="ja-JP" sz="2000" dirty="0" err="1">
                <a:ea typeface="MS PGothic"/>
              </a:rPr>
              <a:t>awk</a:t>
            </a:r>
            <a:r>
              <a:rPr lang="en-US" altLang="ja-JP" sz="2000" dirty="0">
                <a:ea typeface="MS PGothic"/>
              </a:rPr>
              <a:t> "BEGIN{print \"Hello\"}"</a:t>
            </a:r>
            <a:endParaRPr lang="ja-JP" sz="2000" dirty="0">
              <a:ea typeface="MS PGothic"/>
            </a:endParaRPr>
          </a:p>
          <a:p>
            <a:r>
              <a:rPr lang="en-US" altLang="ja-JP" sz="2000" dirty="0" err="1">
                <a:ea typeface="MS PGothic"/>
              </a:rPr>
              <a:t>awk</a:t>
            </a:r>
            <a:r>
              <a:rPr lang="en-US" altLang="ja-JP" sz="2000" dirty="0">
                <a:ea typeface="MS PGothic"/>
              </a:rPr>
              <a:t> BEGIN{print\ \"Hello\"}</a:t>
            </a:r>
          </a:p>
          <a:p>
            <a:endParaRPr lang="en-US" altLang="ja-JP" sz="2000" dirty="0">
              <a:latin typeface="MS PGothic"/>
              <a:ea typeface="MS PGothic"/>
            </a:endParaRPr>
          </a:p>
          <a:p>
            <a:endParaRPr lang="ja-JP" altLang="en-US" sz="2000" dirty="0">
              <a:latin typeface="MS PGothic"/>
              <a:ea typeface="MS PGothic"/>
            </a:endParaRPr>
          </a:p>
        </p:txBody>
      </p:sp>
    </p:spTree>
    <p:extLst>
      <p:ext uri="{BB962C8B-B14F-4D97-AF65-F5344CB8AC3E}">
        <p14:creationId xmlns:p14="http://schemas.microsoft.com/office/powerpoint/2010/main" val="185305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6247864"/>
          </a:xfrm>
          <a:prstGeom prst="rect">
            <a:avLst/>
          </a:prstGeom>
          <a:noFill/>
        </p:spPr>
        <p:txBody>
          <a:bodyPr wrap="square" rtlCol="0" anchor="t">
            <a:spAutoFit/>
          </a:bodyPr>
          <a:lstStyle/>
          <a:p>
            <a:r>
              <a:rPr lang="en-US" altLang="ja-JP" sz="2000" dirty="0" err="1"/>
              <a:t>awk</a:t>
            </a:r>
            <a:r>
              <a:rPr lang="ja-JP" altLang="en-US" sz="2000" dirty="0" err="1"/>
              <a:t>での</a:t>
            </a:r>
            <a:r>
              <a:rPr lang="ja-JP" altLang="en-US" sz="2000" dirty="0"/>
              <a:t>特殊な文字の扱い方</a:t>
            </a:r>
            <a:endParaRPr lang="en-US" altLang="ja-JP" sz="2000" dirty="0"/>
          </a:p>
          <a:p>
            <a:endParaRPr lang="en-US" altLang="ja-JP" sz="2000" dirty="0"/>
          </a:p>
          <a:p>
            <a:r>
              <a:rPr lang="ja-JP" altLang="en-US" sz="2000" dirty="0"/>
              <a:t>・　</a:t>
            </a:r>
            <a:r>
              <a:rPr lang="en-US" altLang="ja-JP" sz="2000" dirty="0" err="1"/>
              <a:t>awk</a:t>
            </a:r>
            <a:r>
              <a:rPr lang="ja-JP" altLang="en-US" sz="2000" dirty="0"/>
              <a:t>で 「</a:t>
            </a:r>
            <a:r>
              <a:rPr lang="en-US" altLang="ja-JP" sz="2000" dirty="0"/>
              <a:t>“</a:t>
            </a:r>
            <a:r>
              <a:rPr lang="ja-JP" altLang="en-US" sz="2000" dirty="0"/>
              <a:t>」を出力したい場合</a:t>
            </a:r>
            <a:endParaRPr lang="en-US" altLang="ja-JP" sz="2000" dirty="0"/>
          </a:p>
          <a:p>
            <a:endParaRPr lang="en-US" altLang="ja-JP" sz="2000" dirty="0"/>
          </a:p>
          <a:p>
            <a:r>
              <a:rPr lang="ja-JP" altLang="en-US" sz="2000" dirty="0"/>
              <a:t>正：</a:t>
            </a:r>
            <a:r>
              <a:rPr lang="en-US" altLang="ja-JP" sz="2000" dirty="0" err="1"/>
              <a:t>awk</a:t>
            </a:r>
            <a:r>
              <a:rPr lang="en-US" altLang="ja-JP" sz="2000" dirty="0"/>
              <a:t> 'BEGIN{print "\""}'</a:t>
            </a:r>
            <a:endParaRPr lang="en-US" altLang="ja-JP" sz="2000" dirty="0">
              <a:cs typeface="Calibri"/>
            </a:endParaRPr>
          </a:p>
          <a:p>
            <a:r>
              <a:rPr lang="ja-JP" altLang="en-US" sz="2000" dirty="0"/>
              <a:t>このように</a:t>
            </a:r>
            <a:endParaRPr lang="en-US" altLang="ja-JP" sz="2000" dirty="0"/>
          </a:p>
          <a:p>
            <a:r>
              <a:rPr lang="en-US" altLang="ja-JP" sz="2000" dirty="0"/>
              <a:t>“</a:t>
            </a:r>
          </a:p>
          <a:p>
            <a:r>
              <a:rPr lang="ja-JP" altLang="en-US" sz="2000" dirty="0"/>
              <a:t>の前に、</a:t>
            </a:r>
            <a:endParaRPr lang="en-US" altLang="ja-JP" sz="2000" dirty="0"/>
          </a:p>
          <a:p>
            <a:r>
              <a:rPr lang="en-US" altLang="ja-JP" sz="2000" dirty="0"/>
              <a:t>\</a:t>
            </a:r>
            <a:r>
              <a:rPr lang="ja-JP" altLang="en-US" sz="2000" dirty="0"/>
              <a:t>　（本来バックスラッシュ</a:t>
            </a:r>
            <a:r>
              <a:rPr lang="ja-JP" altLang="en-US" dirty="0"/>
              <a:t>＼</a:t>
            </a:r>
            <a:r>
              <a:rPr lang="ja-JP" altLang="en-US" sz="2000" dirty="0"/>
              <a:t>なのだけど、フォントの関係で円マークになる）</a:t>
            </a:r>
            <a:endParaRPr lang="en-US" altLang="ja-JP" sz="2000" dirty="0"/>
          </a:p>
          <a:p>
            <a:r>
              <a:rPr lang="ja-JP" altLang="en-US" sz="2000" dirty="0"/>
              <a:t>をつけてあげればよい。</a:t>
            </a:r>
            <a:endParaRPr lang="en-US" altLang="ja-JP" sz="2000" dirty="0"/>
          </a:p>
          <a:p>
            <a:endParaRPr lang="en-US" altLang="ja-JP" sz="2000" dirty="0"/>
          </a:p>
          <a:p>
            <a:r>
              <a:rPr lang="ja-JP" altLang="en-US" sz="2000" dirty="0"/>
              <a:t>・　「</a:t>
            </a:r>
            <a:r>
              <a:rPr lang="en-US" altLang="ja-JP" sz="2000" dirty="0"/>
              <a:t>’</a:t>
            </a:r>
            <a:r>
              <a:rPr lang="ja-JP" altLang="en-US" sz="2000" dirty="0"/>
              <a:t>」を出力したい場合</a:t>
            </a:r>
            <a:endParaRPr lang="en-US" altLang="ja-JP" sz="2000" dirty="0"/>
          </a:p>
          <a:p>
            <a:endParaRPr lang="en-US" altLang="ja-JP" sz="2000" dirty="0"/>
          </a:p>
          <a:p>
            <a:r>
              <a:rPr lang="ja-JP" altLang="en-US" sz="2000" dirty="0"/>
              <a:t>誤：</a:t>
            </a:r>
            <a:r>
              <a:rPr lang="en-US" altLang="ja-JP" sz="2000" dirty="0" err="1"/>
              <a:t>awk</a:t>
            </a:r>
            <a:r>
              <a:rPr lang="en-US" altLang="ja-JP" sz="2000" dirty="0"/>
              <a:t> 'BEGIN{print "\'"}'</a:t>
            </a:r>
            <a:endParaRPr lang="en-US" altLang="ja-JP" sz="2000" dirty="0">
              <a:cs typeface="Calibri"/>
            </a:endParaRPr>
          </a:p>
          <a:p>
            <a:r>
              <a:rPr lang="ja-JP" altLang="en-US" sz="2000" dirty="0"/>
              <a:t>正：</a:t>
            </a:r>
            <a:r>
              <a:rPr lang="en-US" altLang="ja-JP" sz="2000" dirty="0" err="1"/>
              <a:t>awk</a:t>
            </a:r>
            <a:r>
              <a:rPr lang="en-US" altLang="ja-JP" sz="2000" dirty="0"/>
              <a:t> 'BEGIN{print "'"'"'"}'</a:t>
            </a:r>
            <a:endParaRPr lang="en-US" altLang="ja-JP" sz="2000" dirty="0">
              <a:cs typeface="Calibri"/>
            </a:endParaRPr>
          </a:p>
          <a:p>
            <a:endParaRPr lang="en-US" altLang="ja-JP" sz="2000" dirty="0"/>
          </a:p>
          <a:p>
            <a:r>
              <a:rPr lang="ja-JP" altLang="en-US" sz="2000" dirty="0"/>
              <a:t>このようにシングルクォーテーションをダブルクオーテーションで囲って、さらにシングルクオーテーションで囲ったものをさらにダブルクオーテーションで囲うといった一見意味不明なことをしないとシングルクオーテーションは出力できません。</a:t>
            </a:r>
            <a:endParaRPr lang="en-US" altLang="ja-JP" sz="2000" dirty="0"/>
          </a:p>
          <a:p>
            <a:endParaRPr lang="en-US" altLang="ja-JP" sz="2000" dirty="0"/>
          </a:p>
        </p:txBody>
      </p:sp>
    </p:spTree>
    <p:extLst>
      <p:ext uri="{BB962C8B-B14F-4D97-AF65-F5344CB8AC3E}">
        <p14:creationId xmlns:p14="http://schemas.microsoft.com/office/powerpoint/2010/main" val="3994075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141402"/>
            <a:ext cx="8682086" cy="3477875"/>
          </a:xfrm>
          <a:prstGeom prst="rect">
            <a:avLst/>
          </a:prstGeom>
          <a:noFill/>
        </p:spPr>
        <p:txBody>
          <a:bodyPr wrap="square" rtlCol="0">
            <a:spAutoFit/>
          </a:bodyPr>
          <a:lstStyle/>
          <a:p>
            <a:r>
              <a:rPr lang="en-US" altLang="ja-JP" sz="2000" dirty="0"/>
              <a:t>‘</a:t>
            </a:r>
            <a:r>
              <a:rPr lang="ja-JP" altLang="en-US" sz="2000" dirty="0"/>
              <a:t>の文字をエスケープせずに出力するシンプルな方法</a:t>
            </a:r>
            <a:endParaRPr lang="en-US" altLang="ja-JP" sz="2000" dirty="0"/>
          </a:p>
          <a:p>
            <a:endParaRPr lang="en-US" altLang="ja-JP" sz="2000" dirty="0"/>
          </a:p>
          <a:p>
            <a:r>
              <a:rPr lang="ja-JP" altLang="en-US" sz="2000" dirty="0"/>
              <a:t>下記のファイルを作成する。</a:t>
            </a:r>
            <a:endParaRPr lang="en-US" altLang="ja-JP" sz="2000" dirty="0"/>
          </a:p>
          <a:p>
            <a:r>
              <a:rPr lang="en-US" altLang="ja-JP" sz="2000" dirty="0"/>
              <a:t>day5.txt</a:t>
            </a:r>
          </a:p>
          <a:p>
            <a:endParaRPr lang="en-US" altLang="ja-JP" sz="2000" dirty="0"/>
          </a:p>
          <a:p>
            <a:r>
              <a:rPr lang="en-US" altLang="ja-JP" sz="2000" dirty="0"/>
              <a:t>BEGIN{print "'"}</a:t>
            </a:r>
          </a:p>
          <a:p>
            <a:endParaRPr lang="en-US" altLang="ja-JP" sz="2000" dirty="0"/>
          </a:p>
          <a:p>
            <a:r>
              <a:rPr lang="ja-JP" altLang="en-US" sz="2000" dirty="0"/>
              <a:t>そして、</a:t>
            </a:r>
            <a:endParaRPr lang="en-US" altLang="ja-JP" sz="2000" dirty="0"/>
          </a:p>
          <a:p>
            <a:r>
              <a:rPr lang="en-US" altLang="ja-JP" sz="2000" dirty="0" err="1"/>
              <a:t>awk</a:t>
            </a:r>
            <a:r>
              <a:rPr lang="en-US" altLang="ja-JP" sz="2000" dirty="0"/>
              <a:t> -f day5.txt</a:t>
            </a:r>
          </a:p>
          <a:p>
            <a:r>
              <a:rPr lang="ja-JP" altLang="en-US" sz="2000" dirty="0"/>
              <a:t>と実行すると、特にエスケープしなくても</a:t>
            </a:r>
            <a:r>
              <a:rPr lang="en-US" altLang="ja-JP" sz="2000" dirty="0"/>
              <a:t>’</a:t>
            </a:r>
            <a:r>
              <a:rPr lang="ja-JP" altLang="en-US" sz="2000" dirty="0"/>
              <a:t>を出力可能。</a:t>
            </a:r>
            <a:endParaRPr lang="en-US" altLang="ja-JP" sz="2000" dirty="0"/>
          </a:p>
          <a:p>
            <a:endParaRPr lang="en-US" altLang="ja-JP" sz="2000" dirty="0"/>
          </a:p>
        </p:txBody>
      </p:sp>
    </p:spTree>
    <p:extLst>
      <p:ext uri="{BB962C8B-B14F-4D97-AF65-F5344CB8AC3E}">
        <p14:creationId xmlns:p14="http://schemas.microsoft.com/office/powerpoint/2010/main" val="3856388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97964" y="64489"/>
            <a:ext cx="8682086" cy="400110"/>
          </a:xfrm>
          <a:prstGeom prst="rect">
            <a:avLst/>
          </a:prstGeom>
          <a:noFill/>
        </p:spPr>
        <p:txBody>
          <a:bodyPr wrap="square" rtlCol="0">
            <a:spAutoFit/>
          </a:bodyPr>
          <a:lstStyle/>
          <a:p>
            <a:r>
              <a:rPr lang="ja-JP" altLang="en-US" sz="2000" dirty="0"/>
              <a:t>正規表現のパターンでのエスケープ</a:t>
            </a:r>
            <a:endParaRPr lang="en-US" altLang="ja-JP" sz="2000" dirty="0"/>
          </a:p>
        </p:txBody>
      </p:sp>
      <p:sp>
        <p:nvSpPr>
          <p:cNvPr id="4" name="テキスト ボックス 3"/>
          <p:cNvSpPr txBox="1"/>
          <p:nvPr/>
        </p:nvSpPr>
        <p:spPr>
          <a:xfrm>
            <a:off x="0" y="3429000"/>
            <a:ext cx="9144000" cy="3477875"/>
          </a:xfrm>
          <a:prstGeom prst="rect">
            <a:avLst/>
          </a:prstGeom>
          <a:noFill/>
        </p:spPr>
        <p:txBody>
          <a:bodyPr wrap="square" rtlCol="0">
            <a:spAutoFit/>
          </a:bodyPr>
          <a:lstStyle/>
          <a:p>
            <a:r>
              <a:rPr lang="ja-JP" altLang="en-US" sz="2000" dirty="0"/>
              <a:t>正規表現のパターンとして、上記のように</a:t>
            </a:r>
            <a:endParaRPr lang="en-US" altLang="ja-JP" sz="2000" dirty="0"/>
          </a:p>
          <a:p>
            <a:r>
              <a:rPr lang="en-US" altLang="ja-JP" sz="2000" dirty="0"/>
              <a:t>. + * ^ $ [ ] ( ) | \</a:t>
            </a:r>
          </a:p>
          <a:p>
            <a:r>
              <a:rPr lang="ja-JP" altLang="en-US" sz="2000" dirty="0"/>
              <a:t>などは特別な意味を持ちます。</a:t>
            </a:r>
            <a:endParaRPr lang="en-US" altLang="ja-JP" sz="2000" dirty="0"/>
          </a:p>
          <a:p>
            <a:r>
              <a:rPr lang="ja-JP" altLang="en-US" sz="2000" dirty="0"/>
              <a:t>もし、仮に上のような文字自体に一致させたい場合は下記のようにエスケープする必要があります。</a:t>
            </a:r>
            <a:endParaRPr lang="en-US" altLang="ja-JP" sz="2000" dirty="0"/>
          </a:p>
          <a:p>
            <a:endParaRPr lang="en-US" altLang="ja-JP" sz="2000" dirty="0"/>
          </a:p>
          <a:p>
            <a:r>
              <a:rPr lang="ja-JP" altLang="en-US" sz="2000" dirty="0"/>
              <a:t>誤：</a:t>
            </a:r>
            <a:r>
              <a:rPr lang="en-US" altLang="ja-JP" sz="2000" dirty="0" err="1"/>
              <a:t>awk</a:t>
            </a:r>
            <a:r>
              <a:rPr lang="en-US" altLang="ja-JP" sz="2000" dirty="0"/>
              <a:t> 'BEGIN{a="Hello."; </a:t>
            </a:r>
            <a:r>
              <a:rPr lang="en-US" altLang="ja-JP" sz="2000" dirty="0" err="1"/>
              <a:t>gsub</a:t>
            </a:r>
            <a:r>
              <a:rPr lang="en-US" altLang="ja-JP" sz="2000" dirty="0"/>
              <a:t>(".","!", a); print a}'</a:t>
            </a:r>
          </a:p>
          <a:p>
            <a:r>
              <a:rPr lang="ja-JP" altLang="en-US" sz="2000" dirty="0"/>
              <a:t>正：</a:t>
            </a:r>
            <a:r>
              <a:rPr lang="en-US" altLang="ja-JP" sz="2000" dirty="0" err="1"/>
              <a:t>awk</a:t>
            </a:r>
            <a:r>
              <a:rPr lang="en-US" altLang="ja-JP" sz="2000" dirty="0"/>
              <a:t> 'BEGIN{a="Hello."; </a:t>
            </a:r>
            <a:r>
              <a:rPr lang="en-US" altLang="ja-JP" sz="2000" dirty="0" err="1"/>
              <a:t>gsub</a:t>
            </a:r>
            <a:r>
              <a:rPr lang="en-US" altLang="ja-JP" sz="2000" dirty="0"/>
              <a:t>("[.]","!", a); print a}' </a:t>
            </a:r>
            <a:r>
              <a:rPr lang="ja-JP" altLang="en-US" sz="2000" dirty="0"/>
              <a:t>　</a:t>
            </a:r>
            <a:r>
              <a:rPr lang="en-US" altLang="ja-JP" sz="2000" dirty="0"/>
              <a:t># </a:t>
            </a:r>
            <a:r>
              <a:rPr lang="ja-JP" altLang="en-US" sz="2000" dirty="0"/>
              <a:t>「</a:t>
            </a:r>
            <a:r>
              <a:rPr lang="en-US" altLang="ja-JP" sz="2000" dirty="0"/>
              <a:t>^</a:t>
            </a:r>
            <a:r>
              <a:rPr lang="ja-JP" altLang="en-US" sz="2000" dirty="0"/>
              <a:t>」「</a:t>
            </a:r>
            <a:r>
              <a:rPr lang="en-US" altLang="ja-JP" sz="2000" dirty="0"/>
              <a:t>]</a:t>
            </a:r>
            <a:r>
              <a:rPr lang="ja-JP" altLang="en-US" sz="2000" dirty="0"/>
              <a:t>」「</a:t>
            </a:r>
            <a:r>
              <a:rPr lang="en-US" altLang="ja-JP" sz="2000" dirty="0"/>
              <a:t>\</a:t>
            </a:r>
            <a:r>
              <a:rPr lang="ja-JP" altLang="en-US" sz="2000" dirty="0"/>
              <a:t>」以外の文字に有効</a:t>
            </a:r>
            <a:endParaRPr lang="en-US" altLang="ja-JP" sz="2000" dirty="0"/>
          </a:p>
          <a:p>
            <a:r>
              <a:rPr lang="ja-JP" altLang="en-US" sz="2000" dirty="0"/>
              <a:t>    ：</a:t>
            </a:r>
            <a:r>
              <a:rPr lang="en-US" altLang="ja-JP" sz="2000" dirty="0" err="1"/>
              <a:t>awk</a:t>
            </a:r>
            <a:r>
              <a:rPr lang="en-US" altLang="ja-JP" sz="2000" dirty="0"/>
              <a:t> 'BEGIN{a="Hello."; </a:t>
            </a:r>
            <a:r>
              <a:rPr lang="en-US" altLang="ja-JP" sz="2000" dirty="0" err="1"/>
              <a:t>gsub</a:t>
            </a:r>
            <a:r>
              <a:rPr lang="en-US" altLang="ja-JP" sz="2000" dirty="0"/>
              <a:t>("\\.","!", a); print a}' </a:t>
            </a:r>
          </a:p>
          <a:p>
            <a:r>
              <a:rPr lang="en-US" altLang="ja-JP" sz="2000" dirty="0" err="1"/>
              <a:t>sed</a:t>
            </a:r>
            <a:r>
              <a:rPr lang="ja-JP" altLang="en-US" sz="2000" dirty="0"/>
              <a:t>コマンドと共通して使えるのは</a:t>
            </a:r>
            <a:r>
              <a:rPr lang="en-US" altLang="ja-JP" sz="2000" dirty="0"/>
              <a:t>[]</a:t>
            </a:r>
            <a:r>
              <a:rPr lang="ja-JP" altLang="en-US" sz="2000" dirty="0"/>
              <a:t>のタイプのエスケープ方法なのでこっち推奨</a:t>
            </a:r>
            <a:endParaRPr lang="en-US" altLang="ja-JP" sz="2000" dirty="0"/>
          </a:p>
          <a:p>
            <a:r>
              <a:rPr lang="en-US" altLang="ja-JP" sz="2000" dirty="0"/>
              <a:t>(</a:t>
            </a:r>
            <a:r>
              <a:rPr lang="ja-JP" altLang="en-US" sz="2000" dirty="0"/>
              <a:t>「</a:t>
            </a:r>
            <a:r>
              <a:rPr lang="en-US" altLang="ja-JP" sz="2000" dirty="0"/>
              <a:t>^</a:t>
            </a:r>
            <a:r>
              <a:rPr lang="ja-JP" altLang="en-US" sz="2000" dirty="0"/>
              <a:t>」「</a:t>
            </a:r>
            <a:r>
              <a:rPr lang="en-US" altLang="ja-JP" sz="2000" dirty="0"/>
              <a:t>]</a:t>
            </a:r>
            <a:r>
              <a:rPr lang="ja-JP" altLang="en-US" sz="2000" dirty="0"/>
              <a:t>」「</a:t>
            </a:r>
            <a:r>
              <a:rPr lang="en-US" altLang="ja-JP" sz="2000" dirty="0"/>
              <a:t>\</a:t>
            </a:r>
            <a:r>
              <a:rPr lang="ja-JP" altLang="en-US" sz="2000" dirty="0"/>
              <a:t>」の文字自体に一致させたい場合、</a:t>
            </a:r>
            <a:r>
              <a:rPr lang="en-US" altLang="ja-JP" sz="2000" dirty="0"/>
              <a:t>"\\^", "\\]", "\\\\"</a:t>
            </a:r>
            <a:r>
              <a:rPr lang="ja-JP" altLang="en-US" sz="2000" dirty="0"/>
              <a:t>とする必要あり。</a:t>
            </a:r>
            <a:r>
              <a:rPr lang="en-US" altLang="ja-JP" sz="2000" dirty="0"/>
              <a:t>)</a:t>
            </a:r>
          </a:p>
        </p:txBody>
      </p:sp>
      <p:graphicFrame>
        <p:nvGraphicFramePr>
          <p:cNvPr id="6" name="表 5"/>
          <p:cNvGraphicFramePr>
            <a:graphicFrameLocks noGrp="1"/>
          </p:cNvGraphicFramePr>
          <p:nvPr>
            <p:extLst>
              <p:ext uri="{D42A27DB-BD31-4B8C-83A1-F6EECF244321}">
                <p14:modId xmlns:p14="http://schemas.microsoft.com/office/powerpoint/2010/main" val="1947777359"/>
              </p:ext>
            </p:extLst>
          </p:nvPr>
        </p:nvGraphicFramePr>
        <p:xfrm>
          <a:off x="789062" y="486145"/>
          <a:ext cx="5938909" cy="2956560"/>
        </p:xfrm>
        <a:graphic>
          <a:graphicData uri="http://schemas.openxmlformats.org/drawingml/2006/table">
            <a:tbl>
              <a:tblPr bandRow="1">
                <a:tableStyleId>{5C22544A-7EE6-4342-B048-85BDC9FD1C3A}</a:tableStyleId>
              </a:tblPr>
              <a:tblGrid>
                <a:gridCol w="1154480">
                  <a:extLst>
                    <a:ext uri="{9D8B030D-6E8A-4147-A177-3AD203B41FA5}">
                      <a16:colId xmlns:a16="http://schemas.microsoft.com/office/drawing/2014/main" val="20000"/>
                    </a:ext>
                  </a:extLst>
                </a:gridCol>
                <a:gridCol w="4784429">
                  <a:extLst>
                    <a:ext uri="{9D8B030D-6E8A-4147-A177-3AD203B41FA5}">
                      <a16:colId xmlns:a16="http://schemas.microsoft.com/office/drawing/2014/main" val="20001"/>
                    </a:ext>
                  </a:extLst>
                </a:gridCol>
              </a:tblGrid>
              <a:tr h="370840">
                <a:tc>
                  <a:txBody>
                    <a:bodyPr/>
                    <a:lstStyle/>
                    <a:p>
                      <a:r>
                        <a:rPr kumimoji="1" lang="en-US" altLang="ja-JP" dirty="0"/>
                        <a:t>.</a:t>
                      </a:r>
                      <a:endParaRPr kumimoji="1" lang="ja-JP" altLang="en-US" dirty="0"/>
                    </a:p>
                  </a:txBody>
                  <a:tcPr/>
                </a:tc>
                <a:tc>
                  <a:txBody>
                    <a:bodyPr/>
                    <a:lstStyle/>
                    <a:p>
                      <a:r>
                        <a:rPr lang="ja-JP" altLang="en-US" sz="1800" dirty="0"/>
                        <a:t>ワイルドカード、任意の位置文字を表す</a:t>
                      </a:r>
                      <a:endParaRPr kumimoji="1" lang="ja-JP" altLang="en-US" dirty="0"/>
                    </a:p>
                  </a:txBody>
                  <a:tcPr/>
                </a:tc>
                <a:extLst>
                  <a:ext uri="{0D108BD9-81ED-4DB2-BD59-A6C34878D82A}">
                    <a16:rowId xmlns:a16="http://schemas.microsoft.com/office/drawing/2014/main" val="10000"/>
                  </a:ext>
                </a:extLst>
              </a:tr>
              <a:tr h="370840">
                <a:tc>
                  <a:txBody>
                    <a:bodyPr/>
                    <a:lstStyle/>
                    <a:p>
                      <a:r>
                        <a:rPr kumimoji="1" lang="en-US" altLang="ja-JP" dirty="0"/>
                        <a:t>a+</a:t>
                      </a:r>
                      <a:endParaRPr kumimoji="1" lang="ja-JP" altLang="en-US" dirty="0"/>
                    </a:p>
                  </a:txBody>
                  <a:tcPr/>
                </a:tc>
                <a:tc>
                  <a:txBody>
                    <a:bodyPr/>
                    <a:lstStyle/>
                    <a:p>
                      <a:r>
                        <a:rPr kumimoji="1" lang="en-US" altLang="ja-JP" dirty="0"/>
                        <a:t>1</a:t>
                      </a:r>
                      <a:r>
                        <a:rPr kumimoji="1" lang="ja-JP" altLang="en-US" dirty="0"/>
                        <a:t>文字以上の</a:t>
                      </a:r>
                      <a:r>
                        <a:rPr kumimoji="1" lang="en-US" altLang="ja-JP" dirty="0"/>
                        <a:t>a</a:t>
                      </a:r>
                      <a:endParaRPr kumimoji="1" lang="ja-JP" altLang="en-US" dirty="0"/>
                    </a:p>
                  </a:txBody>
                  <a:tcPr/>
                </a:tc>
                <a:extLst>
                  <a:ext uri="{0D108BD9-81ED-4DB2-BD59-A6C34878D82A}">
                    <a16:rowId xmlns:a16="http://schemas.microsoft.com/office/drawing/2014/main" val="10001"/>
                  </a:ext>
                </a:extLst>
              </a:tr>
              <a:tr h="370840">
                <a:tc>
                  <a:txBody>
                    <a:bodyPr/>
                    <a:lstStyle/>
                    <a:p>
                      <a:r>
                        <a:rPr kumimoji="1" lang="en-US" altLang="ja-JP" dirty="0"/>
                        <a:t>a*</a:t>
                      </a:r>
                      <a:endParaRPr kumimoji="1" lang="ja-JP" altLang="en-US" dirty="0"/>
                    </a:p>
                  </a:txBody>
                  <a:tcPr/>
                </a:tc>
                <a:tc>
                  <a:txBody>
                    <a:bodyPr/>
                    <a:lstStyle/>
                    <a:p>
                      <a:r>
                        <a:rPr kumimoji="1" lang="en-US" altLang="ja-JP" dirty="0"/>
                        <a:t>0</a:t>
                      </a:r>
                      <a:r>
                        <a:rPr kumimoji="1" lang="ja-JP" altLang="en-US" dirty="0"/>
                        <a:t>文字以上の</a:t>
                      </a:r>
                      <a:r>
                        <a:rPr kumimoji="1" lang="en-US" altLang="ja-JP" dirty="0"/>
                        <a:t>a</a:t>
                      </a:r>
                      <a:endParaRPr kumimoji="1" lang="ja-JP" altLang="en-US" dirty="0"/>
                    </a:p>
                  </a:txBody>
                  <a:tcPr/>
                </a:tc>
                <a:extLst>
                  <a:ext uri="{0D108BD9-81ED-4DB2-BD59-A6C34878D82A}">
                    <a16:rowId xmlns:a16="http://schemas.microsoft.com/office/drawing/2014/main" val="10002"/>
                  </a:ext>
                </a:extLst>
              </a:tr>
              <a:tr h="370840">
                <a:tc>
                  <a:txBody>
                    <a:bodyPr/>
                    <a:lstStyle/>
                    <a:p>
                      <a:r>
                        <a:rPr kumimoji="1" lang="en-US" altLang="ja-JP" dirty="0"/>
                        <a:t>^</a:t>
                      </a:r>
                      <a:endParaRPr kumimoji="1" lang="ja-JP" altLang="en-US" dirty="0"/>
                    </a:p>
                  </a:txBody>
                  <a:tcPr/>
                </a:tc>
                <a:tc>
                  <a:txBody>
                    <a:bodyPr/>
                    <a:lstStyle/>
                    <a:p>
                      <a:r>
                        <a:rPr kumimoji="1" lang="ja-JP" altLang="en-US" dirty="0"/>
                        <a:t>行の先頭を表す</a:t>
                      </a:r>
                    </a:p>
                  </a:txBody>
                  <a:tcPr/>
                </a:tc>
                <a:extLst>
                  <a:ext uri="{0D108BD9-81ED-4DB2-BD59-A6C34878D82A}">
                    <a16:rowId xmlns:a16="http://schemas.microsoft.com/office/drawing/2014/main" val="10003"/>
                  </a:ext>
                </a:extLst>
              </a:tr>
              <a:tr h="370840">
                <a:tc>
                  <a:txBody>
                    <a:bodyPr/>
                    <a:lstStyle/>
                    <a:p>
                      <a:r>
                        <a:rPr kumimoji="1" lang="en-US" altLang="ja-JP" dirty="0"/>
                        <a:t>$</a:t>
                      </a:r>
                      <a:endParaRPr kumimoji="1" lang="ja-JP" altLang="en-US" dirty="0"/>
                    </a:p>
                  </a:txBody>
                  <a:tcPr/>
                </a:tc>
                <a:tc>
                  <a:txBody>
                    <a:bodyPr/>
                    <a:lstStyle/>
                    <a:p>
                      <a:r>
                        <a:rPr kumimoji="1" lang="ja-JP" altLang="en-US" dirty="0"/>
                        <a:t>行の末端を表す</a:t>
                      </a:r>
                    </a:p>
                  </a:txBody>
                  <a:tcPr/>
                </a:tc>
                <a:extLst>
                  <a:ext uri="{0D108BD9-81ED-4DB2-BD59-A6C34878D82A}">
                    <a16:rowId xmlns:a16="http://schemas.microsoft.com/office/drawing/2014/main" val="10004"/>
                  </a:ext>
                </a:extLst>
              </a:tr>
              <a:tr h="370840">
                <a:tc>
                  <a:txBody>
                    <a:bodyPr/>
                    <a:lstStyle/>
                    <a:p>
                      <a:r>
                        <a:rPr kumimoji="1" lang="en-US" altLang="ja-JP" dirty="0"/>
                        <a:t>[</a:t>
                      </a:r>
                      <a:r>
                        <a:rPr kumimoji="1" lang="en-US" altLang="ja-JP" dirty="0" err="1"/>
                        <a:t>abc</a:t>
                      </a:r>
                      <a:r>
                        <a:rPr kumimoji="1" lang="en-US" altLang="ja-JP" dirty="0"/>
                        <a:t>]</a:t>
                      </a:r>
                      <a:endParaRPr kumimoji="1" lang="ja-JP" altLang="en-US" dirty="0"/>
                    </a:p>
                  </a:txBody>
                  <a:tcPr/>
                </a:tc>
                <a:tc>
                  <a:txBody>
                    <a:bodyPr/>
                    <a:lstStyle/>
                    <a:p>
                      <a:r>
                        <a:rPr kumimoji="1" lang="en-US" altLang="ja-JP" dirty="0"/>
                        <a:t>a</a:t>
                      </a:r>
                      <a:r>
                        <a:rPr kumimoji="1" lang="ja-JP" altLang="en-US" dirty="0"/>
                        <a:t>もしくは</a:t>
                      </a:r>
                      <a:r>
                        <a:rPr kumimoji="1" lang="en-US" altLang="ja-JP" dirty="0"/>
                        <a:t>b</a:t>
                      </a:r>
                      <a:r>
                        <a:rPr kumimoji="1" lang="ja-JP" altLang="en-US" dirty="0"/>
                        <a:t>もしくは</a:t>
                      </a:r>
                      <a:r>
                        <a:rPr kumimoji="1" lang="en-US" altLang="ja-JP" dirty="0"/>
                        <a:t>c</a:t>
                      </a:r>
                      <a:r>
                        <a:rPr kumimoji="1" lang="ja-JP" altLang="en-US" dirty="0"/>
                        <a:t>のいずれかの文字</a:t>
                      </a:r>
                    </a:p>
                  </a:txBody>
                  <a:tcPr/>
                </a:tc>
                <a:extLst>
                  <a:ext uri="{0D108BD9-81ED-4DB2-BD59-A6C34878D82A}">
                    <a16:rowId xmlns:a16="http://schemas.microsoft.com/office/drawing/2014/main" val="10005"/>
                  </a:ext>
                </a:extLst>
              </a:tr>
              <a:tr h="185420">
                <a:tc>
                  <a:txBody>
                    <a:bodyPr/>
                    <a:lstStyle/>
                    <a:p>
                      <a:r>
                        <a:rPr kumimoji="1" lang="en-US" altLang="ja-JP" dirty="0"/>
                        <a:t>[^</a:t>
                      </a:r>
                      <a:r>
                        <a:rPr kumimoji="1" lang="en-US" altLang="ja-JP" dirty="0" err="1"/>
                        <a:t>abc</a:t>
                      </a:r>
                      <a:r>
                        <a:rPr kumimoji="1" lang="en-US" altLang="ja-JP" dirty="0"/>
                        <a:t>]</a:t>
                      </a:r>
                      <a:endParaRPr kumimoji="1" lang="ja-JP" altLang="en-US" dirty="0"/>
                    </a:p>
                  </a:txBody>
                  <a:tcPr/>
                </a:tc>
                <a:tc>
                  <a:txBody>
                    <a:bodyPr/>
                    <a:lstStyle/>
                    <a:p>
                      <a:r>
                        <a:rPr kumimoji="1" lang="en-US" altLang="ja-JP" dirty="0"/>
                        <a:t>a</a:t>
                      </a:r>
                      <a:r>
                        <a:rPr kumimoji="1" lang="ja-JP" altLang="en-US" dirty="0"/>
                        <a:t>でも</a:t>
                      </a:r>
                      <a:r>
                        <a:rPr kumimoji="1" lang="en-US" altLang="ja-JP" dirty="0"/>
                        <a:t>b</a:t>
                      </a:r>
                      <a:r>
                        <a:rPr kumimoji="1" lang="ja-JP" altLang="en-US" dirty="0"/>
                        <a:t>でも</a:t>
                      </a:r>
                      <a:r>
                        <a:rPr kumimoji="1" lang="en-US" altLang="ja-JP" dirty="0"/>
                        <a:t>c</a:t>
                      </a:r>
                      <a:r>
                        <a:rPr kumimoji="1" lang="ja-JP" altLang="en-US" dirty="0"/>
                        <a:t>でもない文字</a:t>
                      </a:r>
                    </a:p>
                  </a:txBody>
                  <a:tcPr/>
                </a:tc>
                <a:extLst>
                  <a:ext uri="{0D108BD9-81ED-4DB2-BD59-A6C34878D82A}">
                    <a16:rowId xmlns:a16="http://schemas.microsoft.com/office/drawing/2014/main" val="10006"/>
                  </a:ext>
                </a:extLst>
              </a:tr>
              <a:tr h="185420">
                <a:tc>
                  <a:txBody>
                    <a:bodyPr/>
                    <a:lstStyle/>
                    <a:p>
                      <a:r>
                        <a:rPr kumimoji="1" lang="en-US" altLang="ja-JP" dirty="0"/>
                        <a:t>(</a:t>
                      </a:r>
                      <a:r>
                        <a:rPr kumimoji="1" lang="en-US" altLang="ja-JP" dirty="0" err="1"/>
                        <a:t>abc|def</a:t>
                      </a:r>
                      <a:r>
                        <a:rPr kumimoji="1" lang="en-US" altLang="ja-JP" dirty="0"/>
                        <a:t>)</a:t>
                      </a:r>
                      <a:endParaRPr kumimoji="1" lang="ja-JP" altLang="en-US" dirty="0"/>
                    </a:p>
                  </a:txBody>
                  <a:tcPr/>
                </a:tc>
                <a:tc>
                  <a:txBody>
                    <a:bodyPr/>
                    <a:lstStyle/>
                    <a:p>
                      <a:r>
                        <a:rPr kumimoji="1" lang="en-US" altLang="ja-JP" dirty="0" err="1"/>
                        <a:t>abc</a:t>
                      </a:r>
                      <a:r>
                        <a:rPr kumimoji="1" lang="ja-JP" altLang="en-US" dirty="0"/>
                        <a:t>もしくは</a:t>
                      </a:r>
                      <a:r>
                        <a:rPr kumimoji="1" lang="en-US" altLang="ja-JP" dirty="0" err="1"/>
                        <a:t>def</a:t>
                      </a:r>
                      <a:r>
                        <a:rPr kumimoji="1" lang="ja-JP" altLang="en-US" dirty="0"/>
                        <a:t>という文字列</a:t>
                      </a:r>
                    </a:p>
                  </a:txBody>
                  <a:tcPr/>
                </a:tc>
                <a:extLst>
                  <a:ext uri="{0D108BD9-81ED-4DB2-BD59-A6C34878D82A}">
                    <a16:rowId xmlns:a16="http://schemas.microsoft.com/office/drawing/2014/main" val="937025286"/>
                  </a:ext>
                </a:extLst>
              </a:tr>
            </a:tbl>
          </a:graphicData>
        </a:graphic>
      </p:graphicFrame>
    </p:spTree>
    <p:extLst>
      <p:ext uri="{BB962C8B-B14F-4D97-AF65-F5344CB8AC3E}">
        <p14:creationId xmlns:p14="http://schemas.microsoft.com/office/powerpoint/2010/main" val="284255138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4981</TotalTime>
  <Words>882</Words>
  <Application>Microsoft Office PowerPoint</Application>
  <PresentationFormat>画面に合わせる (4:3)</PresentationFormat>
  <Paragraphs>159</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MS PGothic</vt:lpstr>
      <vt:lpstr>MS PGothic</vt:lpstr>
      <vt:lpstr>Arial</vt:lpstr>
      <vt:lpstr>Calibri</vt:lpstr>
      <vt:lpstr>Calibri Light</vt:lpstr>
      <vt:lpstr>Office テーマ</vt:lpstr>
      <vt:lpstr>AWK入門　6日目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AWK入門　1日目</dc:title>
  <dc:creator>吉武 和敏</dc:creator>
  <cp:lastModifiedBy>和敏 吉武</cp:lastModifiedBy>
  <cp:revision>108</cp:revision>
  <dcterms:created xsi:type="dcterms:W3CDTF">2018-08-28T04:52:15Z</dcterms:created>
  <dcterms:modified xsi:type="dcterms:W3CDTF">2018-11-09T07:04:01Z</dcterms:modified>
</cp:coreProperties>
</file>