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1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289DECF-9EE2-440C-B4EE-2AC46AEE3F47}" v="780" dt="2017-07-05T23:43:40.7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D73B-2FAB-4420-A7AA-6595D1063E04}" type="datetimeFigureOut">
              <a:rPr kumimoji="1" lang="ja-JP" altLang="en-US" smtClean="0"/>
              <a:t>2017/10/20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F1258-2B71-45F5-8E4C-92D3A8E09D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0405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D73B-2FAB-4420-A7AA-6595D1063E04}" type="datetimeFigureOut">
              <a:rPr kumimoji="1" lang="ja-JP" altLang="en-US" smtClean="0"/>
              <a:t>2017/10/20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F1258-2B71-45F5-8E4C-92D3A8E09D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2753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D73B-2FAB-4420-A7AA-6595D1063E04}" type="datetimeFigureOut">
              <a:rPr kumimoji="1" lang="ja-JP" altLang="en-US" smtClean="0"/>
              <a:t>2017/10/20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F1258-2B71-45F5-8E4C-92D3A8E09D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185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D73B-2FAB-4420-A7AA-6595D1063E04}" type="datetimeFigureOut">
              <a:rPr kumimoji="1" lang="ja-JP" altLang="en-US" smtClean="0"/>
              <a:t>2017/10/20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F1258-2B71-45F5-8E4C-92D3A8E09D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3152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D73B-2FAB-4420-A7AA-6595D1063E04}" type="datetimeFigureOut">
              <a:rPr kumimoji="1" lang="ja-JP" altLang="en-US" smtClean="0"/>
              <a:t>2017/10/20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F1258-2B71-45F5-8E4C-92D3A8E09D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9929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D73B-2FAB-4420-A7AA-6595D1063E04}" type="datetimeFigureOut">
              <a:rPr kumimoji="1" lang="ja-JP" altLang="en-US" smtClean="0"/>
              <a:t>2017/10/20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F1258-2B71-45F5-8E4C-92D3A8E09D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2592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D73B-2FAB-4420-A7AA-6595D1063E04}" type="datetimeFigureOut">
              <a:rPr kumimoji="1" lang="ja-JP" altLang="en-US" smtClean="0"/>
              <a:t>2017/10/20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F1258-2B71-45F5-8E4C-92D3A8E09D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8782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D73B-2FAB-4420-A7AA-6595D1063E04}" type="datetimeFigureOut">
              <a:rPr kumimoji="1" lang="ja-JP" altLang="en-US" smtClean="0"/>
              <a:t>2017/10/20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F1258-2B71-45F5-8E4C-92D3A8E09D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1243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D73B-2FAB-4420-A7AA-6595D1063E04}" type="datetimeFigureOut">
              <a:rPr kumimoji="1" lang="ja-JP" altLang="en-US" smtClean="0"/>
              <a:t>2017/10/20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F1258-2B71-45F5-8E4C-92D3A8E09D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115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D73B-2FAB-4420-A7AA-6595D1063E04}" type="datetimeFigureOut">
              <a:rPr kumimoji="1" lang="ja-JP" altLang="en-US" smtClean="0"/>
              <a:t>2017/10/20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F1258-2B71-45F5-8E4C-92D3A8E09D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1713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D73B-2FAB-4420-A7AA-6595D1063E04}" type="datetimeFigureOut">
              <a:rPr kumimoji="1" lang="ja-JP" altLang="en-US" smtClean="0"/>
              <a:t>2017/10/20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F1258-2B71-45F5-8E4C-92D3A8E09D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6981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57D73B-2FAB-4420-A7AA-6595D1063E04}" type="datetimeFigureOut">
              <a:rPr kumimoji="1" lang="ja-JP" altLang="en-US" smtClean="0"/>
              <a:t>2017/10/20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2F1258-2B71-45F5-8E4C-92D3A8E09D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3063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dirty="0"/>
              <a:t>HTML</a:t>
            </a:r>
            <a:r>
              <a:rPr lang="ja-JP" altLang="en-US" dirty="0"/>
              <a:t>について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 smtClean="0"/>
              <a:t>トレーニング</a:t>
            </a:r>
            <a:r>
              <a:rPr kumimoji="1" lang="en-US" altLang="ja-JP" dirty="0" smtClean="0"/>
              <a:t>6</a:t>
            </a:r>
            <a:r>
              <a:rPr kumimoji="1" lang="ja-JP" altLang="en-US" dirty="0" smtClean="0"/>
              <a:t>日目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60895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63611" y="453081"/>
            <a:ext cx="8938665" cy="61863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HTTP</a:t>
            </a:r>
            <a:r>
              <a:rPr lang="ja-JP" altLang="en-US" dirty="0" smtClean="0"/>
              <a:t>サーバについて</a:t>
            </a:r>
            <a:endParaRPr lang="en-US" altLang="ja-JP" dirty="0" smtClean="0"/>
          </a:p>
          <a:p>
            <a:r>
              <a:rPr kumimoji="1" lang="ja-JP" altLang="en-US" dirty="0"/>
              <a:t>　</a:t>
            </a:r>
            <a:r>
              <a:rPr kumimoji="1" lang="en-US" altLang="ja-JP" dirty="0" smtClean="0"/>
              <a:t>Tomcat</a:t>
            </a:r>
          </a:p>
          <a:p>
            <a:r>
              <a:rPr lang="ja-JP" altLang="en-US" dirty="0" smtClean="0"/>
              <a:t>　</a:t>
            </a:r>
            <a:r>
              <a:rPr lang="en-US" altLang="ja-JP" dirty="0" smtClean="0">
                <a:solidFill>
                  <a:srgbClr val="FF0000"/>
                </a:solidFill>
              </a:rPr>
              <a:t>https</a:t>
            </a:r>
            <a:r>
              <a:rPr lang="en-US" altLang="ja-JP" dirty="0">
                <a:solidFill>
                  <a:srgbClr val="FF0000"/>
                </a:solidFill>
              </a:rPr>
              <a:t>://users.miraclelinux.com/technet/document/linux/tomcat/</a:t>
            </a:r>
          </a:p>
          <a:p>
            <a:endParaRPr kumimoji="1" lang="en-US" altLang="ja-JP" dirty="0" smtClean="0"/>
          </a:p>
          <a:p>
            <a:r>
              <a:rPr lang="en-US" altLang="ja-JP" dirty="0" err="1" smtClean="0"/>
              <a:t>Javascript</a:t>
            </a:r>
            <a:r>
              <a:rPr lang="ja-JP" altLang="en-US" dirty="0" smtClean="0"/>
              <a:t>について</a:t>
            </a:r>
            <a:endParaRPr lang="en-US" altLang="ja-JP" dirty="0" smtClean="0"/>
          </a:p>
          <a:p>
            <a:r>
              <a:rPr kumimoji="1" lang="ja-JP" altLang="en-US" dirty="0"/>
              <a:t>　</a:t>
            </a:r>
            <a:r>
              <a:rPr lang="en-US" altLang="ja-JP" dirty="0">
                <a:solidFill>
                  <a:srgbClr val="FF0000"/>
                </a:solidFill>
              </a:rPr>
              <a:t>http://</a:t>
            </a:r>
            <a:r>
              <a:rPr lang="en-US" altLang="ja-JP" dirty="0" smtClean="0">
                <a:solidFill>
                  <a:srgbClr val="FF0000"/>
                </a:solidFill>
              </a:rPr>
              <a:t>plusone.jpn.org/javascript/nyumon.html</a:t>
            </a:r>
          </a:p>
          <a:p>
            <a:endParaRPr kumimoji="1" lang="en-US" altLang="ja-JP" dirty="0"/>
          </a:p>
          <a:p>
            <a:r>
              <a:rPr kumimoji="1" lang="en-US" altLang="ja-JP" dirty="0" smtClean="0"/>
              <a:t>jQuery</a:t>
            </a:r>
            <a:r>
              <a:rPr kumimoji="1" lang="ja-JP" altLang="en-US" dirty="0" smtClean="0"/>
              <a:t>について</a:t>
            </a:r>
            <a:endParaRPr kumimoji="1" lang="en-US" altLang="ja-JP" dirty="0" smtClean="0"/>
          </a:p>
          <a:p>
            <a:r>
              <a:rPr lang="ja-JP" altLang="en-US" dirty="0" smtClean="0"/>
              <a:t>　</a:t>
            </a:r>
            <a:r>
              <a:rPr lang="en-US" altLang="ja-JP" dirty="0">
                <a:solidFill>
                  <a:srgbClr val="FF0000"/>
                </a:solidFill>
              </a:rPr>
              <a:t>http://www.jquerystudy.info/tutorial/intro/merit.html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r>
              <a:rPr lang="ja-JP" altLang="en-US" dirty="0"/>
              <a:t>　</a:t>
            </a:r>
            <a:endParaRPr lang="en-US" altLang="ja-JP" dirty="0" smtClean="0"/>
          </a:p>
          <a:p>
            <a:r>
              <a:rPr lang="ja-JP" altLang="en-US" dirty="0" smtClean="0"/>
              <a:t>折り畳みなど</a:t>
            </a:r>
            <a:endParaRPr lang="en-US" altLang="ja-JP" dirty="0" smtClean="0"/>
          </a:p>
          <a:p>
            <a:r>
              <a:rPr lang="ja-JP" altLang="en-US" dirty="0"/>
              <a:t>　</a:t>
            </a:r>
            <a:r>
              <a:rPr lang="en-US" altLang="ja-JP" dirty="0">
                <a:solidFill>
                  <a:srgbClr val="FF0000"/>
                </a:solidFill>
              </a:rPr>
              <a:t>https://</a:t>
            </a:r>
            <a:r>
              <a:rPr lang="en-US" altLang="ja-JP" dirty="0" smtClean="0">
                <a:solidFill>
                  <a:srgbClr val="FF0000"/>
                </a:solidFill>
              </a:rPr>
              <a:t>liginc.co.jp/web/js/jquery/34048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CSS</a:t>
            </a:r>
            <a:r>
              <a:rPr lang="ja-JP" altLang="en-US" dirty="0" smtClean="0"/>
              <a:t>フレームワーク</a:t>
            </a:r>
            <a:endParaRPr lang="en-US" altLang="ja-JP" dirty="0" smtClean="0"/>
          </a:p>
          <a:p>
            <a:r>
              <a:rPr lang="ja-JP" altLang="en-US" dirty="0"/>
              <a:t>　</a:t>
            </a:r>
            <a:r>
              <a:rPr lang="en-US" altLang="ja-JP" dirty="0" smtClean="0"/>
              <a:t>Bootstrap</a:t>
            </a:r>
          </a:p>
          <a:p>
            <a:r>
              <a:rPr lang="ja-JP" altLang="en-US" dirty="0" smtClean="0"/>
              <a:t>　</a:t>
            </a:r>
            <a:r>
              <a:rPr lang="en-US" altLang="ja-JP" dirty="0">
                <a:solidFill>
                  <a:srgbClr val="FF0000"/>
                </a:solidFill>
              </a:rPr>
              <a:t>http://</a:t>
            </a:r>
            <a:r>
              <a:rPr lang="en-US" altLang="ja-JP" dirty="0" smtClean="0">
                <a:solidFill>
                  <a:srgbClr val="FF0000"/>
                </a:solidFill>
              </a:rPr>
              <a:t>codezine.jp/article/detail/8145</a:t>
            </a:r>
          </a:p>
          <a:p>
            <a:r>
              <a:rPr lang="ja-JP" altLang="en-US" dirty="0" smtClean="0">
                <a:solidFill>
                  <a:srgbClr val="FF0000"/>
                </a:solidFill>
              </a:rPr>
              <a:t>　</a:t>
            </a:r>
            <a:r>
              <a:rPr lang="en-US" altLang="ja-JP" dirty="0">
                <a:solidFill>
                  <a:srgbClr val="FF0000"/>
                </a:solidFill>
              </a:rPr>
              <a:t>https://</a:t>
            </a:r>
            <a:r>
              <a:rPr lang="en-US" altLang="ja-JP" dirty="0" smtClean="0">
                <a:solidFill>
                  <a:srgbClr val="FF0000"/>
                </a:solidFill>
              </a:rPr>
              <a:t>webnetamemo.com/coding/bootstrap/201511202268</a:t>
            </a:r>
          </a:p>
          <a:p>
            <a:endParaRPr lang="en-US" altLang="ja-JP" dirty="0"/>
          </a:p>
          <a:p>
            <a:r>
              <a:rPr kumimoji="1" lang="en-US" altLang="ja-JP" dirty="0" smtClean="0"/>
              <a:t>Google Chart Tools</a:t>
            </a:r>
            <a:r>
              <a:rPr kumimoji="1" lang="ja-JP" altLang="en-US" dirty="0" smtClean="0"/>
              <a:t>について</a:t>
            </a:r>
            <a:endParaRPr kumimoji="1" lang="en-US" altLang="ja-JP" dirty="0" smtClean="0"/>
          </a:p>
          <a:p>
            <a:r>
              <a:rPr lang="ja-JP" altLang="en-US" dirty="0"/>
              <a:t>　</a:t>
            </a:r>
            <a:r>
              <a:rPr lang="en-US" altLang="ja-JP" dirty="0">
                <a:solidFill>
                  <a:srgbClr val="FF0000"/>
                </a:solidFill>
              </a:rPr>
              <a:t>https://</a:t>
            </a:r>
            <a:r>
              <a:rPr lang="en-US" altLang="ja-JP" dirty="0" smtClean="0">
                <a:solidFill>
                  <a:srgbClr val="FF0000"/>
                </a:solidFill>
              </a:rPr>
              <a:t>google-developers.appspot.com/chart/interactive/docs/gallery/piechart</a:t>
            </a:r>
          </a:p>
          <a:p>
            <a:endParaRPr kumimoji="1" lang="en-US" altLang="ja-JP" dirty="0" smtClean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63175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0" y="-1648"/>
            <a:ext cx="1219200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dirty="0" smtClean="0">
                <a:solidFill>
                  <a:srgbClr val="333333"/>
                </a:solidFill>
                <a:latin typeface="Helvetica Neue"/>
              </a:rPr>
              <a:t>Tomcat</a:t>
            </a:r>
            <a:r>
              <a:rPr lang="ja-JP" altLang="en-US" sz="2000" dirty="0" smtClean="0">
                <a:solidFill>
                  <a:srgbClr val="333333"/>
                </a:solidFill>
                <a:latin typeface="Helvetica Neue"/>
              </a:rPr>
              <a:t>とは</a:t>
            </a:r>
            <a:r>
              <a:rPr lang="ja-JP" altLang="en-US" sz="2000" dirty="0">
                <a:solidFill>
                  <a:srgbClr val="333333"/>
                </a:solidFill>
                <a:latin typeface="Helvetica Neue"/>
              </a:rPr>
              <a:t>　</a:t>
            </a:r>
            <a:r>
              <a:rPr lang="ja-JP" altLang="en-US" sz="2000" dirty="0" smtClean="0">
                <a:solidFill>
                  <a:srgbClr val="333333"/>
                </a:solidFill>
                <a:latin typeface="Helvetica Neue"/>
              </a:rPr>
              <a:t>・・・（</a:t>
            </a:r>
            <a:r>
              <a:rPr lang="ja-JP" altLang="en-US" sz="2000" dirty="0">
                <a:solidFill>
                  <a:srgbClr val="333333"/>
                </a:solidFill>
                <a:latin typeface="Helvetica Neue"/>
              </a:rPr>
              <a:t>簡易的な）</a:t>
            </a:r>
            <a:r>
              <a:rPr lang="en-US" altLang="ja-JP" sz="2000" dirty="0">
                <a:solidFill>
                  <a:srgbClr val="333333"/>
                </a:solidFill>
                <a:latin typeface="Helvetica Neue"/>
              </a:rPr>
              <a:t>Web</a:t>
            </a:r>
            <a:r>
              <a:rPr lang="ja-JP" altLang="en-US" sz="2000" dirty="0">
                <a:solidFill>
                  <a:srgbClr val="333333"/>
                </a:solidFill>
                <a:latin typeface="Helvetica Neue"/>
              </a:rPr>
              <a:t>サーバの</a:t>
            </a:r>
            <a:r>
              <a:rPr lang="ja-JP" altLang="en-US" sz="2000" dirty="0" smtClean="0">
                <a:solidFill>
                  <a:srgbClr val="333333"/>
                </a:solidFill>
                <a:latin typeface="Helvetica Neue"/>
              </a:rPr>
              <a:t>機能が付いた</a:t>
            </a:r>
            <a:r>
              <a:rPr lang="en-US" altLang="ja-JP" sz="2000" dirty="0" smtClean="0">
                <a:solidFill>
                  <a:srgbClr val="333333"/>
                </a:solidFill>
                <a:latin typeface="Helvetica Neue"/>
              </a:rPr>
              <a:t>Java Servlet</a:t>
            </a:r>
            <a:r>
              <a:rPr lang="ja-JP" altLang="en-US" sz="2000" dirty="0" smtClean="0">
                <a:solidFill>
                  <a:srgbClr val="333333"/>
                </a:solidFill>
                <a:latin typeface="Helvetica Neue"/>
              </a:rPr>
              <a:t>エンジン</a:t>
            </a:r>
            <a:endParaRPr lang="ja-JP" altLang="en-US" sz="2000" dirty="0">
              <a:solidFill>
                <a:srgbClr val="333333"/>
              </a:solidFill>
              <a:latin typeface="Helvetica Neue"/>
            </a:endParaRPr>
          </a:p>
          <a:p>
            <a:endParaRPr lang="en-US" altLang="ja-JP" sz="2000" dirty="0" smtClean="0">
              <a:solidFill>
                <a:srgbClr val="333333"/>
              </a:solidFill>
              <a:latin typeface="Helvetica Neue"/>
            </a:endParaRPr>
          </a:p>
          <a:p>
            <a:r>
              <a:rPr lang="ja-JP" altLang="en-US" sz="2000" dirty="0" smtClean="0">
                <a:solidFill>
                  <a:srgbClr val="333333"/>
                </a:solidFill>
                <a:latin typeface="Helvetica Neue"/>
              </a:rPr>
              <a:t>起動方法</a:t>
            </a:r>
            <a:endParaRPr lang="en-US" altLang="ja-JP" sz="2000" dirty="0" smtClean="0">
              <a:solidFill>
                <a:srgbClr val="333333"/>
              </a:solidFill>
              <a:latin typeface="Helvetica Neue"/>
            </a:endParaRPr>
          </a:p>
          <a:p>
            <a:r>
              <a:rPr lang="en-US" altLang="ja-JP" sz="2000" dirty="0">
                <a:solidFill>
                  <a:srgbClr val="333333"/>
                </a:solidFill>
                <a:latin typeface="Helvetica Neue"/>
              </a:rPr>
              <a:t>1</a:t>
            </a:r>
            <a:r>
              <a:rPr lang="ja-JP" altLang="en-US" sz="2000" dirty="0" err="1" smtClean="0">
                <a:solidFill>
                  <a:srgbClr val="333333"/>
                </a:solidFill>
                <a:latin typeface="Helvetica Neue"/>
              </a:rPr>
              <a:t>．</a:t>
            </a:r>
            <a:r>
              <a:rPr lang="en-US" altLang="ja-JP" sz="2000" dirty="0" smtClean="0">
                <a:solidFill>
                  <a:srgbClr val="333333"/>
                </a:solidFill>
                <a:latin typeface="Helvetica Neue"/>
              </a:rPr>
              <a:t>C:\pleiades\tomcat\8 </a:t>
            </a:r>
            <a:r>
              <a:rPr lang="ja-JP" altLang="en-US" sz="2000" dirty="0" smtClean="0">
                <a:solidFill>
                  <a:srgbClr val="333333"/>
                </a:solidFill>
                <a:latin typeface="Helvetica Neue"/>
              </a:rPr>
              <a:t>をコピーして</a:t>
            </a:r>
            <a:r>
              <a:rPr lang="en-US" altLang="ja-JP" sz="2000" dirty="0" smtClean="0">
                <a:solidFill>
                  <a:srgbClr val="333333"/>
                </a:solidFill>
                <a:latin typeface="Helvetica Neue"/>
              </a:rPr>
              <a:t>8manual</a:t>
            </a:r>
            <a:r>
              <a:rPr lang="ja-JP" altLang="en-US" sz="2000" dirty="0" smtClean="0">
                <a:solidFill>
                  <a:srgbClr val="333333"/>
                </a:solidFill>
                <a:latin typeface="Helvetica Neue"/>
              </a:rPr>
              <a:t>といったフォルダを作成する</a:t>
            </a:r>
            <a:endParaRPr lang="en-US" altLang="ja-JP" sz="2000" dirty="0" smtClean="0">
              <a:solidFill>
                <a:srgbClr val="333333"/>
              </a:solidFill>
              <a:latin typeface="Helvetica Neue"/>
            </a:endParaRPr>
          </a:p>
          <a:p>
            <a:r>
              <a:rPr lang="en-US" altLang="ja-JP" sz="2000" dirty="0" smtClean="0">
                <a:solidFill>
                  <a:srgbClr val="333333"/>
                </a:solidFill>
                <a:latin typeface="Helvetica Neue"/>
              </a:rPr>
              <a:t>2</a:t>
            </a:r>
            <a:r>
              <a:rPr lang="ja-JP" altLang="en-US" sz="2000" dirty="0" err="1" smtClean="0">
                <a:solidFill>
                  <a:srgbClr val="333333"/>
                </a:solidFill>
                <a:latin typeface="Helvetica Neue"/>
              </a:rPr>
              <a:t>．</a:t>
            </a:r>
            <a:r>
              <a:rPr lang="en-US" altLang="ja-JP" sz="2000" dirty="0" smtClean="0">
                <a:solidFill>
                  <a:srgbClr val="333333"/>
                </a:solidFill>
                <a:latin typeface="Helvetica Neue"/>
              </a:rPr>
              <a:t>C:\pleiades\tomcat\8manual\bin\start.bat </a:t>
            </a:r>
            <a:r>
              <a:rPr lang="ja-JP" altLang="en-US" sz="2000" dirty="0" smtClean="0">
                <a:solidFill>
                  <a:srgbClr val="333333"/>
                </a:solidFill>
                <a:latin typeface="Helvetica Neue"/>
              </a:rPr>
              <a:t>を編集して、</a:t>
            </a:r>
            <a:r>
              <a:rPr lang="ja-JP" altLang="en-US" sz="2000" dirty="0" smtClean="0"/>
              <a:t>「</a:t>
            </a:r>
            <a:r>
              <a:rPr lang="en-US" altLang="ja-JP" sz="2000" dirty="0" err="1" smtClean="0"/>
              <a:t>setlocal</a:t>
            </a:r>
            <a:r>
              <a:rPr lang="ja-JP" altLang="en-US" sz="2000" dirty="0" smtClean="0"/>
              <a:t>」の次の行あたりに</a:t>
            </a:r>
            <a:endParaRPr lang="en-US" altLang="ja-JP" sz="2000" dirty="0" smtClean="0">
              <a:solidFill>
                <a:srgbClr val="333333"/>
              </a:solidFill>
              <a:latin typeface="Helvetica Neue"/>
            </a:endParaRPr>
          </a:p>
          <a:p>
            <a:r>
              <a:rPr lang="en-US" altLang="ja-JP" sz="2000" dirty="0">
                <a:solidFill>
                  <a:srgbClr val="333333"/>
                </a:solidFill>
                <a:latin typeface="Helvetica Neue"/>
              </a:rPr>
              <a:t>set JAVA_HOME="C:\pleiades\java\8"</a:t>
            </a:r>
          </a:p>
          <a:p>
            <a:r>
              <a:rPr lang="ja-JP" altLang="en-US" sz="2000" dirty="0" smtClean="0">
                <a:solidFill>
                  <a:srgbClr val="333333"/>
                </a:solidFill>
                <a:latin typeface="Helvetica Neue"/>
              </a:rPr>
              <a:t>を書く。</a:t>
            </a:r>
            <a:endParaRPr lang="en-US" altLang="ja-JP" sz="2000" dirty="0" smtClean="0">
              <a:solidFill>
                <a:srgbClr val="333333"/>
              </a:solidFill>
              <a:latin typeface="Helvetica Neue"/>
            </a:endParaRPr>
          </a:p>
          <a:p>
            <a:r>
              <a:rPr lang="en-US" altLang="ja-JP" sz="2000" dirty="0" smtClean="0">
                <a:solidFill>
                  <a:srgbClr val="333333"/>
                </a:solidFill>
                <a:latin typeface="Helvetica Neue"/>
              </a:rPr>
              <a:t>(Mac</a:t>
            </a:r>
            <a:r>
              <a:rPr lang="ja-JP" altLang="en-US" sz="2000" dirty="0" smtClean="0">
                <a:solidFill>
                  <a:srgbClr val="333333"/>
                </a:solidFill>
                <a:latin typeface="Helvetica Neue"/>
              </a:rPr>
              <a:t>だと</a:t>
            </a:r>
            <a:r>
              <a:rPr lang="ja-JP" altLang="en-US" sz="2000" dirty="0" smtClean="0"/>
              <a:t>最初のほうに</a:t>
            </a:r>
            <a:endParaRPr lang="en-US" altLang="ja-JP" sz="2000" dirty="0" smtClean="0"/>
          </a:p>
          <a:p>
            <a:r>
              <a:rPr lang="en-US" altLang="ja-JP" sz="2000" dirty="0" smtClean="0">
                <a:solidFill>
                  <a:srgbClr val="333333"/>
                </a:solidFill>
                <a:latin typeface="Helvetica Neue"/>
              </a:rPr>
              <a:t>export JAVA_HOME="/path/to/java/</a:t>
            </a:r>
            <a:r>
              <a:rPr lang="en-US" altLang="ja-JP" sz="2000" dirty="0" err="1" smtClean="0">
                <a:solidFill>
                  <a:srgbClr val="333333"/>
                </a:solidFill>
                <a:latin typeface="Helvetica Neue"/>
              </a:rPr>
              <a:t>dir</a:t>
            </a:r>
            <a:r>
              <a:rPr lang="en-US" altLang="ja-JP" sz="2000" dirty="0" smtClean="0">
                <a:solidFill>
                  <a:srgbClr val="333333"/>
                </a:solidFill>
                <a:latin typeface="Helvetica Neue"/>
              </a:rPr>
              <a:t>"</a:t>
            </a:r>
          </a:p>
          <a:p>
            <a:r>
              <a:rPr lang="ja-JP" altLang="en-US" sz="2000" dirty="0" smtClean="0">
                <a:solidFill>
                  <a:srgbClr val="333333"/>
                </a:solidFill>
                <a:latin typeface="Helvetica Neue"/>
              </a:rPr>
              <a:t>を追加</a:t>
            </a:r>
            <a:r>
              <a:rPr lang="en-US" altLang="ja-JP" sz="2000" dirty="0" smtClean="0">
                <a:solidFill>
                  <a:srgbClr val="333333"/>
                </a:solidFill>
                <a:latin typeface="Helvetica Neue"/>
              </a:rPr>
              <a:t>)</a:t>
            </a:r>
          </a:p>
          <a:p>
            <a:r>
              <a:rPr lang="en-US" altLang="ja-JP" sz="2000" dirty="0">
                <a:solidFill>
                  <a:srgbClr val="333333"/>
                </a:solidFill>
                <a:latin typeface="Helvetica Neue"/>
              </a:rPr>
              <a:t>3</a:t>
            </a:r>
            <a:r>
              <a:rPr lang="ja-JP" altLang="en-US" sz="2000" dirty="0" err="1" smtClean="0">
                <a:solidFill>
                  <a:srgbClr val="333333"/>
                </a:solidFill>
                <a:latin typeface="Helvetica Neue"/>
              </a:rPr>
              <a:t>．</a:t>
            </a:r>
            <a:r>
              <a:rPr lang="en-US" altLang="ja-JP" sz="2000" dirty="0" smtClean="0">
                <a:solidFill>
                  <a:srgbClr val="333333"/>
                </a:solidFill>
                <a:latin typeface="Helvetica Neue"/>
              </a:rPr>
              <a:t>C</a:t>
            </a:r>
            <a:r>
              <a:rPr lang="en-US" altLang="ja-JP" sz="2000" dirty="0">
                <a:solidFill>
                  <a:srgbClr val="333333"/>
                </a:solidFill>
                <a:latin typeface="Helvetica Neue"/>
              </a:rPr>
              <a:t>:\</a:t>
            </a:r>
            <a:r>
              <a:rPr lang="en-US" altLang="ja-JP" sz="2000" dirty="0" smtClean="0">
                <a:solidFill>
                  <a:srgbClr val="333333"/>
                </a:solidFill>
                <a:latin typeface="Helvetica Neue"/>
              </a:rPr>
              <a:t>pleiades\tomcat\8manual\conf\server.xml </a:t>
            </a:r>
            <a:r>
              <a:rPr lang="ja-JP" altLang="en-US" sz="2000" dirty="0" smtClean="0">
                <a:solidFill>
                  <a:srgbClr val="333333"/>
                </a:solidFill>
                <a:latin typeface="Helvetica Neue"/>
              </a:rPr>
              <a:t>の下記の</a:t>
            </a:r>
            <a:r>
              <a:rPr lang="en-US" altLang="ja-JP" sz="2000" dirty="0" smtClean="0">
                <a:solidFill>
                  <a:srgbClr val="333333"/>
                </a:solidFill>
                <a:latin typeface="Helvetica Neue"/>
              </a:rPr>
              <a:t>2</a:t>
            </a:r>
            <a:r>
              <a:rPr lang="ja-JP" altLang="en-US" sz="2000" dirty="0" smtClean="0">
                <a:solidFill>
                  <a:srgbClr val="333333"/>
                </a:solidFill>
                <a:latin typeface="Helvetica Neue"/>
              </a:rPr>
              <a:t>か所を編集する</a:t>
            </a:r>
            <a:endParaRPr lang="en-US" altLang="ja-JP" sz="2000" dirty="0" smtClean="0">
              <a:solidFill>
                <a:srgbClr val="333333"/>
              </a:solidFill>
              <a:latin typeface="Helvetica Neue"/>
            </a:endParaRPr>
          </a:p>
          <a:p>
            <a:r>
              <a:rPr lang="en-US" altLang="ja-JP" sz="2000" dirty="0">
                <a:solidFill>
                  <a:srgbClr val="333333"/>
                </a:solidFill>
                <a:latin typeface="Helvetica Neue"/>
              </a:rPr>
              <a:t> &lt;Connector port="8080" protocol="</a:t>
            </a:r>
            <a:r>
              <a:rPr lang="en-US" altLang="ja-JP" sz="2000" dirty="0" smtClean="0">
                <a:solidFill>
                  <a:srgbClr val="333333"/>
                </a:solidFill>
                <a:latin typeface="Helvetica Neue"/>
              </a:rPr>
              <a:t>HTTP/1.1“</a:t>
            </a:r>
          </a:p>
          <a:p>
            <a:r>
              <a:rPr lang="ja-JP" altLang="en-US" sz="2000" dirty="0">
                <a:solidFill>
                  <a:srgbClr val="333333"/>
                </a:solidFill>
                <a:latin typeface="Helvetica Neue"/>
              </a:rPr>
              <a:t>　</a:t>
            </a:r>
            <a:r>
              <a:rPr lang="ja-JP" altLang="en-US" sz="2000" dirty="0" smtClean="0">
                <a:solidFill>
                  <a:srgbClr val="333333"/>
                </a:solidFill>
                <a:latin typeface="Helvetica Neue"/>
              </a:rPr>
              <a:t>　　　　　　　　　↓</a:t>
            </a:r>
            <a:endParaRPr lang="en-US" altLang="ja-JP" sz="2000" dirty="0" smtClean="0">
              <a:solidFill>
                <a:srgbClr val="333333"/>
              </a:solidFill>
              <a:latin typeface="Helvetica Neue"/>
            </a:endParaRPr>
          </a:p>
          <a:p>
            <a:r>
              <a:rPr lang="en-US" altLang="ja-JP" sz="2000" dirty="0">
                <a:solidFill>
                  <a:srgbClr val="333333"/>
                </a:solidFill>
                <a:latin typeface="Helvetica Neue"/>
              </a:rPr>
              <a:t> &lt;Connector port</a:t>
            </a:r>
            <a:r>
              <a:rPr lang="en-US" altLang="ja-JP" sz="2000" dirty="0" smtClean="0">
                <a:solidFill>
                  <a:srgbClr val="333333"/>
                </a:solidFill>
                <a:latin typeface="Helvetica Neue"/>
              </a:rPr>
              <a:t>="</a:t>
            </a:r>
            <a:r>
              <a:rPr lang="en-US" altLang="ja-JP" sz="2000" dirty="0" smtClean="0">
                <a:solidFill>
                  <a:srgbClr val="FF0000"/>
                </a:solidFill>
                <a:latin typeface="Helvetica Neue"/>
              </a:rPr>
              <a:t>80</a:t>
            </a:r>
            <a:r>
              <a:rPr lang="en-US" altLang="ja-JP" sz="2000" dirty="0">
                <a:solidFill>
                  <a:srgbClr val="333333"/>
                </a:solidFill>
                <a:latin typeface="Helvetica Neue"/>
              </a:rPr>
              <a:t>" protocol="</a:t>
            </a:r>
            <a:r>
              <a:rPr lang="en-US" altLang="ja-JP" sz="2000" dirty="0" smtClean="0">
                <a:solidFill>
                  <a:srgbClr val="333333"/>
                </a:solidFill>
                <a:latin typeface="Helvetica Neue"/>
              </a:rPr>
              <a:t>HTTP/1.1“</a:t>
            </a:r>
          </a:p>
          <a:p>
            <a:endParaRPr lang="en-US" altLang="ja-JP" sz="2000" dirty="0">
              <a:solidFill>
                <a:srgbClr val="333333"/>
              </a:solidFill>
              <a:latin typeface="Helvetica Neue"/>
            </a:endParaRPr>
          </a:p>
          <a:p>
            <a:r>
              <a:rPr lang="en-US" altLang="ja-JP" sz="2000" dirty="0">
                <a:solidFill>
                  <a:srgbClr val="333333"/>
                </a:solidFill>
                <a:latin typeface="Helvetica Neue"/>
              </a:rPr>
              <a:t>      &lt;Host name="localhost"  </a:t>
            </a:r>
            <a:r>
              <a:rPr lang="en-US" altLang="ja-JP" sz="2000" dirty="0" err="1">
                <a:solidFill>
                  <a:srgbClr val="333333"/>
                </a:solidFill>
                <a:latin typeface="Helvetica Neue"/>
              </a:rPr>
              <a:t>appBase</a:t>
            </a:r>
            <a:r>
              <a:rPr lang="en-US" altLang="ja-JP" sz="2000" dirty="0">
                <a:solidFill>
                  <a:srgbClr val="333333"/>
                </a:solidFill>
                <a:latin typeface="Helvetica Neue"/>
              </a:rPr>
              <a:t>="</a:t>
            </a:r>
            <a:r>
              <a:rPr lang="en-US" altLang="ja-JP" sz="2000" dirty="0" err="1">
                <a:solidFill>
                  <a:srgbClr val="333333"/>
                </a:solidFill>
                <a:latin typeface="Helvetica Neue"/>
              </a:rPr>
              <a:t>webapps</a:t>
            </a:r>
            <a:r>
              <a:rPr lang="en-US" altLang="ja-JP" sz="2000" dirty="0">
                <a:solidFill>
                  <a:srgbClr val="333333"/>
                </a:solidFill>
                <a:latin typeface="Helvetica Neue"/>
              </a:rPr>
              <a:t>"</a:t>
            </a:r>
          </a:p>
          <a:p>
            <a:r>
              <a:rPr lang="en-US" altLang="ja-JP" sz="2000" dirty="0">
                <a:solidFill>
                  <a:srgbClr val="333333"/>
                </a:solidFill>
                <a:latin typeface="Helvetica Neue"/>
              </a:rPr>
              <a:t>            </a:t>
            </a:r>
            <a:r>
              <a:rPr lang="en-US" altLang="ja-JP" sz="2000" dirty="0" err="1">
                <a:solidFill>
                  <a:srgbClr val="333333"/>
                </a:solidFill>
                <a:latin typeface="Helvetica Neue"/>
              </a:rPr>
              <a:t>unpackWARs</a:t>
            </a:r>
            <a:r>
              <a:rPr lang="en-US" altLang="ja-JP" sz="2000" dirty="0">
                <a:solidFill>
                  <a:srgbClr val="333333"/>
                </a:solidFill>
                <a:latin typeface="Helvetica Neue"/>
              </a:rPr>
              <a:t>="true" </a:t>
            </a:r>
            <a:r>
              <a:rPr lang="en-US" altLang="ja-JP" sz="2000" dirty="0" err="1">
                <a:solidFill>
                  <a:srgbClr val="333333"/>
                </a:solidFill>
                <a:latin typeface="Helvetica Neue"/>
              </a:rPr>
              <a:t>autoDeploy</a:t>
            </a:r>
            <a:r>
              <a:rPr lang="en-US" altLang="ja-JP" sz="2000" dirty="0">
                <a:solidFill>
                  <a:srgbClr val="333333"/>
                </a:solidFill>
                <a:latin typeface="Helvetica Neue"/>
              </a:rPr>
              <a:t>="true</a:t>
            </a:r>
            <a:r>
              <a:rPr lang="en-US" altLang="ja-JP" sz="2000" dirty="0" smtClean="0">
                <a:solidFill>
                  <a:srgbClr val="333333"/>
                </a:solidFill>
                <a:latin typeface="Helvetica Neue"/>
              </a:rPr>
              <a:t>"&gt;</a:t>
            </a:r>
          </a:p>
          <a:p>
            <a:r>
              <a:rPr lang="ja-JP" altLang="en-US" sz="2000" dirty="0" smtClean="0">
                <a:solidFill>
                  <a:srgbClr val="333333"/>
                </a:solidFill>
                <a:latin typeface="Helvetica Neue"/>
              </a:rPr>
              <a:t>のすぐ後に</a:t>
            </a:r>
            <a:endParaRPr lang="en-US" altLang="ja-JP" sz="2000" dirty="0">
              <a:solidFill>
                <a:srgbClr val="333333"/>
              </a:solidFill>
              <a:latin typeface="Helvetica Neue"/>
            </a:endParaRPr>
          </a:p>
          <a:p>
            <a:r>
              <a:rPr lang="en-US" altLang="ja-JP" sz="2000" dirty="0">
                <a:solidFill>
                  <a:srgbClr val="333333"/>
                </a:solidFill>
                <a:latin typeface="Helvetica Neue"/>
              </a:rPr>
              <a:t>        </a:t>
            </a:r>
            <a:r>
              <a:rPr lang="en-US" altLang="ja-JP" sz="2000" dirty="0">
                <a:solidFill>
                  <a:srgbClr val="FF0000"/>
                </a:solidFill>
                <a:latin typeface="Helvetica Neue"/>
              </a:rPr>
              <a:t>&lt;Context path</a:t>
            </a:r>
            <a:r>
              <a:rPr lang="en-US" altLang="ja-JP" sz="2000" dirty="0" smtClean="0">
                <a:solidFill>
                  <a:srgbClr val="FF0000"/>
                </a:solidFill>
                <a:latin typeface="Helvetica Neue"/>
              </a:rPr>
              <a:t>="/work" </a:t>
            </a:r>
            <a:r>
              <a:rPr lang="en-US" altLang="ja-JP" sz="2000" dirty="0" err="1">
                <a:solidFill>
                  <a:srgbClr val="FF0000"/>
                </a:solidFill>
                <a:latin typeface="Helvetica Neue"/>
              </a:rPr>
              <a:t>docBase</a:t>
            </a:r>
            <a:r>
              <a:rPr lang="en-US" altLang="ja-JP" sz="2000" dirty="0">
                <a:solidFill>
                  <a:srgbClr val="FF0000"/>
                </a:solidFill>
                <a:latin typeface="Helvetica Neue"/>
              </a:rPr>
              <a:t>="C</a:t>
            </a:r>
            <a:r>
              <a:rPr lang="en-US" altLang="ja-JP" sz="2000" dirty="0" smtClean="0">
                <a:solidFill>
                  <a:srgbClr val="FF0000"/>
                </a:solidFill>
                <a:latin typeface="Helvetica Neue"/>
              </a:rPr>
              <a:t>:\work"&gt;</a:t>
            </a:r>
            <a:endParaRPr lang="en-US" altLang="ja-JP" sz="2000" dirty="0">
              <a:solidFill>
                <a:srgbClr val="FF0000"/>
              </a:solidFill>
              <a:latin typeface="Helvetica Neue"/>
            </a:endParaRPr>
          </a:p>
          <a:p>
            <a:r>
              <a:rPr lang="en-US" altLang="ja-JP" sz="2000" dirty="0">
                <a:solidFill>
                  <a:srgbClr val="FF0000"/>
                </a:solidFill>
                <a:latin typeface="Helvetica Neue"/>
              </a:rPr>
              <a:t>        &lt;/Context</a:t>
            </a:r>
            <a:r>
              <a:rPr lang="en-US" altLang="ja-JP" sz="2000" dirty="0" smtClean="0">
                <a:solidFill>
                  <a:srgbClr val="FF0000"/>
                </a:solidFill>
                <a:latin typeface="Helvetica Neue"/>
              </a:rPr>
              <a:t>&gt;</a:t>
            </a:r>
          </a:p>
          <a:p>
            <a:r>
              <a:rPr lang="ja-JP" altLang="en-US" sz="2000" dirty="0" smtClean="0">
                <a:solidFill>
                  <a:srgbClr val="333333"/>
                </a:solidFill>
                <a:latin typeface="Helvetica Neue"/>
              </a:rPr>
              <a:t>を追加</a:t>
            </a:r>
            <a:endParaRPr lang="en-US" altLang="ja-JP" sz="2000" dirty="0" smtClean="0">
              <a:solidFill>
                <a:srgbClr val="333333"/>
              </a:solidFill>
              <a:latin typeface="Helvetica Neue"/>
            </a:endParaRPr>
          </a:p>
          <a:p>
            <a:r>
              <a:rPr lang="en-US" altLang="ja-JP" sz="2000" dirty="0">
                <a:solidFill>
                  <a:srgbClr val="333333"/>
                </a:solidFill>
                <a:latin typeface="Helvetica Neue"/>
              </a:rPr>
              <a:t>4</a:t>
            </a:r>
            <a:r>
              <a:rPr lang="ja-JP" altLang="en-US" sz="2000" dirty="0" err="1" smtClean="0">
                <a:solidFill>
                  <a:srgbClr val="333333"/>
                </a:solidFill>
                <a:latin typeface="Helvetica Neue"/>
              </a:rPr>
              <a:t>．</a:t>
            </a:r>
            <a:r>
              <a:rPr lang="en-US" altLang="ja-JP" sz="2000" dirty="0" smtClean="0">
                <a:solidFill>
                  <a:srgbClr val="333333"/>
                </a:solidFill>
                <a:latin typeface="Helvetica Neue"/>
              </a:rPr>
              <a:t>C</a:t>
            </a:r>
            <a:r>
              <a:rPr lang="en-US" altLang="ja-JP" sz="2000" dirty="0">
                <a:solidFill>
                  <a:srgbClr val="333333"/>
                </a:solidFill>
                <a:latin typeface="Helvetica Neue"/>
              </a:rPr>
              <a:t>:\</a:t>
            </a:r>
            <a:r>
              <a:rPr lang="en-US" altLang="ja-JP" sz="2000" dirty="0" smtClean="0">
                <a:solidFill>
                  <a:srgbClr val="333333"/>
                </a:solidFill>
                <a:latin typeface="Helvetica Neue"/>
              </a:rPr>
              <a:t>pleiades\tomcat\8manual\bin\startup.bat </a:t>
            </a:r>
            <a:r>
              <a:rPr lang="ja-JP" altLang="en-US" sz="2000" dirty="0" smtClean="0">
                <a:solidFill>
                  <a:srgbClr val="333333"/>
                </a:solidFill>
                <a:latin typeface="Helvetica Neue"/>
              </a:rPr>
              <a:t>をダブルクリックして起動</a:t>
            </a:r>
            <a:endParaRPr lang="en-US" altLang="ja-JP" sz="2000" dirty="0" smtClean="0">
              <a:solidFill>
                <a:srgbClr val="333333"/>
              </a:solidFill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815854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889686" y="585056"/>
            <a:ext cx="1041262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solidFill>
                  <a:srgbClr val="333333"/>
                </a:solidFill>
                <a:latin typeface="Helvetica Neue"/>
              </a:rPr>
              <a:t>課題</a:t>
            </a:r>
            <a:endParaRPr lang="en-US" altLang="ja-JP" dirty="0">
              <a:solidFill>
                <a:srgbClr val="333333"/>
              </a:solidFill>
              <a:latin typeface="Helvetica Neue"/>
            </a:endParaRPr>
          </a:p>
          <a:p>
            <a:endParaRPr lang="en-US" altLang="ja-JP" dirty="0">
              <a:solidFill>
                <a:srgbClr val="333333"/>
              </a:solidFill>
              <a:latin typeface="Helvetica Neue"/>
            </a:endParaRPr>
          </a:p>
          <a:p>
            <a:r>
              <a:rPr lang="en-US" altLang="ja-JP" dirty="0">
                <a:solidFill>
                  <a:srgbClr val="333333"/>
                </a:solidFill>
                <a:latin typeface="Helvetica Neue"/>
              </a:rPr>
              <a:t>1</a:t>
            </a:r>
            <a:r>
              <a:rPr lang="ja-JP" altLang="en-US" dirty="0" err="1" smtClean="0">
                <a:solidFill>
                  <a:srgbClr val="333333"/>
                </a:solidFill>
                <a:latin typeface="Helvetica Neue"/>
              </a:rPr>
              <a:t>．</a:t>
            </a:r>
            <a:r>
              <a:rPr lang="en-US" altLang="ja-JP" dirty="0" smtClean="0">
                <a:solidFill>
                  <a:srgbClr val="333333"/>
                </a:solidFill>
                <a:latin typeface="Helvetica Neue"/>
              </a:rPr>
              <a:t>Google</a:t>
            </a:r>
            <a:r>
              <a:rPr lang="ja-JP" altLang="en-US" dirty="0" smtClean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altLang="ja-JP" dirty="0" smtClean="0">
                <a:solidFill>
                  <a:srgbClr val="333333"/>
                </a:solidFill>
                <a:latin typeface="Helvetica Neue"/>
              </a:rPr>
              <a:t>Chart</a:t>
            </a:r>
            <a:r>
              <a:rPr lang="ja-JP" altLang="en-US" dirty="0" smtClean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altLang="ja-JP" dirty="0" smtClean="0">
                <a:solidFill>
                  <a:srgbClr val="333333"/>
                </a:solidFill>
                <a:latin typeface="Helvetica Neue"/>
              </a:rPr>
              <a:t>Tools</a:t>
            </a:r>
            <a:r>
              <a:rPr lang="ja-JP" altLang="en-US" dirty="0" smtClean="0">
                <a:solidFill>
                  <a:srgbClr val="333333"/>
                </a:solidFill>
                <a:latin typeface="Helvetica Neue"/>
              </a:rPr>
              <a:t>を</a:t>
            </a:r>
            <a:r>
              <a:rPr lang="ja-JP" altLang="en-US" dirty="0">
                <a:solidFill>
                  <a:srgbClr val="333333"/>
                </a:solidFill>
                <a:latin typeface="Helvetica Neue"/>
              </a:rPr>
              <a:t>使って</a:t>
            </a:r>
            <a:r>
              <a:rPr lang="ja-JP" altLang="en-US" dirty="0" smtClean="0">
                <a:solidFill>
                  <a:srgbClr val="333333"/>
                </a:solidFill>
                <a:latin typeface="Helvetica Neue"/>
              </a:rPr>
              <a:t>、</a:t>
            </a:r>
            <a:r>
              <a:rPr lang="ja-JP" altLang="en-US" dirty="0" smtClean="0">
                <a:solidFill>
                  <a:srgbClr val="333333"/>
                </a:solidFill>
                <a:latin typeface="Helvetica Neue"/>
              </a:rPr>
              <a:t>「遺伝子</a:t>
            </a:r>
            <a:r>
              <a:rPr lang="ja-JP" altLang="en-US" dirty="0">
                <a:solidFill>
                  <a:srgbClr val="333333"/>
                </a:solidFill>
                <a:latin typeface="Helvetica Neue"/>
              </a:rPr>
              <a:t>リスト</a:t>
            </a:r>
            <a:r>
              <a:rPr lang="en-US" altLang="ja-JP" dirty="0">
                <a:solidFill>
                  <a:srgbClr val="333333"/>
                </a:solidFill>
                <a:latin typeface="Helvetica Neue"/>
              </a:rPr>
              <a:t>.</a:t>
            </a:r>
            <a:r>
              <a:rPr lang="en-US" altLang="ja-JP" dirty="0" err="1" smtClean="0">
                <a:solidFill>
                  <a:srgbClr val="333333"/>
                </a:solidFill>
                <a:latin typeface="Helvetica Neue"/>
              </a:rPr>
              <a:t>xlsx</a:t>
            </a:r>
            <a:r>
              <a:rPr lang="ja-JP" altLang="en-US" dirty="0" smtClean="0">
                <a:solidFill>
                  <a:srgbClr val="333333"/>
                </a:solidFill>
                <a:latin typeface="Helvetica Neue"/>
              </a:rPr>
              <a:t>」の中の三宅病</a:t>
            </a:r>
            <a:r>
              <a:rPr lang="en-US" altLang="ja-JP" dirty="0">
                <a:solidFill>
                  <a:srgbClr val="333333"/>
                </a:solidFill>
                <a:latin typeface="Helvetica Neue"/>
              </a:rPr>
              <a:t>(Occult macular </a:t>
            </a:r>
            <a:r>
              <a:rPr lang="en-US" altLang="ja-JP" dirty="0" smtClean="0">
                <a:solidFill>
                  <a:srgbClr val="333333"/>
                </a:solidFill>
                <a:latin typeface="Helvetica Neue"/>
              </a:rPr>
              <a:t>dystrophy)</a:t>
            </a:r>
            <a:r>
              <a:rPr lang="ja-JP" altLang="en-US" dirty="0" smtClean="0">
                <a:solidFill>
                  <a:srgbClr val="333333"/>
                </a:solidFill>
                <a:latin typeface="Helvetica Neue"/>
              </a:rPr>
              <a:t>の原因遺伝子の割合を表示してみる。</a:t>
            </a:r>
            <a:endParaRPr lang="en-US" altLang="ja-JP" dirty="0" smtClean="0">
              <a:solidFill>
                <a:srgbClr val="333333"/>
              </a:solidFill>
              <a:latin typeface="Helvetica Neue"/>
            </a:endParaRPr>
          </a:p>
          <a:p>
            <a:endParaRPr lang="en-US" altLang="ja-JP" dirty="0">
              <a:solidFill>
                <a:srgbClr val="333333"/>
              </a:solidFill>
              <a:latin typeface="Helvetica Neue"/>
            </a:endParaRPr>
          </a:p>
          <a:p>
            <a:r>
              <a:rPr lang="en-US" altLang="ja-JP" dirty="0">
                <a:solidFill>
                  <a:srgbClr val="333333"/>
                </a:solidFill>
                <a:latin typeface="Helvetica Neue"/>
              </a:rPr>
              <a:t>2</a:t>
            </a:r>
            <a:r>
              <a:rPr lang="ja-JP" altLang="en-US" dirty="0" err="1" smtClean="0">
                <a:solidFill>
                  <a:srgbClr val="333333"/>
                </a:solidFill>
                <a:latin typeface="Helvetica Neue"/>
              </a:rPr>
              <a:t>．</a:t>
            </a:r>
            <a:r>
              <a:rPr lang="en-US" altLang="ja-JP" dirty="0" smtClean="0">
                <a:solidFill>
                  <a:srgbClr val="333333"/>
                </a:solidFill>
                <a:latin typeface="Helvetica Neue"/>
              </a:rPr>
              <a:t>Google</a:t>
            </a:r>
            <a:r>
              <a:rPr lang="ja-JP" altLang="en-US" dirty="0" smtClean="0">
                <a:solidFill>
                  <a:srgbClr val="333333"/>
                </a:solidFill>
                <a:latin typeface="Helvetica Neue"/>
              </a:rPr>
              <a:t> </a:t>
            </a:r>
            <a:r>
              <a:rPr lang="en-US" altLang="ja-JP" dirty="0" smtClean="0">
                <a:solidFill>
                  <a:srgbClr val="333333"/>
                </a:solidFill>
                <a:latin typeface="Helvetica Neue"/>
              </a:rPr>
              <a:t>Chart Tools</a:t>
            </a:r>
            <a:r>
              <a:rPr lang="ja-JP" altLang="en-US" dirty="0" smtClean="0">
                <a:solidFill>
                  <a:srgbClr val="333333"/>
                </a:solidFill>
                <a:latin typeface="Helvetica Neue"/>
              </a:rPr>
              <a:t>以外で</a:t>
            </a:r>
            <a:r>
              <a:rPr lang="en-US" altLang="ja-JP" dirty="0" err="1" smtClean="0">
                <a:solidFill>
                  <a:srgbClr val="333333"/>
                </a:solidFill>
                <a:latin typeface="Helvetica Neue"/>
              </a:rPr>
              <a:t>Javascript</a:t>
            </a:r>
            <a:r>
              <a:rPr lang="ja-JP" altLang="en-US" dirty="0" smtClean="0">
                <a:solidFill>
                  <a:srgbClr val="333333"/>
                </a:solidFill>
                <a:latin typeface="Helvetica Neue"/>
              </a:rPr>
              <a:t>を使ってグラフを作るライブラリを探して、</a:t>
            </a:r>
            <a:r>
              <a:rPr lang="en-US" altLang="ja-JP" dirty="0" smtClean="0">
                <a:solidFill>
                  <a:srgbClr val="333333"/>
                </a:solidFill>
                <a:latin typeface="Helvetica Neue"/>
              </a:rPr>
              <a:t>1</a:t>
            </a:r>
            <a:r>
              <a:rPr lang="ja-JP" altLang="en-US" dirty="0" err="1" smtClean="0">
                <a:solidFill>
                  <a:srgbClr val="333333"/>
                </a:solidFill>
                <a:latin typeface="Helvetica Neue"/>
              </a:rPr>
              <a:t>．</a:t>
            </a:r>
            <a:r>
              <a:rPr lang="ja-JP" altLang="en-US" dirty="0" smtClean="0">
                <a:solidFill>
                  <a:srgbClr val="333333"/>
                </a:solidFill>
                <a:latin typeface="Helvetica Neue"/>
              </a:rPr>
              <a:t>で作ったのと同じようなグラフを作ってみる。</a:t>
            </a:r>
            <a:endParaRPr lang="en-US" altLang="ja-JP" dirty="0" smtClean="0">
              <a:solidFill>
                <a:srgbClr val="333333"/>
              </a:solidFill>
              <a:latin typeface="Helvetica Neue"/>
            </a:endParaRPr>
          </a:p>
          <a:p>
            <a:endParaRPr lang="en-US" altLang="ja-JP" dirty="0">
              <a:solidFill>
                <a:srgbClr val="333333"/>
              </a:solidFill>
              <a:latin typeface="Helvetica Neue"/>
            </a:endParaRPr>
          </a:p>
          <a:p>
            <a:r>
              <a:rPr lang="en-US" altLang="ja-JP" dirty="0" smtClean="0">
                <a:solidFill>
                  <a:srgbClr val="333333"/>
                </a:solidFill>
                <a:latin typeface="Helvetica Neue"/>
              </a:rPr>
              <a:t>3</a:t>
            </a:r>
            <a:r>
              <a:rPr lang="ja-JP" altLang="en-US" dirty="0" err="1" smtClean="0">
                <a:solidFill>
                  <a:srgbClr val="333333"/>
                </a:solidFill>
                <a:latin typeface="Helvetica Neue"/>
              </a:rPr>
              <a:t>．</a:t>
            </a:r>
            <a:r>
              <a:rPr lang="ja-JP" altLang="en-US" dirty="0" smtClean="0">
                <a:solidFill>
                  <a:srgbClr val="333333"/>
                </a:solidFill>
                <a:latin typeface="Helvetica Neue"/>
              </a:rPr>
              <a:t>テキストボックスやボタンなどを使って、病気を切り替えて表示するような</a:t>
            </a:r>
            <a:r>
              <a:rPr lang="en-US" altLang="ja-JP" dirty="0" smtClean="0">
                <a:solidFill>
                  <a:srgbClr val="333333"/>
                </a:solidFill>
                <a:latin typeface="Helvetica Neue"/>
              </a:rPr>
              <a:t>WEB</a:t>
            </a:r>
            <a:r>
              <a:rPr lang="ja-JP" altLang="en-US" dirty="0" smtClean="0">
                <a:solidFill>
                  <a:srgbClr val="333333"/>
                </a:solidFill>
                <a:latin typeface="Helvetica Neue"/>
              </a:rPr>
              <a:t>ページを作る。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80820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44938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1335</TotalTime>
  <Words>99</Words>
  <Application>Microsoft Office PowerPoint</Application>
  <PresentationFormat>ワイド画面</PresentationFormat>
  <Paragraphs>51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0" baseType="lpstr">
      <vt:lpstr>Helvetica Neue</vt:lpstr>
      <vt:lpstr>游ゴシック</vt:lpstr>
      <vt:lpstr>游ゴシック Light</vt:lpstr>
      <vt:lpstr>Arial</vt:lpstr>
      <vt:lpstr>Office テーマ</vt:lpstr>
      <vt:lpstr>HTMLについて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HTMLについて</dc:title>
  <dc:creator>asakawa</dc:creator>
  <cp:lastModifiedBy>吉武和敏</cp:lastModifiedBy>
  <cp:revision>28</cp:revision>
  <dcterms:created xsi:type="dcterms:W3CDTF">2017-06-25T21:52:59Z</dcterms:created>
  <dcterms:modified xsi:type="dcterms:W3CDTF">2017-10-19T23:20:25Z</dcterms:modified>
</cp:coreProperties>
</file>