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57" r:id="rId5"/>
    <p:sldId id="258" r:id="rId6"/>
    <p:sldId id="260" r:id="rId7"/>
    <p:sldId id="259" r:id="rId8"/>
    <p:sldId id="261" r:id="rId9"/>
    <p:sldId id="265" r:id="rId10"/>
    <p:sldId id="271" r:id="rId11"/>
    <p:sldId id="262" r:id="rId12"/>
    <p:sldId id="278" r:id="rId13"/>
    <p:sldId id="277" r:id="rId14"/>
    <p:sldId id="268" r:id="rId15"/>
    <p:sldId id="276" r:id="rId16"/>
    <p:sldId id="280" r:id="rId17"/>
    <p:sldId id="266" r:id="rId18"/>
    <p:sldId id="267" r:id="rId19"/>
    <p:sldId id="279" r:id="rId20"/>
    <p:sldId id="272" r:id="rId21"/>
    <p:sldId id="273" r:id="rId22"/>
    <p:sldId id="269" r:id="rId23"/>
    <p:sldId id="270" r:id="rId2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1" autoAdjust="0"/>
    <p:restoredTop sz="94660"/>
  </p:normalViewPr>
  <p:slideViewPr>
    <p:cSldViewPr snapToGrid="0">
      <p:cViewPr varScale="1">
        <p:scale>
          <a:sx n="112" d="100"/>
          <a:sy n="112" d="100"/>
        </p:scale>
        <p:origin x="75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02835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643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97054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4966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894244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4294958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37111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8839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86237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81404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63959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F8153-9935-40CC-A99F-6E36BAA8E76E}" type="datetimeFigureOut">
              <a:rPr kumimoji="1" lang="ja-JP" altLang="en-US" smtClean="0"/>
              <a:t>2018/9/8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3065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ftp://ftp.ddbj.nig.ac.jp/ddbj_database/dra/fastq/DRA000/DRA000520/DRX001286/DRR001823.fastq.bz2"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www.arabidopsis.org/download_files/Genes/TAIR6_genome_release/TAIR6_seq_20060907"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AWK</a:t>
            </a:r>
            <a:r>
              <a:rPr kumimoji="1" lang="ja-JP" altLang="en-US" dirty="0" smtClean="0"/>
              <a:t>入門　</a:t>
            </a:r>
            <a:r>
              <a:rPr kumimoji="1" lang="en-US" altLang="ja-JP" dirty="0" smtClean="0"/>
              <a:t>1</a:t>
            </a:r>
            <a:r>
              <a:rPr kumimoji="1" lang="ja-JP" altLang="en-US" dirty="0" smtClean="0"/>
              <a:t>日目</a:t>
            </a:r>
            <a:endParaRPr kumimoji="1" lang="ja-JP" altLang="en-US" dirty="0"/>
          </a:p>
        </p:txBody>
      </p:sp>
    </p:spTree>
    <p:extLst>
      <p:ext uri="{BB962C8B-B14F-4D97-AF65-F5344CB8AC3E}">
        <p14:creationId xmlns:p14="http://schemas.microsoft.com/office/powerpoint/2010/main" val="13675622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247864"/>
          </a:xfrm>
          <a:prstGeom prst="rect">
            <a:avLst/>
          </a:prstGeom>
          <a:noFill/>
        </p:spPr>
        <p:txBody>
          <a:bodyPr wrap="square" rtlCol="0">
            <a:spAutoFit/>
          </a:bodyPr>
          <a:lstStyle/>
          <a:p>
            <a:r>
              <a:rPr lang="ja-JP" altLang="en-US" sz="2000" dirty="0" smtClean="0"/>
              <a:t>改行コードの確認</a:t>
            </a:r>
            <a:endParaRPr lang="en-US" altLang="ja-JP" sz="2000" dirty="0" smtClean="0"/>
          </a:p>
          <a:p>
            <a:endParaRPr kumimoji="1" lang="en-US" altLang="ja-JP" sz="2000" dirty="0" smtClean="0"/>
          </a:p>
          <a:p>
            <a:r>
              <a:rPr kumimoji="1" lang="en-US" altLang="ja-JP" sz="2000" dirty="0" smtClean="0"/>
              <a:t>Ubuntu</a:t>
            </a:r>
            <a:r>
              <a:rPr kumimoji="1" lang="ja-JP" altLang="en-US" sz="2000" dirty="0" smtClean="0"/>
              <a:t>を開いて、</a:t>
            </a:r>
            <a:endParaRPr kumimoji="1" lang="en-US" altLang="ja-JP" sz="2000" dirty="0" smtClean="0"/>
          </a:p>
          <a:p>
            <a:r>
              <a:rPr kumimoji="1" lang="en-US" altLang="ja-JP" sz="2000" dirty="0" smtClean="0"/>
              <a:t>od -c</a:t>
            </a:r>
            <a:r>
              <a:rPr lang="ja-JP" altLang="en-US" sz="2000" dirty="0" smtClean="0"/>
              <a:t> </a:t>
            </a:r>
            <a:r>
              <a:rPr lang="en-US" altLang="ja-JP" sz="2000" dirty="0" smtClean="0"/>
              <a:t>day1.txt</a:t>
            </a:r>
          </a:p>
          <a:p>
            <a:r>
              <a:rPr kumimoji="1" lang="ja-JP" altLang="en-US" sz="2000" dirty="0" smtClean="0"/>
              <a:t>などとやると、</a:t>
            </a:r>
            <a:r>
              <a:rPr kumimoji="1" lang="en-US" altLang="ja-JP" sz="2000" dirty="0" smtClean="0"/>
              <a:t>day1.txt</a:t>
            </a:r>
            <a:r>
              <a:rPr lang="ja-JP" altLang="en-US" sz="2000" dirty="0" smtClean="0"/>
              <a:t>の中に</a:t>
            </a:r>
            <a:r>
              <a:rPr lang="en-US" altLang="ja-JP" sz="2000" dirty="0" smtClean="0"/>
              <a:t>\r</a:t>
            </a:r>
            <a:r>
              <a:rPr lang="ja-JP" altLang="en-US" sz="2000" dirty="0" smtClean="0"/>
              <a:t>が入っていることが分かるかと思います。</a:t>
            </a:r>
            <a:endParaRPr lang="en-US" altLang="ja-JP" sz="2000" dirty="0" smtClean="0"/>
          </a:p>
          <a:p>
            <a:r>
              <a:rPr lang="ja-JP" altLang="en-US" sz="2000" dirty="0" smtClean="0"/>
              <a:t>これは</a:t>
            </a:r>
            <a:r>
              <a:rPr lang="en-US" altLang="ja-JP" sz="2000" dirty="0" smtClean="0"/>
              <a:t>Windows</a:t>
            </a:r>
            <a:r>
              <a:rPr lang="ja-JP" altLang="en-US" sz="2000" dirty="0" smtClean="0"/>
              <a:t>で</a:t>
            </a:r>
            <a:r>
              <a:rPr lang="en-US" altLang="ja-JP" sz="2000" dirty="0" smtClean="0"/>
              <a:t>day1.txt</a:t>
            </a:r>
            <a:r>
              <a:rPr lang="ja-JP" altLang="en-US" sz="2000" dirty="0" smtClean="0"/>
              <a:t>を作ったからです。</a:t>
            </a:r>
            <a:endParaRPr lang="en-US" altLang="ja-JP" sz="2000" dirty="0" smtClean="0"/>
          </a:p>
          <a:p>
            <a:endParaRPr kumimoji="1" lang="en-US" altLang="ja-JP" sz="2000" dirty="0"/>
          </a:p>
          <a:p>
            <a:r>
              <a:rPr lang="ja-JP" altLang="en-US" sz="2000" dirty="0" smtClean="0"/>
              <a:t>それでは</a:t>
            </a:r>
            <a:r>
              <a:rPr lang="en-US" altLang="ja-JP" sz="2000" dirty="0" smtClean="0"/>
              <a:t>Ubuntu</a:t>
            </a:r>
            <a:r>
              <a:rPr lang="ja-JP" altLang="en-US" sz="2000" dirty="0" smtClean="0"/>
              <a:t>でファイルを作るとどうなるか見てみましょう。</a:t>
            </a:r>
            <a:endParaRPr lang="en-US" altLang="ja-JP" sz="2000" dirty="0" smtClean="0"/>
          </a:p>
          <a:p>
            <a:r>
              <a:rPr lang="ja-JP" altLang="en-US" sz="2000" dirty="0" smtClean="0"/>
              <a:t>今回は</a:t>
            </a:r>
            <a:r>
              <a:rPr lang="en-US" altLang="ja-JP" sz="2000" dirty="0" err="1" smtClean="0"/>
              <a:t>nano</a:t>
            </a:r>
            <a:r>
              <a:rPr lang="ja-JP" altLang="en-US" sz="2000" dirty="0" smtClean="0"/>
              <a:t>を使いますが、</a:t>
            </a:r>
            <a:r>
              <a:rPr lang="en-US" altLang="ja-JP" sz="2000" dirty="0" smtClean="0"/>
              <a:t>vi, </a:t>
            </a:r>
            <a:r>
              <a:rPr lang="en-US" altLang="ja-JP" sz="2000" dirty="0" err="1" smtClean="0"/>
              <a:t>emacs</a:t>
            </a:r>
            <a:r>
              <a:rPr lang="ja-JP" altLang="en-US" sz="2000" dirty="0" smtClean="0"/>
              <a:t>等好きなテキストエディタを使ってください。</a:t>
            </a:r>
            <a:endParaRPr lang="en-US" altLang="ja-JP" sz="2000" dirty="0" smtClean="0"/>
          </a:p>
          <a:p>
            <a:endParaRPr kumimoji="1" lang="en-US" altLang="ja-JP" sz="2000" dirty="0"/>
          </a:p>
          <a:p>
            <a:r>
              <a:rPr lang="en-US" altLang="ja-JP" sz="2000" dirty="0" err="1" smtClean="0"/>
              <a:t>nano</a:t>
            </a:r>
            <a:r>
              <a:rPr lang="en-US" altLang="ja-JP" sz="2000" dirty="0" smtClean="0"/>
              <a:t> input.txt</a:t>
            </a:r>
          </a:p>
          <a:p>
            <a:r>
              <a:rPr kumimoji="1" lang="ja-JP" altLang="en-US" sz="2000" dirty="0" smtClean="0"/>
              <a:t>と入力して、適当に改行を含むテキストを入力してください。</a:t>
            </a:r>
            <a:endParaRPr kumimoji="1" lang="en-US" altLang="ja-JP" sz="2000" dirty="0" smtClean="0"/>
          </a:p>
          <a:p>
            <a:r>
              <a:rPr lang="ja-JP" altLang="en-US" sz="2000" dirty="0"/>
              <a:t>入力</a:t>
            </a:r>
            <a:r>
              <a:rPr lang="ja-JP" altLang="en-US" sz="2000" dirty="0" smtClean="0"/>
              <a:t>が終わったら、Ｃｔｒｌを押しながら</a:t>
            </a:r>
            <a:r>
              <a:rPr lang="en-US" altLang="ja-JP" sz="2000" dirty="0" smtClean="0"/>
              <a:t>x (Ctrl-x)</a:t>
            </a:r>
            <a:r>
              <a:rPr lang="ja-JP" altLang="en-US" sz="2000" dirty="0" smtClean="0"/>
              <a:t>を入力します。保存するのか聞かれるので「</a:t>
            </a:r>
            <a:r>
              <a:rPr lang="en-US" altLang="ja-JP" sz="2000" dirty="0" smtClean="0"/>
              <a:t>y</a:t>
            </a:r>
            <a:r>
              <a:rPr lang="ja-JP" altLang="en-US" sz="2000" dirty="0" smtClean="0"/>
              <a:t>」を入力→ファイル名を聞かれますがそのまま</a:t>
            </a:r>
            <a:r>
              <a:rPr lang="en-US" altLang="ja-JP" sz="2000" dirty="0" smtClean="0"/>
              <a:t>Enter</a:t>
            </a:r>
            <a:r>
              <a:rPr lang="ja-JP" altLang="en-US" sz="2000" dirty="0" smtClean="0"/>
              <a:t>を入力すれば、新しいファイルが作成されます。</a:t>
            </a:r>
            <a:endParaRPr lang="en-US" altLang="ja-JP" sz="2000" dirty="0" smtClean="0"/>
          </a:p>
          <a:p>
            <a:endParaRPr lang="en-US" altLang="ja-JP" sz="2000" dirty="0" smtClean="0"/>
          </a:p>
          <a:p>
            <a:r>
              <a:rPr lang="en-US" altLang="ja-JP" sz="2000" dirty="0" smtClean="0"/>
              <a:t>od -c input.txt</a:t>
            </a:r>
          </a:p>
          <a:p>
            <a:r>
              <a:rPr lang="ja-JP" altLang="en-US" sz="2000" dirty="0" smtClean="0"/>
              <a:t>で見てみましょう。</a:t>
            </a:r>
            <a:r>
              <a:rPr lang="en-US" altLang="ja-JP" sz="2000" dirty="0" smtClean="0"/>
              <a:t>\r</a:t>
            </a:r>
            <a:r>
              <a:rPr lang="ja-JP" altLang="en-US" sz="2000" dirty="0" smtClean="0"/>
              <a:t>はありますか？</a:t>
            </a:r>
            <a:endParaRPr lang="en-US" altLang="ja-JP" sz="2000" dirty="0" smtClean="0"/>
          </a:p>
          <a:p>
            <a:endParaRPr kumimoji="1" lang="en-US" altLang="ja-JP" sz="2000" dirty="0"/>
          </a:p>
          <a:p>
            <a:endParaRPr kumimoji="1" lang="en-US" altLang="ja-JP" sz="2000" dirty="0" smtClean="0"/>
          </a:p>
        </p:txBody>
      </p:sp>
    </p:spTree>
    <p:extLst>
      <p:ext uri="{BB962C8B-B14F-4D97-AF65-F5344CB8AC3E}">
        <p14:creationId xmlns:p14="http://schemas.microsoft.com/office/powerpoint/2010/main" val="38407872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555641"/>
          </a:xfrm>
          <a:prstGeom prst="rect">
            <a:avLst/>
          </a:prstGeom>
          <a:noFill/>
        </p:spPr>
        <p:txBody>
          <a:bodyPr wrap="square" rtlCol="0">
            <a:spAutoFit/>
          </a:bodyPr>
          <a:lstStyle/>
          <a:p>
            <a:r>
              <a:rPr lang="en-US" altLang="ja-JP" sz="2000" dirty="0" smtClean="0"/>
              <a:t>AWK</a:t>
            </a:r>
            <a:r>
              <a:rPr lang="ja-JP" altLang="en-US" sz="2000" dirty="0" smtClean="0"/>
              <a:t>スクリプトの</a:t>
            </a:r>
            <a:r>
              <a:rPr lang="ja-JP" altLang="en-US" sz="2000" dirty="0"/>
              <a:t>構造</a:t>
            </a:r>
            <a:endParaRPr kumimoji="1" lang="en-US" altLang="ja-JP" sz="2000" dirty="0"/>
          </a:p>
          <a:p>
            <a:endParaRPr lang="en-US" altLang="ja-JP" sz="2000" dirty="0" smtClean="0"/>
          </a:p>
          <a:p>
            <a:r>
              <a:rPr lang="ja-JP" altLang="en-US" sz="2000" dirty="0"/>
              <a:t>スクリプト</a:t>
            </a:r>
            <a:r>
              <a:rPr lang="ja-JP" altLang="en-US" sz="2000" dirty="0" smtClean="0"/>
              <a:t>は通常下記のようになっています。</a:t>
            </a:r>
            <a:r>
              <a:rPr lang="en-US" altLang="ja-JP" sz="2000" dirty="0" smtClean="0"/>
              <a:t>(</a:t>
            </a:r>
            <a:r>
              <a:rPr lang="ja-JP" altLang="en-US" sz="2000" dirty="0" smtClean="0"/>
              <a:t>例：</a:t>
            </a:r>
            <a:r>
              <a:rPr lang="en-US" altLang="ja-JP" sz="2000" dirty="0" smtClean="0"/>
              <a:t>day1.txt)</a:t>
            </a:r>
          </a:p>
          <a:p>
            <a:endParaRPr lang="en-US" altLang="ja-JP" sz="2000" dirty="0" smtClean="0"/>
          </a:p>
          <a:p>
            <a:r>
              <a:rPr lang="en-US" altLang="ja-JP" sz="2000" dirty="0"/>
              <a:t>BEGIN{</a:t>
            </a:r>
          </a:p>
          <a:p>
            <a:r>
              <a:rPr lang="en-US" altLang="ja-JP" sz="2000" dirty="0"/>
              <a:t>	print "start"</a:t>
            </a:r>
          </a:p>
          <a:p>
            <a:r>
              <a:rPr lang="en-US" altLang="ja-JP" sz="2000" dirty="0"/>
              <a:t>}</a:t>
            </a:r>
          </a:p>
          <a:p>
            <a:r>
              <a:rPr lang="en-US" altLang="ja-JP" sz="2000" dirty="0"/>
              <a:t>{</a:t>
            </a:r>
          </a:p>
          <a:p>
            <a:r>
              <a:rPr lang="en-US" altLang="ja-JP" sz="2000" dirty="0"/>
              <a:t>	#</a:t>
            </a:r>
            <a:r>
              <a:rPr lang="ja-JP" altLang="en-US" sz="2000" dirty="0"/>
              <a:t>以下に処理内容を記載（</a:t>
            </a:r>
            <a:r>
              <a:rPr lang="ja-JP" altLang="en-US" sz="2000" dirty="0" smtClean="0"/>
              <a:t>←↓は</a:t>
            </a:r>
            <a:r>
              <a:rPr lang="ja-JP" altLang="en-US" sz="2000" dirty="0"/>
              <a:t>コメント</a:t>
            </a:r>
            <a:r>
              <a:rPr lang="ja-JP" altLang="en-US" sz="2000" dirty="0" smtClean="0"/>
              <a:t>）</a:t>
            </a:r>
            <a:endParaRPr lang="en-US" altLang="ja-JP" sz="2000" dirty="0" smtClean="0"/>
          </a:p>
          <a:p>
            <a:r>
              <a:rPr lang="en-US" altLang="ja-JP" sz="2000" dirty="0"/>
              <a:t>	</a:t>
            </a:r>
            <a:r>
              <a:rPr lang="en-US" altLang="ja-JP" sz="2000" dirty="0" smtClean="0"/>
              <a:t>#</a:t>
            </a:r>
            <a:r>
              <a:rPr lang="ja-JP" altLang="en-US" sz="2000" dirty="0" smtClean="0"/>
              <a:t>この括弧の中は</a:t>
            </a:r>
            <a:r>
              <a:rPr lang="en-US" altLang="ja-JP" sz="2000" dirty="0" smtClean="0"/>
              <a:t>input.txt</a:t>
            </a:r>
            <a:r>
              <a:rPr lang="ja-JP" altLang="en-US" sz="2000" dirty="0" smtClean="0"/>
              <a:t>の各行に対して毎回実行されます。</a:t>
            </a:r>
            <a:endParaRPr lang="ja-JP" altLang="en-US" sz="2000" dirty="0"/>
          </a:p>
          <a:p>
            <a:r>
              <a:rPr lang="ja-JP" altLang="en-US" sz="2000" dirty="0"/>
              <a:t>	</a:t>
            </a:r>
            <a:r>
              <a:rPr lang="en-US" altLang="ja-JP" sz="2000" dirty="0"/>
              <a:t>print $0</a:t>
            </a:r>
          </a:p>
          <a:p>
            <a:r>
              <a:rPr lang="en-US" altLang="ja-JP" sz="2000" dirty="0"/>
              <a:t>}</a:t>
            </a:r>
          </a:p>
          <a:p>
            <a:r>
              <a:rPr lang="en-US" altLang="ja-JP" sz="2000" dirty="0"/>
              <a:t>END{</a:t>
            </a:r>
          </a:p>
          <a:p>
            <a:r>
              <a:rPr lang="en-US" altLang="ja-JP" sz="2000" dirty="0"/>
              <a:t>	print "end"</a:t>
            </a:r>
          </a:p>
          <a:p>
            <a:r>
              <a:rPr lang="en-US" altLang="ja-JP" sz="2000" dirty="0"/>
              <a:t>}</a:t>
            </a:r>
          </a:p>
          <a:p>
            <a:endParaRPr lang="en-US" altLang="ja-JP" sz="2000" dirty="0"/>
          </a:p>
          <a:p>
            <a:r>
              <a:rPr lang="ja-JP" altLang="en-US" sz="2000" dirty="0" smtClean="0"/>
              <a:t>そして例えば、</a:t>
            </a:r>
            <a:r>
              <a:rPr lang="en-US" altLang="ja-JP" sz="2000" dirty="0" smtClean="0"/>
              <a:t>input.txt</a:t>
            </a:r>
            <a:r>
              <a:rPr lang="ja-JP" altLang="en-US" sz="2000" dirty="0" smtClean="0"/>
              <a:t>について何か集計などの処理を行いたいときは、</a:t>
            </a:r>
            <a:endParaRPr lang="en-US" altLang="ja-JP" sz="2000" dirty="0" smtClean="0"/>
          </a:p>
          <a:p>
            <a:endParaRPr lang="en-US" altLang="ja-JP" sz="2000" dirty="0"/>
          </a:p>
          <a:p>
            <a:r>
              <a:rPr lang="en-US" altLang="ja-JP" sz="2000" dirty="0" err="1" smtClean="0"/>
              <a:t>awk</a:t>
            </a:r>
            <a:r>
              <a:rPr lang="en-US" altLang="ja-JP" sz="2000" dirty="0" smtClean="0"/>
              <a:t> -f day1.txt input.txt</a:t>
            </a:r>
          </a:p>
          <a:p>
            <a:endParaRPr lang="en-US" altLang="ja-JP" sz="2000" dirty="0"/>
          </a:p>
          <a:p>
            <a:r>
              <a:rPr lang="ja-JP" altLang="en-US" sz="2000" dirty="0" smtClean="0"/>
              <a:t>とします。</a:t>
            </a:r>
            <a:endParaRPr lang="en-US" altLang="ja-JP" sz="2000" dirty="0" smtClean="0"/>
          </a:p>
        </p:txBody>
      </p:sp>
    </p:spTree>
    <p:extLst>
      <p:ext uri="{BB962C8B-B14F-4D97-AF65-F5344CB8AC3E}">
        <p14:creationId xmlns:p14="http://schemas.microsoft.com/office/powerpoint/2010/main" val="1898324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247864"/>
          </a:xfrm>
          <a:prstGeom prst="rect">
            <a:avLst/>
          </a:prstGeom>
          <a:noFill/>
        </p:spPr>
        <p:txBody>
          <a:bodyPr wrap="square" rtlCol="0">
            <a:spAutoFit/>
          </a:bodyPr>
          <a:lstStyle/>
          <a:p>
            <a:r>
              <a:rPr lang="ja-JP" altLang="en-US" sz="2000" dirty="0" smtClean="0"/>
              <a:t>変数</a:t>
            </a:r>
            <a:endParaRPr lang="en-US" altLang="ja-JP" sz="2000" dirty="0" smtClean="0"/>
          </a:p>
          <a:p>
            <a:endParaRPr kumimoji="1" lang="en-US" altLang="ja-JP" sz="2000" dirty="0"/>
          </a:p>
          <a:p>
            <a:r>
              <a:rPr lang="ja-JP" altLang="en-US" sz="2000" dirty="0"/>
              <a:t>コンピュータ</a:t>
            </a:r>
            <a:r>
              <a:rPr lang="ja-JP" altLang="en-US" sz="2000" dirty="0" smtClean="0"/>
              <a:t>が数字などを覚えておくための器のことです。</a:t>
            </a:r>
            <a:endParaRPr lang="en-US" altLang="ja-JP" sz="2000" dirty="0" smtClean="0"/>
          </a:p>
          <a:p>
            <a:r>
              <a:rPr kumimoji="1" lang="en-US" altLang="ja-JP" sz="2000" dirty="0" smtClean="0"/>
              <a:t>Ubuntu</a:t>
            </a:r>
            <a:r>
              <a:rPr kumimoji="1" lang="ja-JP" altLang="en-US" sz="2000" dirty="0" smtClean="0"/>
              <a:t>で次のように入力してみましょう。</a:t>
            </a:r>
            <a:endParaRPr kumimoji="1" lang="en-US" altLang="ja-JP" sz="2000" dirty="0" smtClean="0"/>
          </a:p>
          <a:p>
            <a:endParaRPr kumimoji="1" lang="en-US" altLang="ja-JP" sz="2000" dirty="0"/>
          </a:p>
          <a:p>
            <a:r>
              <a:rPr lang="en-US" altLang="ja-JP" sz="2000" dirty="0" err="1"/>
              <a:t>awk</a:t>
            </a:r>
            <a:r>
              <a:rPr lang="en-US" altLang="ja-JP" sz="2000" dirty="0"/>
              <a:t> 'BEGIN{a=10; b=10; c=</a:t>
            </a:r>
            <a:r>
              <a:rPr lang="en-US" altLang="ja-JP" sz="2000" dirty="0" err="1"/>
              <a:t>a+b</a:t>
            </a:r>
            <a:r>
              <a:rPr lang="en-US" altLang="ja-JP" sz="2000" dirty="0"/>
              <a:t>; print </a:t>
            </a:r>
            <a:r>
              <a:rPr lang="en-US" altLang="ja-JP" sz="2000" dirty="0" smtClean="0"/>
              <a:t>a}'</a:t>
            </a:r>
            <a:endParaRPr kumimoji="1" lang="en-US" altLang="ja-JP" sz="2000" dirty="0"/>
          </a:p>
          <a:p>
            <a:endParaRPr kumimoji="1" lang="en-US" altLang="ja-JP" sz="2000" dirty="0" smtClean="0"/>
          </a:p>
          <a:p>
            <a:r>
              <a:rPr lang="ja-JP" altLang="en-US" sz="2000" dirty="0"/>
              <a:t>最初</a:t>
            </a:r>
            <a:r>
              <a:rPr lang="ja-JP" altLang="en-US" sz="2000" dirty="0" smtClean="0"/>
              <a:t>から説明すると、</a:t>
            </a:r>
            <a:endParaRPr lang="en-US" altLang="ja-JP" sz="2000" dirty="0" smtClean="0"/>
          </a:p>
          <a:p>
            <a:r>
              <a:rPr kumimoji="1" lang="ja-JP" altLang="en-US" sz="2000" dirty="0" smtClean="0"/>
              <a:t>「</a:t>
            </a:r>
            <a:r>
              <a:rPr kumimoji="1" lang="en-US" altLang="ja-JP" sz="2000" dirty="0" smtClean="0"/>
              <a:t>a=10</a:t>
            </a:r>
            <a:r>
              <a:rPr kumimoji="1" lang="ja-JP" altLang="en-US" sz="2000" dirty="0" smtClean="0"/>
              <a:t>」は変数</a:t>
            </a:r>
            <a:r>
              <a:rPr kumimoji="1" lang="en-US" altLang="ja-JP" sz="2000" dirty="0" smtClean="0"/>
              <a:t>a</a:t>
            </a:r>
            <a:r>
              <a:rPr kumimoji="1" lang="ja-JP" altLang="en-US" sz="2000" dirty="0" smtClean="0"/>
              <a:t>に数字の</a:t>
            </a:r>
            <a:r>
              <a:rPr kumimoji="1" lang="en-US" altLang="ja-JP" sz="2000" dirty="0" smtClean="0"/>
              <a:t>10</a:t>
            </a:r>
            <a:r>
              <a:rPr kumimoji="1" lang="ja-JP" altLang="en-US" sz="2000" dirty="0" smtClean="0"/>
              <a:t>を代入</a:t>
            </a:r>
            <a:endParaRPr kumimoji="1" lang="en-US" altLang="ja-JP" sz="2000" dirty="0" smtClean="0"/>
          </a:p>
          <a:p>
            <a:r>
              <a:rPr kumimoji="1" lang="ja-JP" altLang="en-US" sz="2000" dirty="0" smtClean="0"/>
              <a:t>「</a:t>
            </a:r>
            <a:r>
              <a:rPr kumimoji="1" lang="en-US" altLang="ja-JP" sz="2000" dirty="0" smtClean="0"/>
              <a:t>;</a:t>
            </a:r>
            <a:r>
              <a:rPr kumimoji="1" lang="ja-JP" altLang="en-US" sz="2000" dirty="0" smtClean="0"/>
              <a:t>」は行の区切りで使用</a:t>
            </a:r>
            <a:endParaRPr kumimoji="1" lang="en-US" altLang="ja-JP" sz="2000" dirty="0" smtClean="0"/>
          </a:p>
          <a:p>
            <a:r>
              <a:rPr lang="ja-JP" altLang="en-US" sz="2000" dirty="0" smtClean="0"/>
              <a:t>「</a:t>
            </a:r>
            <a:r>
              <a:rPr lang="en-US" altLang="ja-JP" sz="2000" dirty="0" smtClean="0"/>
              <a:t>b=10;</a:t>
            </a:r>
            <a:r>
              <a:rPr lang="ja-JP" altLang="en-US" sz="2000" dirty="0" smtClean="0"/>
              <a:t>」は変数</a:t>
            </a:r>
            <a:r>
              <a:rPr lang="en-US" altLang="ja-JP" sz="2000" dirty="0" smtClean="0"/>
              <a:t>b</a:t>
            </a:r>
            <a:r>
              <a:rPr lang="ja-JP" altLang="en-US" sz="2000" dirty="0" smtClean="0"/>
              <a:t>に数字の</a:t>
            </a:r>
            <a:r>
              <a:rPr lang="en-US" altLang="ja-JP" sz="2000" dirty="0" smtClean="0"/>
              <a:t>10</a:t>
            </a:r>
            <a:r>
              <a:rPr lang="ja-JP" altLang="en-US" sz="2000" dirty="0" smtClean="0"/>
              <a:t>を代入</a:t>
            </a:r>
            <a:endParaRPr lang="en-US" altLang="ja-JP" sz="2000" dirty="0" smtClean="0"/>
          </a:p>
          <a:p>
            <a:r>
              <a:rPr lang="ja-JP" altLang="en-US" sz="2000" dirty="0" smtClean="0"/>
              <a:t>「</a:t>
            </a:r>
            <a:r>
              <a:rPr lang="en-US" altLang="ja-JP" sz="2000" dirty="0" smtClean="0"/>
              <a:t>c=</a:t>
            </a:r>
            <a:r>
              <a:rPr lang="en-US" altLang="ja-JP" sz="2000" dirty="0" err="1" smtClean="0"/>
              <a:t>a+b</a:t>
            </a:r>
            <a:r>
              <a:rPr lang="en-US" altLang="ja-JP" sz="2000" dirty="0" smtClean="0"/>
              <a:t>;</a:t>
            </a:r>
            <a:r>
              <a:rPr lang="ja-JP" altLang="en-US" sz="2000" dirty="0" smtClean="0"/>
              <a:t>」は変数</a:t>
            </a:r>
            <a:r>
              <a:rPr lang="en-US" altLang="ja-JP" sz="2000" dirty="0" smtClean="0"/>
              <a:t>c</a:t>
            </a:r>
            <a:r>
              <a:rPr lang="ja-JP" altLang="en-US" sz="2000" dirty="0" smtClean="0"/>
              <a:t>に変数</a:t>
            </a:r>
            <a:r>
              <a:rPr lang="en-US" altLang="ja-JP" sz="2000" dirty="0" smtClean="0"/>
              <a:t>a</a:t>
            </a:r>
            <a:r>
              <a:rPr lang="ja-JP" altLang="en-US" sz="2000" dirty="0" smtClean="0"/>
              <a:t>と変数</a:t>
            </a:r>
            <a:r>
              <a:rPr lang="en-US" altLang="ja-JP" sz="2000" dirty="0" smtClean="0"/>
              <a:t>b</a:t>
            </a:r>
            <a:r>
              <a:rPr lang="ja-JP" altLang="en-US" sz="2000" dirty="0" smtClean="0"/>
              <a:t>を足した値を代入</a:t>
            </a:r>
            <a:endParaRPr lang="en-US" altLang="ja-JP" sz="2000" dirty="0" smtClean="0"/>
          </a:p>
          <a:p>
            <a:r>
              <a:rPr kumimoji="1" lang="ja-JP" altLang="en-US" sz="2000" dirty="0" smtClean="0"/>
              <a:t>「</a:t>
            </a:r>
            <a:r>
              <a:rPr lang="en-US" altLang="ja-JP" sz="2000" dirty="0"/>
              <a:t>print </a:t>
            </a:r>
            <a:r>
              <a:rPr lang="en-US" altLang="ja-JP" sz="2000" dirty="0" smtClean="0"/>
              <a:t>c</a:t>
            </a:r>
            <a:r>
              <a:rPr kumimoji="1" lang="ja-JP" altLang="en-US" sz="2000" dirty="0" smtClean="0"/>
              <a:t>」は変数</a:t>
            </a:r>
            <a:r>
              <a:rPr lang="en-US" altLang="ja-JP" sz="2000" dirty="0"/>
              <a:t>c</a:t>
            </a:r>
            <a:r>
              <a:rPr kumimoji="1" lang="ja-JP" altLang="en-US" sz="2000" dirty="0" smtClean="0"/>
              <a:t>を出力</a:t>
            </a:r>
            <a:endParaRPr kumimoji="1" lang="en-US" altLang="ja-JP" sz="2000" dirty="0" smtClean="0"/>
          </a:p>
          <a:p>
            <a:endParaRPr lang="en-US" altLang="ja-JP" sz="2000" dirty="0" smtClean="0"/>
          </a:p>
          <a:p>
            <a:r>
              <a:rPr lang="ja-JP" altLang="en-US" sz="2000" dirty="0" smtClean="0"/>
              <a:t>次の文は理解できますか？</a:t>
            </a:r>
            <a:endParaRPr lang="en-US" altLang="ja-JP" sz="2000" dirty="0" smtClean="0"/>
          </a:p>
          <a:p>
            <a:endParaRPr lang="en-US" altLang="ja-JP" sz="2000" dirty="0"/>
          </a:p>
          <a:p>
            <a:r>
              <a:rPr lang="en-US" altLang="ja-JP" sz="2000" dirty="0" err="1"/>
              <a:t>awk</a:t>
            </a:r>
            <a:r>
              <a:rPr lang="en-US" altLang="ja-JP" sz="2000" dirty="0"/>
              <a:t> </a:t>
            </a:r>
            <a:r>
              <a:rPr lang="en-US" altLang="ja-JP" sz="2000" dirty="0" smtClean="0"/>
              <a:t>'BEGIN{a=0; a=a+1; </a:t>
            </a:r>
            <a:r>
              <a:rPr lang="en-US" altLang="ja-JP" sz="2000" dirty="0"/>
              <a:t>print a</a:t>
            </a:r>
            <a:r>
              <a:rPr lang="en-US" altLang="ja-JP" sz="2000" dirty="0" smtClean="0"/>
              <a:t>}'</a:t>
            </a:r>
          </a:p>
          <a:p>
            <a:endParaRPr lang="en-US" altLang="ja-JP" sz="2000" dirty="0" smtClean="0"/>
          </a:p>
          <a:p>
            <a:r>
              <a:rPr lang="ja-JP" altLang="en-US" sz="2000" dirty="0" smtClean="0">
                <a:solidFill>
                  <a:schemeClr val="accent6"/>
                </a:solidFill>
              </a:rPr>
              <a:t>注：変数名の最初の</a:t>
            </a:r>
            <a:r>
              <a:rPr lang="en-US" altLang="ja-JP" sz="2000" dirty="0" smtClean="0">
                <a:solidFill>
                  <a:schemeClr val="accent6"/>
                </a:solidFill>
              </a:rPr>
              <a:t>1</a:t>
            </a:r>
            <a:r>
              <a:rPr lang="ja-JP" altLang="en-US" sz="2000" dirty="0" smtClean="0">
                <a:solidFill>
                  <a:schemeClr val="accent6"/>
                </a:solidFill>
              </a:rPr>
              <a:t>文字は必ずアルファベットもしくは</a:t>
            </a:r>
            <a:r>
              <a:rPr lang="en-US" altLang="ja-JP" sz="2000" dirty="0" smtClean="0">
                <a:solidFill>
                  <a:schemeClr val="accent6"/>
                </a:solidFill>
              </a:rPr>
              <a:t>_</a:t>
            </a:r>
            <a:r>
              <a:rPr lang="ja-JP" altLang="en-US" sz="2000" dirty="0" smtClean="0">
                <a:solidFill>
                  <a:schemeClr val="accent6"/>
                </a:solidFill>
              </a:rPr>
              <a:t>で始まる必要があります。</a:t>
            </a:r>
            <a:r>
              <a:rPr lang="en-US" altLang="ja-JP" sz="2000" dirty="0" smtClean="0">
                <a:solidFill>
                  <a:schemeClr val="accent6"/>
                </a:solidFill>
              </a:rPr>
              <a:t>2</a:t>
            </a:r>
            <a:r>
              <a:rPr lang="ja-JP" altLang="en-US" sz="2000" dirty="0" smtClean="0">
                <a:solidFill>
                  <a:schemeClr val="accent6"/>
                </a:solidFill>
              </a:rPr>
              <a:t>文字目以降には数字も使用可能です。</a:t>
            </a:r>
            <a:endParaRPr lang="en-US" altLang="ja-JP" sz="2000" dirty="0">
              <a:solidFill>
                <a:schemeClr val="accent6"/>
              </a:solidFill>
            </a:endParaRPr>
          </a:p>
        </p:txBody>
      </p:sp>
    </p:spTree>
    <p:extLst>
      <p:ext uri="{BB962C8B-B14F-4D97-AF65-F5344CB8AC3E}">
        <p14:creationId xmlns:p14="http://schemas.microsoft.com/office/powerpoint/2010/main" val="11998375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863417"/>
          </a:xfrm>
          <a:prstGeom prst="rect">
            <a:avLst/>
          </a:prstGeom>
          <a:noFill/>
        </p:spPr>
        <p:txBody>
          <a:bodyPr wrap="square" rtlCol="0">
            <a:spAutoFit/>
          </a:bodyPr>
          <a:lstStyle/>
          <a:p>
            <a:r>
              <a:rPr lang="ja-JP" altLang="en-US" sz="2000" dirty="0" smtClean="0"/>
              <a:t>変数の型および宣言について</a:t>
            </a:r>
            <a:endParaRPr lang="en-US" altLang="ja-JP" sz="2000" dirty="0" smtClean="0"/>
          </a:p>
          <a:p>
            <a:endParaRPr kumimoji="1" lang="en-US" altLang="ja-JP" sz="2000" dirty="0"/>
          </a:p>
          <a:p>
            <a:r>
              <a:rPr kumimoji="1" lang="ja-JP" altLang="en-US" sz="2000" dirty="0" smtClean="0"/>
              <a:t>どの言語にも変数には基本的に「型」というのがあり、「数字」を入れているのか、「文字」を入れているのか区別する必要があります。</a:t>
            </a:r>
            <a:endParaRPr kumimoji="1" lang="en-US" altLang="ja-JP" sz="2000" dirty="0" smtClean="0"/>
          </a:p>
          <a:p>
            <a:r>
              <a:rPr lang="ja-JP" altLang="en-US" sz="2000" dirty="0" smtClean="0"/>
              <a:t>ただし</a:t>
            </a:r>
            <a:r>
              <a:rPr lang="ja-JP" altLang="en-US" sz="2000" dirty="0"/>
              <a:t>、</a:t>
            </a:r>
            <a:r>
              <a:rPr lang="en-US" altLang="ja-JP" sz="2000" dirty="0" smtClean="0"/>
              <a:t>AWK</a:t>
            </a:r>
            <a:r>
              <a:rPr lang="ja-JP" altLang="en-US" sz="2000" dirty="0" smtClean="0"/>
              <a:t>では内部で自動的に型変換をやってくれるため、ほとんど意識することはありません。</a:t>
            </a:r>
            <a:endParaRPr lang="en-US" altLang="ja-JP" sz="2000" dirty="0" smtClean="0"/>
          </a:p>
          <a:p>
            <a:endParaRPr kumimoji="1" lang="en-US" altLang="ja-JP" sz="2000" dirty="0" smtClean="0"/>
          </a:p>
          <a:p>
            <a:r>
              <a:rPr kumimoji="1" lang="ja-JP" altLang="en-US" sz="2000" dirty="0" smtClean="0"/>
              <a:t>また、</a:t>
            </a:r>
            <a:r>
              <a:rPr kumimoji="1" lang="en-US" altLang="ja-JP" sz="2000" dirty="0" smtClean="0"/>
              <a:t>C</a:t>
            </a:r>
            <a:r>
              <a:rPr kumimoji="1" lang="ja-JP" altLang="en-US" sz="2000" dirty="0" smtClean="0"/>
              <a:t>や</a:t>
            </a:r>
            <a:r>
              <a:rPr kumimoji="1" lang="en-US" altLang="ja-JP" sz="2000" dirty="0" smtClean="0"/>
              <a:t>JAVA</a:t>
            </a:r>
            <a:r>
              <a:rPr kumimoji="1" lang="ja-JP" altLang="en-US" sz="2000" dirty="0" smtClean="0"/>
              <a:t>などでは、これから変数を使いますよ～という宣言をするのが必要ですが、それも必要なく、いきなり変数を使うことができます。</a:t>
            </a:r>
            <a:r>
              <a:rPr kumimoji="1" lang="en-US" altLang="ja-JP" sz="2000" dirty="0" smtClean="0"/>
              <a:t>(</a:t>
            </a:r>
            <a:r>
              <a:rPr kumimoji="1" lang="ja-JP" altLang="en-US" sz="2000" dirty="0" smtClean="0"/>
              <a:t>変数は</a:t>
            </a:r>
            <a:r>
              <a:rPr lang="ja-JP" altLang="en-US" sz="2000" dirty="0"/>
              <a:t>自動的</a:t>
            </a:r>
            <a:r>
              <a:rPr lang="ja-JP" altLang="en-US" sz="2000" dirty="0" smtClean="0"/>
              <a:t>に</a:t>
            </a:r>
            <a:r>
              <a:rPr kumimoji="1" lang="en-US" altLang="ja-JP" sz="2000" dirty="0" smtClean="0"/>
              <a:t>0</a:t>
            </a:r>
            <a:r>
              <a:rPr kumimoji="1" lang="ja-JP" altLang="en-US" sz="2000" dirty="0" smtClean="0"/>
              <a:t>もしくは</a:t>
            </a:r>
            <a:r>
              <a:rPr kumimoji="1" lang="en-US" altLang="ja-JP" sz="2000" dirty="0" smtClean="0"/>
              <a:t>””</a:t>
            </a:r>
            <a:r>
              <a:rPr kumimoji="1" lang="ja-JP" altLang="en-US" sz="2000" dirty="0" smtClean="0"/>
              <a:t>で</a:t>
            </a:r>
            <a:r>
              <a:rPr kumimoji="1" lang="ja-JP" altLang="en-US" sz="2000" dirty="0" smtClean="0"/>
              <a:t>初期化</a:t>
            </a:r>
            <a:r>
              <a:rPr kumimoji="1" lang="ja-JP" altLang="en-US" sz="2000" dirty="0" smtClean="0"/>
              <a:t>される</a:t>
            </a:r>
            <a:r>
              <a:rPr kumimoji="1" lang="en-US" altLang="ja-JP" sz="2000" dirty="0" smtClean="0"/>
              <a:t>)</a:t>
            </a:r>
          </a:p>
          <a:p>
            <a:endParaRPr lang="en-US" altLang="ja-JP" sz="2000" dirty="0"/>
          </a:p>
          <a:p>
            <a:r>
              <a:rPr lang="en-US" altLang="ja-JP" sz="2000" dirty="0"/>
              <a:t>BEGIN {  a = </a:t>
            </a:r>
            <a:r>
              <a:rPr lang="en-US" altLang="ja-JP" sz="2000" dirty="0" smtClean="0"/>
              <a:t>"</a:t>
            </a:r>
            <a:r>
              <a:rPr lang="en-US" altLang="ja-JP" sz="2000" dirty="0" err="1" smtClean="0"/>
              <a:t>abc</a:t>
            </a:r>
            <a:r>
              <a:rPr lang="en-US" altLang="ja-JP" sz="2000" dirty="0" smtClean="0"/>
              <a:t>";  </a:t>
            </a:r>
            <a:r>
              <a:rPr lang="en-US" altLang="ja-JP" sz="2000" dirty="0" smtClean="0"/>
              <a:t>#</a:t>
            </a:r>
            <a:r>
              <a:rPr lang="ja-JP" altLang="en-US" sz="2000" dirty="0" smtClean="0"/>
              <a:t>文字列は</a:t>
            </a:r>
            <a:r>
              <a:rPr lang="en-US" altLang="ja-JP" sz="2000" dirty="0" smtClean="0"/>
              <a:t>””</a:t>
            </a:r>
            <a:r>
              <a:rPr lang="ja-JP" altLang="en-US" sz="2000" dirty="0" smtClean="0"/>
              <a:t>で囲む</a:t>
            </a:r>
            <a:endParaRPr lang="en-US" altLang="ja-JP" sz="2000" dirty="0" smtClean="0"/>
          </a:p>
          <a:p>
            <a:r>
              <a:rPr lang="en-US" altLang="ja-JP" sz="2000" dirty="0" smtClean="0"/>
              <a:t>  </a:t>
            </a:r>
            <a:r>
              <a:rPr lang="en-US" altLang="ja-JP" sz="2000" dirty="0"/>
              <a:t>b = 10</a:t>
            </a:r>
            <a:r>
              <a:rPr lang="en-US" altLang="ja-JP" sz="2000" dirty="0" smtClean="0"/>
              <a:t>;          #</a:t>
            </a:r>
            <a:r>
              <a:rPr lang="ja-JP" altLang="en-US" sz="2000" dirty="0" smtClean="0"/>
              <a:t>数字はそのまま記述</a:t>
            </a:r>
            <a:endParaRPr lang="en-US" altLang="ja-JP" sz="2000" dirty="0" smtClean="0"/>
          </a:p>
          <a:p>
            <a:r>
              <a:rPr lang="en-US" altLang="ja-JP" sz="2000" dirty="0" smtClean="0"/>
              <a:t>  </a:t>
            </a:r>
            <a:r>
              <a:rPr lang="en-US" altLang="ja-JP" sz="2000" dirty="0"/>
              <a:t>c = a + b</a:t>
            </a:r>
            <a:r>
              <a:rPr lang="en-US" altLang="ja-JP" sz="2000" dirty="0" smtClean="0"/>
              <a:t>;      #</a:t>
            </a:r>
            <a:r>
              <a:rPr lang="ja-JP" altLang="en-US" sz="2000" dirty="0" smtClean="0"/>
              <a:t>数字として足し算</a:t>
            </a:r>
            <a:endParaRPr lang="en-US" altLang="ja-JP" sz="2000" dirty="0" smtClean="0"/>
          </a:p>
          <a:p>
            <a:r>
              <a:rPr lang="en-US" altLang="ja-JP" sz="2000" dirty="0" smtClean="0"/>
              <a:t>  </a:t>
            </a:r>
            <a:r>
              <a:rPr lang="en-US" altLang="ja-JP" sz="2000" dirty="0"/>
              <a:t>d = a b</a:t>
            </a:r>
            <a:r>
              <a:rPr lang="en-US" altLang="ja-JP" sz="2000" dirty="0" smtClean="0"/>
              <a:t>;         #</a:t>
            </a:r>
            <a:r>
              <a:rPr lang="ja-JP" altLang="en-US" sz="2000" dirty="0" smtClean="0"/>
              <a:t>文字として連結</a:t>
            </a:r>
            <a:endParaRPr lang="en-US" altLang="ja-JP" sz="2000" dirty="0" smtClean="0"/>
          </a:p>
          <a:p>
            <a:r>
              <a:rPr lang="en-US" altLang="ja-JP" sz="2000" dirty="0" smtClean="0"/>
              <a:t>  </a:t>
            </a:r>
            <a:r>
              <a:rPr lang="en-US" altLang="ja-JP" sz="2000" dirty="0"/>
              <a:t>print "a=" </a:t>
            </a:r>
            <a:r>
              <a:rPr lang="en-US" altLang="ja-JP" sz="2000" dirty="0" smtClean="0"/>
              <a:t>a;</a:t>
            </a:r>
            <a:endParaRPr lang="en-US" altLang="ja-JP" sz="2000" dirty="0"/>
          </a:p>
          <a:p>
            <a:r>
              <a:rPr lang="ja-JP" altLang="en-US" sz="2000" dirty="0"/>
              <a:t> </a:t>
            </a:r>
            <a:r>
              <a:rPr lang="ja-JP" altLang="en-US" sz="2000" dirty="0" smtClean="0"/>
              <a:t> </a:t>
            </a:r>
            <a:r>
              <a:rPr lang="en-US" altLang="ja-JP" sz="2000" dirty="0" smtClean="0"/>
              <a:t>print "b</a:t>
            </a:r>
            <a:r>
              <a:rPr lang="en-US" altLang="ja-JP" sz="2000" dirty="0"/>
              <a:t>=" </a:t>
            </a:r>
            <a:r>
              <a:rPr lang="en-US" altLang="ja-JP" sz="2000" dirty="0" smtClean="0"/>
              <a:t>b;</a:t>
            </a:r>
          </a:p>
          <a:p>
            <a:r>
              <a:rPr lang="en-US" altLang="ja-JP" sz="2000" dirty="0"/>
              <a:t> </a:t>
            </a:r>
            <a:r>
              <a:rPr lang="en-US" altLang="ja-JP" sz="2000" dirty="0" smtClean="0"/>
              <a:t> print "</a:t>
            </a:r>
            <a:r>
              <a:rPr lang="en-US" altLang="ja-JP" sz="2000" dirty="0"/>
              <a:t>c=" </a:t>
            </a:r>
            <a:r>
              <a:rPr lang="en-US" altLang="ja-JP" sz="2000" dirty="0" smtClean="0"/>
              <a:t>c;</a:t>
            </a:r>
          </a:p>
          <a:p>
            <a:r>
              <a:rPr lang="en-US" altLang="ja-JP" sz="2000" dirty="0"/>
              <a:t> </a:t>
            </a:r>
            <a:r>
              <a:rPr lang="en-US" altLang="ja-JP" sz="2000" dirty="0" smtClean="0"/>
              <a:t> print "</a:t>
            </a:r>
            <a:r>
              <a:rPr lang="en-US" altLang="ja-JP" sz="2000" dirty="0"/>
              <a:t>d=" </a:t>
            </a:r>
            <a:r>
              <a:rPr lang="en-US" altLang="ja-JP" sz="2000" dirty="0" smtClean="0"/>
              <a:t>d;</a:t>
            </a:r>
            <a:endParaRPr lang="en-US" altLang="ja-JP" sz="2000" dirty="0"/>
          </a:p>
          <a:p>
            <a:r>
              <a:rPr lang="en-US" altLang="ja-JP" sz="2000" dirty="0" smtClean="0"/>
              <a:t>}</a:t>
            </a:r>
          </a:p>
          <a:p>
            <a:endParaRPr kumimoji="1" lang="en-US" altLang="ja-JP" sz="2000" dirty="0" smtClean="0"/>
          </a:p>
          <a:p>
            <a:r>
              <a:rPr lang="ja-JP" altLang="en-US" sz="2000" dirty="0"/>
              <a:t>文字</a:t>
            </a:r>
            <a:r>
              <a:rPr lang="ja-JP" altLang="en-US" sz="2000" dirty="0" smtClean="0"/>
              <a:t>列</a:t>
            </a:r>
            <a:r>
              <a:rPr lang="ja-JP" altLang="en-US" sz="2000" dirty="0" smtClean="0"/>
              <a:t>は上記足し算</a:t>
            </a:r>
            <a:r>
              <a:rPr lang="ja-JP" altLang="en-US" sz="2000" dirty="0" smtClean="0"/>
              <a:t>の中</a:t>
            </a:r>
            <a:r>
              <a:rPr lang="ja-JP" altLang="en-US" sz="2000" dirty="0" smtClean="0"/>
              <a:t>では</a:t>
            </a:r>
            <a:r>
              <a:rPr lang="en-US" altLang="ja-JP" sz="2000" dirty="0" smtClean="0"/>
              <a:t>0</a:t>
            </a:r>
            <a:r>
              <a:rPr lang="ja-JP" altLang="en-US" sz="2000" dirty="0" smtClean="0"/>
              <a:t>として扱われます</a:t>
            </a:r>
            <a:r>
              <a:rPr lang="ja-JP" altLang="en-US" sz="2000" dirty="0" smtClean="0"/>
              <a:t>。</a:t>
            </a:r>
            <a:endParaRPr kumimoji="1" lang="en-US" altLang="ja-JP" sz="2000" dirty="0"/>
          </a:p>
        </p:txBody>
      </p:sp>
    </p:spTree>
    <p:extLst>
      <p:ext uri="{BB962C8B-B14F-4D97-AF65-F5344CB8AC3E}">
        <p14:creationId xmlns:p14="http://schemas.microsoft.com/office/powerpoint/2010/main" val="13508766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940088"/>
          </a:xfrm>
          <a:prstGeom prst="rect">
            <a:avLst/>
          </a:prstGeom>
          <a:noFill/>
        </p:spPr>
        <p:txBody>
          <a:bodyPr wrap="square" rtlCol="0">
            <a:spAutoFit/>
          </a:bodyPr>
          <a:lstStyle/>
          <a:p>
            <a:r>
              <a:rPr lang="ja-JP" altLang="en-US" sz="2000" dirty="0" smtClean="0"/>
              <a:t>演算子</a:t>
            </a:r>
            <a:endParaRPr lang="en-US" altLang="ja-JP" sz="2000" dirty="0" smtClean="0"/>
          </a:p>
          <a:p>
            <a:endParaRPr lang="en-US" altLang="ja-JP" sz="2000" dirty="0"/>
          </a:p>
          <a:p>
            <a:r>
              <a:rPr lang="ja-JP" altLang="en-US" sz="2000" dirty="0" smtClean="0"/>
              <a:t>コンピュータでの四則演算は</a:t>
            </a:r>
            <a:r>
              <a:rPr lang="en-US" altLang="ja-JP" sz="2000" dirty="0" smtClean="0"/>
              <a:t>+-*/</a:t>
            </a:r>
            <a:r>
              <a:rPr lang="ja-JP" altLang="en-US" sz="2000" dirty="0" smtClean="0"/>
              <a:t>ですが、それ以外に</a:t>
            </a:r>
            <a:endParaRPr lang="en-US" altLang="ja-JP" sz="2000" dirty="0" smtClean="0"/>
          </a:p>
          <a:p>
            <a:r>
              <a:rPr lang="ja-JP" altLang="en-US" sz="2000" dirty="0"/>
              <a:t>累乗：</a:t>
            </a:r>
            <a:r>
              <a:rPr lang="en-US" altLang="ja-JP" sz="2000" dirty="0"/>
              <a:t> 2^3 = 8</a:t>
            </a:r>
          </a:p>
          <a:p>
            <a:r>
              <a:rPr lang="ja-JP" altLang="en-US" sz="2000" dirty="0" smtClean="0"/>
              <a:t>剰余</a:t>
            </a:r>
            <a:r>
              <a:rPr lang="ja-JP" altLang="en-US" sz="2000" dirty="0" smtClean="0"/>
              <a:t>： </a:t>
            </a:r>
            <a:r>
              <a:rPr lang="en-US" altLang="ja-JP" sz="2000" dirty="0" smtClean="0"/>
              <a:t>28 % 5 = 3</a:t>
            </a:r>
          </a:p>
          <a:p>
            <a:r>
              <a:rPr lang="ja-JP" altLang="en-US" sz="2000" dirty="0" smtClean="0"/>
              <a:t>など</a:t>
            </a:r>
            <a:r>
              <a:rPr lang="ja-JP" altLang="en-US" sz="2000" dirty="0" smtClean="0"/>
              <a:t>もよく使われます。</a:t>
            </a:r>
            <a:endParaRPr lang="en-US" altLang="ja-JP" sz="2000" dirty="0" smtClean="0"/>
          </a:p>
          <a:p>
            <a:endParaRPr lang="en-US" altLang="ja-JP" sz="2000" dirty="0"/>
          </a:p>
          <a:p>
            <a:r>
              <a:rPr lang="ja-JP" altLang="en-US" sz="2000" dirty="0" smtClean="0"/>
              <a:t>また、数字の大小を比較する場合には、</a:t>
            </a:r>
            <a:endParaRPr lang="en-US" altLang="ja-JP" sz="2000" dirty="0" smtClean="0"/>
          </a:p>
          <a:p>
            <a:r>
              <a:rPr lang="en-US" altLang="ja-JP" sz="2000" dirty="0" smtClean="0"/>
              <a:t>==</a:t>
            </a:r>
            <a:r>
              <a:rPr lang="ja-JP" altLang="en-US" sz="2000" dirty="0" smtClean="0"/>
              <a:t>　一致</a:t>
            </a:r>
            <a:endParaRPr lang="en-US" altLang="ja-JP" sz="2000" dirty="0" smtClean="0"/>
          </a:p>
          <a:p>
            <a:r>
              <a:rPr lang="en-US" altLang="ja-JP" sz="2000" dirty="0" smtClean="0"/>
              <a:t>!=</a:t>
            </a:r>
            <a:r>
              <a:rPr lang="ja-JP" altLang="en-US" sz="2000" dirty="0" smtClean="0"/>
              <a:t>　一致しない</a:t>
            </a:r>
            <a:endParaRPr lang="en-US" altLang="ja-JP" sz="2000" dirty="0"/>
          </a:p>
          <a:p>
            <a:r>
              <a:rPr lang="en-US" altLang="ja-JP" sz="2000" dirty="0" smtClean="0"/>
              <a:t>&gt;</a:t>
            </a:r>
            <a:r>
              <a:rPr lang="ja-JP" altLang="en-US" sz="2000" dirty="0" smtClean="0"/>
              <a:t>　より大きい</a:t>
            </a:r>
            <a:endParaRPr lang="en-US" altLang="ja-JP" sz="2000" dirty="0" smtClean="0"/>
          </a:p>
          <a:p>
            <a:r>
              <a:rPr lang="en-US" altLang="ja-JP" sz="2000" dirty="0" smtClean="0"/>
              <a:t>&gt;=</a:t>
            </a:r>
            <a:r>
              <a:rPr lang="ja-JP" altLang="en-US" sz="2000" dirty="0" smtClean="0"/>
              <a:t>　以上</a:t>
            </a:r>
            <a:endParaRPr lang="en-US" altLang="ja-JP" sz="2000" dirty="0" smtClean="0"/>
          </a:p>
          <a:p>
            <a:r>
              <a:rPr lang="en-US" altLang="ja-JP" sz="2000" dirty="0" smtClean="0"/>
              <a:t>&lt;</a:t>
            </a:r>
            <a:r>
              <a:rPr lang="ja-JP" altLang="en-US" sz="2000" dirty="0" smtClean="0"/>
              <a:t>　未満</a:t>
            </a:r>
            <a:endParaRPr lang="en-US" altLang="ja-JP" sz="2000" dirty="0" smtClean="0"/>
          </a:p>
          <a:p>
            <a:r>
              <a:rPr lang="en-US" altLang="ja-JP" sz="2000" dirty="0" smtClean="0"/>
              <a:t>&lt;=</a:t>
            </a:r>
            <a:r>
              <a:rPr lang="ja-JP" altLang="en-US" sz="2000" dirty="0" smtClean="0"/>
              <a:t>　以下</a:t>
            </a:r>
            <a:endParaRPr lang="en-US" altLang="ja-JP" sz="2000" dirty="0" smtClean="0"/>
          </a:p>
          <a:p>
            <a:r>
              <a:rPr lang="ja-JP" altLang="en-US" sz="2000" dirty="0" smtClean="0"/>
              <a:t>といった比較演算子を使います。</a:t>
            </a:r>
            <a:endParaRPr lang="en-US" altLang="ja-JP" sz="2000" dirty="0" smtClean="0"/>
          </a:p>
          <a:p>
            <a:endParaRPr lang="en-US" altLang="ja-JP" sz="2000" dirty="0"/>
          </a:p>
          <a:p>
            <a:r>
              <a:rPr lang="ja-JP" altLang="en-US" sz="2000" dirty="0" smtClean="0"/>
              <a:t>文字の比較をする場合にも、上記と同様の演算子を使用します。（文字列の大小は辞書順で決まります。）</a:t>
            </a:r>
            <a:endParaRPr lang="en-US" altLang="ja-JP" sz="2000" dirty="0" smtClean="0"/>
          </a:p>
          <a:p>
            <a:endParaRPr lang="en-US" altLang="ja-JP" sz="2000" dirty="0" smtClean="0"/>
          </a:p>
        </p:txBody>
      </p:sp>
    </p:spTree>
    <p:extLst>
      <p:ext uri="{BB962C8B-B14F-4D97-AF65-F5344CB8AC3E}">
        <p14:creationId xmlns:p14="http://schemas.microsoft.com/office/powerpoint/2010/main" val="4799866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247864"/>
          </a:xfrm>
          <a:prstGeom prst="rect">
            <a:avLst/>
          </a:prstGeom>
          <a:noFill/>
        </p:spPr>
        <p:txBody>
          <a:bodyPr wrap="square" rtlCol="0">
            <a:spAutoFit/>
          </a:bodyPr>
          <a:lstStyle/>
          <a:p>
            <a:r>
              <a:rPr lang="ja-JP" altLang="en-US" sz="2000" dirty="0" smtClean="0"/>
              <a:t>変数の型変換であえて注意すべき時</a:t>
            </a:r>
            <a:endParaRPr lang="en-US" altLang="ja-JP" sz="2000" dirty="0" smtClean="0"/>
          </a:p>
          <a:p>
            <a:endParaRPr kumimoji="1" lang="en-US" altLang="ja-JP" sz="2000" dirty="0"/>
          </a:p>
          <a:p>
            <a:r>
              <a:rPr kumimoji="1" lang="en-US" altLang="ja-JP" sz="2000" dirty="0" smtClean="0"/>
              <a:t>Perl</a:t>
            </a:r>
            <a:r>
              <a:rPr kumimoji="1" lang="ja-JP" altLang="en-US" sz="2000" dirty="0" smtClean="0"/>
              <a:t>だと型変換がショボ</a:t>
            </a:r>
            <a:r>
              <a:rPr lang="ja-JP" altLang="en-US" sz="2000" dirty="0" err="1" smtClean="0"/>
              <a:t>く</a:t>
            </a:r>
            <a:r>
              <a:rPr lang="ja-JP" altLang="en-US" sz="2000" dirty="0" smtClean="0"/>
              <a:t>、型を意識してコードを書く必要がありますが、</a:t>
            </a:r>
            <a:r>
              <a:rPr kumimoji="1" lang="en-US" altLang="ja-JP" sz="2000" dirty="0" smtClean="0"/>
              <a:t>AWK</a:t>
            </a:r>
            <a:r>
              <a:rPr kumimoji="1" lang="ja-JP" altLang="en-US" sz="2000" dirty="0" smtClean="0"/>
              <a:t>だと、自動型変換</a:t>
            </a:r>
            <a:r>
              <a:rPr lang="ja-JP" altLang="en-US" sz="2000" dirty="0" smtClean="0"/>
              <a:t>のタイミングが良く</a:t>
            </a:r>
            <a:r>
              <a:rPr kumimoji="1" lang="ja-JP" altLang="en-US" sz="2000" dirty="0" smtClean="0"/>
              <a:t>、ほとんど気にすることはありません。</a:t>
            </a:r>
            <a:endParaRPr kumimoji="1" lang="en-US" altLang="ja-JP" sz="2000" dirty="0" smtClean="0"/>
          </a:p>
          <a:p>
            <a:r>
              <a:rPr lang="ja-JP" altLang="en-US" sz="2000" dirty="0" smtClean="0"/>
              <a:t>しかし、あえて挙げるとすると、次のようなケースがあるかもしれません</a:t>
            </a:r>
            <a:r>
              <a:rPr lang="ja-JP" altLang="en-US" sz="2000" dirty="0" smtClean="0"/>
              <a:t>。</a:t>
            </a:r>
            <a:endParaRPr lang="en-US" altLang="ja-JP" sz="2000" dirty="0" smtClean="0"/>
          </a:p>
          <a:p>
            <a:endParaRPr lang="en-US" altLang="ja-JP" sz="2000" dirty="0" smtClean="0"/>
          </a:p>
          <a:p>
            <a:r>
              <a:rPr lang="ja-JP" altLang="en-US" sz="2000" dirty="0" smtClean="0">
                <a:solidFill>
                  <a:srgbClr val="FF0000"/>
                </a:solidFill>
              </a:rPr>
              <a:t>・文字列</a:t>
            </a:r>
            <a:r>
              <a:rPr lang="ja-JP" altLang="en-US" sz="2000" dirty="0">
                <a:solidFill>
                  <a:srgbClr val="FF0000"/>
                </a:solidFill>
              </a:rPr>
              <a:t>の足し算は</a:t>
            </a:r>
            <a:r>
              <a:rPr lang="en-US" altLang="ja-JP" sz="2000" dirty="0">
                <a:solidFill>
                  <a:srgbClr val="FF0000"/>
                </a:solidFill>
              </a:rPr>
              <a:t>0</a:t>
            </a:r>
            <a:r>
              <a:rPr lang="ja-JP" altLang="en-US" sz="2000" dirty="0">
                <a:solidFill>
                  <a:srgbClr val="FF0000"/>
                </a:solidFill>
              </a:rPr>
              <a:t>でないこともある</a:t>
            </a:r>
            <a:r>
              <a:rPr lang="ja-JP" altLang="en-US" sz="2000" dirty="0" smtClean="0">
                <a:solidFill>
                  <a:srgbClr val="FF0000"/>
                </a:solidFill>
              </a:rPr>
              <a:t>！</a:t>
            </a:r>
            <a:endParaRPr lang="en-US" altLang="ja-JP" sz="2000" dirty="0"/>
          </a:p>
          <a:p>
            <a:r>
              <a:rPr lang="en-US" altLang="ja-JP" sz="2000" dirty="0" err="1"/>
              <a:t>awk</a:t>
            </a:r>
            <a:r>
              <a:rPr lang="en-US" altLang="ja-JP" sz="2000" dirty="0"/>
              <a:t> 'BEGIN{a="</a:t>
            </a:r>
            <a:r>
              <a:rPr lang="en-US" altLang="ja-JP" sz="2000" dirty="0" smtClean="0"/>
              <a:t>10abc3"; </a:t>
            </a:r>
            <a:r>
              <a:rPr lang="en-US" altLang="ja-JP" sz="2000" dirty="0"/>
              <a:t>print a+5</a:t>
            </a:r>
            <a:r>
              <a:rPr lang="en-US" altLang="ja-JP" sz="2000" dirty="0" smtClean="0"/>
              <a:t>}'</a:t>
            </a:r>
            <a:endParaRPr lang="en-US" altLang="ja-JP" sz="2000" dirty="0" smtClean="0"/>
          </a:p>
          <a:p>
            <a:r>
              <a:rPr kumimoji="1" lang="ja-JP" altLang="en-US" sz="2000" dirty="0" smtClean="0"/>
              <a:t>上のコマンドの結果は</a:t>
            </a:r>
            <a:r>
              <a:rPr kumimoji="1" lang="en-US" altLang="ja-JP" sz="2000" dirty="0" smtClean="0"/>
              <a:t>15</a:t>
            </a:r>
            <a:r>
              <a:rPr kumimoji="1" lang="ja-JP" altLang="en-US" sz="2000" dirty="0" smtClean="0"/>
              <a:t>になります。</a:t>
            </a:r>
            <a:r>
              <a:rPr kumimoji="1" lang="en-US" altLang="ja-JP" sz="2000" dirty="0" err="1" smtClean="0"/>
              <a:t>awk</a:t>
            </a:r>
            <a:r>
              <a:rPr kumimoji="1" lang="ja-JP" altLang="en-US" sz="2000" dirty="0" smtClean="0"/>
              <a:t>では四則演算の際には文字列の先頭に数字があると、その先頭の数字だと思って計算されます。</a:t>
            </a:r>
            <a:endParaRPr kumimoji="1" lang="en-US" altLang="ja-JP" sz="2000" dirty="0" smtClean="0"/>
          </a:p>
          <a:p>
            <a:endParaRPr lang="en-US" altLang="ja-JP" sz="2000" dirty="0" smtClean="0"/>
          </a:p>
          <a:p>
            <a:r>
              <a:rPr lang="ja-JP" altLang="en-US" sz="2000" dirty="0" smtClean="0">
                <a:solidFill>
                  <a:srgbClr val="FF0000"/>
                </a:solidFill>
              </a:rPr>
              <a:t>・</a:t>
            </a:r>
            <a:r>
              <a:rPr lang="ja-JP" altLang="en-US" sz="2000" dirty="0">
                <a:solidFill>
                  <a:srgbClr val="FF0000"/>
                </a:solidFill>
              </a:rPr>
              <a:t>数字、文字を混同した時の大小比較は、文字列として</a:t>
            </a:r>
            <a:r>
              <a:rPr lang="ja-JP" altLang="en-US" sz="2000" dirty="0" smtClean="0">
                <a:solidFill>
                  <a:srgbClr val="FF0000"/>
                </a:solidFill>
              </a:rPr>
              <a:t>比較</a:t>
            </a:r>
            <a:endParaRPr lang="en-US" altLang="ja-JP" sz="2000" dirty="0">
              <a:solidFill>
                <a:srgbClr val="FF0000"/>
              </a:solidFill>
            </a:endParaRPr>
          </a:p>
          <a:p>
            <a:r>
              <a:rPr lang="ja-JP" altLang="en-US" sz="2000" dirty="0" smtClean="0"/>
              <a:t>比較演算子のほうでも、下記のような例があります。</a:t>
            </a:r>
            <a:endParaRPr kumimoji="1" lang="en-US" altLang="ja-JP" sz="2000" dirty="0" smtClean="0"/>
          </a:p>
          <a:p>
            <a:r>
              <a:rPr lang="en-US" altLang="ja-JP" sz="2000" dirty="0" err="1"/>
              <a:t>awk</a:t>
            </a:r>
            <a:r>
              <a:rPr lang="en-US" altLang="ja-JP" sz="2000" dirty="0"/>
              <a:t> </a:t>
            </a:r>
            <a:r>
              <a:rPr lang="en-US" altLang="ja-JP" sz="2000" dirty="0" smtClean="0"/>
              <a:t>'BEGIN{a=2</a:t>
            </a:r>
            <a:r>
              <a:rPr lang="en-US" altLang="ja-JP" sz="2000" dirty="0"/>
              <a:t>; b=11; print a&lt;b</a:t>
            </a:r>
            <a:r>
              <a:rPr lang="en-US" altLang="ja-JP" sz="2000" dirty="0" smtClean="0"/>
              <a:t>}'</a:t>
            </a:r>
            <a:endParaRPr lang="en-US" altLang="ja-JP" sz="2000" dirty="0"/>
          </a:p>
          <a:p>
            <a:r>
              <a:rPr lang="en-US" altLang="ja-JP" sz="2000" dirty="0" err="1" smtClean="0"/>
              <a:t>awk</a:t>
            </a:r>
            <a:r>
              <a:rPr lang="en-US" altLang="ja-JP" sz="2000" dirty="0" smtClean="0"/>
              <a:t> </a:t>
            </a:r>
            <a:r>
              <a:rPr lang="en-US" altLang="ja-JP" sz="2000" dirty="0"/>
              <a:t>'BEGIN{a=2; b="11"; print a&lt;b}'</a:t>
            </a:r>
          </a:p>
          <a:p>
            <a:r>
              <a:rPr kumimoji="1" lang="en-US" altLang="ja-JP" sz="2000" dirty="0" smtClean="0"/>
              <a:t>#</a:t>
            </a:r>
            <a:r>
              <a:rPr kumimoji="1" lang="ja-JP" altLang="en-US" sz="2000" dirty="0" smtClean="0"/>
              <a:t>ファイルへの出力になってしまうので、</a:t>
            </a:r>
            <a:r>
              <a:rPr kumimoji="1" lang="en-US" altLang="ja-JP" sz="2000" dirty="0" smtClean="0"/>
              <a:t>”&lt;“</a:t>
            </a:r>
            <a:r>
              <a:rPr kumimoji="1" lang="ja-JP" altLang="en-US" sz="2000" dirty="0" smtClean="0"/>
              <a:t>ではなく</a:t>
            </a:r>
            <a:r>
              <a:rPr kumimoji="1" lang="en-US" altLang="ja-JP" sz="2000" dirty="0" smtClean="0"/>
              <a:t>”&gt;”</a:t>
            </a:r>
            <a:r>
              <a:rPr kumimoji="1" lang="ja-JP" altLang="en-US" sz="2000" dirty="0" smtClean="0"/>
              <a:t>にはしないでね。</a:t>
            </a:r>
            <a:endParaRPr kumimoji="1" lang="en-US" altLang="ja-JP" sz="2000" dirty="0" smtClean="0"/>
          </a:p>
          <a:p>
            <a:endParaRPr kumimoji="1" lang="en-US" altLang="ja-JP" sz="2000" dirty="0"/>
          </a:p>
          <a:p>
            <a:r>
              <a:rPr kumimoji="1" lang="en-US" altLang="ja-JP" sz="2000" dirty="0" err="1" smtClean="0"/>
              <a:t>awk</a:t>
            </a:r>
            <a:r>
              <a:rPr kumimoji="1" lang="ja-JP" altLang="en-US" sz="2000" dirty="0" smtClean="0"/>
              <a:t>では</a:t>
            </a:r>
            <a:r>
              <a:rPr kumimoji="1" lang="en-US" altLang="ja-JP" sz="2000" dirty="0" smtClean="0"/>
              <a:t>true</a:t>
            </a:r>
            <a:r>
              <a:rPr kumimoji="1" lang="ja-JP" altLang="en-US" sz="2000" dirty="0" smtClean="0"/>
              <a:t>（真）を表すのは数字の</a:t>
            </a:r>
            <a:r>
              <a:rPr kumimoji="1" lang="en-US" altLang="ja-JP" sz="2000" dirty="0" smtClean="0"/>
              <a:t>1, false</a:t>
            </a:r>
            <a:r>
              <a:rPr kumimoji="1" lang="ja-JP" altLang="en-US" sz="2000" dirty="0" smtClean="0"/>
              <a:t>（偽）が数字の</a:t>
            </a:r>
            <a:r>
              <a:rPr kumimoji="1" lang="en-US" altLang="ja-JP" sz="2000" dirty="0" smtClean="0"/>
              <a:t>0</a:t>
            </a:r>
            <a:r>
              <a:rPr kumimoji="1" lang="ja-JP" altLang="en-US" sz="2000" dirty="0" smtClean="0"/>
              <a:t>です。</a:t>
            </a:r>
            <a:endParaRPr kumimoji="1" lang="en-US" altLang="ja-JP" sz="2000" dirty="0" smtClean="0"/>
          </a:p>
          <a:p>
            <a:r>
              <a:rPr lang="ja-JP" altLang="en-US" sz="2000" dirty="0" smtClean="0"/>
              <a:t>上記のコマンドの違いが説明できますか？</a:t>
            </a:r>
            <a:endParaRPr lang="en-US" altLang="ja-JP" sz="2000" dirty="0"/>
          </a:p>
          <a:p>
            <a:endParaRPr kumimoji="1" lang="en-US" altLang="ja-JP" sz="2000" dirty="0" smtClean="0"/>
          </a:p>
        </p:txBody>
      </p:sp>
    </p:spTree>
    <p:extLst>
      <p:ext uri="{BB962C8B-B14F-4D97-AF65-F5344CB8AC3E}">
        <p14:creationId xmlns:p14="http://schemas.microsoft.com/office/powerpoint/2010/main" val="32659545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4093428"/>
          </a:xfrm>
          <a:prstGeom prst="rect">
            <a:avLst/>
          </a:prstGeom>
          <a:noFill/>
        </p:spPr>
        <p:txBody>
          <a:bodyPr wrap="square" rtlCol="0">
            <a:spAutoFit/>
          </a:bodyPr>
          <a:lstStyle/>
          <a:p>
            <a:r>
              <a:rPr lang="ja-JP" altLang="en-US" sz="2000" dirty="0" smtClean="0"/>
              <a:t>未定義変数の比較</a:t>
            </a:r>
            <a:endParaRPr lang="en-US" altLang="ja-JP" sz="2000" dirty="0" smtClean="0"/>
          </a:p>
          <a:p>
            <a:endParaRPr kumimoji="1" lang="en-US" altLang="ja-JP" sz="2000" dirty="0" smtClean="0"/>
          </a:p>
          <a:p>
            <a:r>
              <a:rPr lang="en-US" altLang="ja-JP" sz="2000" dirty="0" err="1"/>
              <a:t>awk</a:t>
            </a:r>
            <a:r>
              <a:rPr lang="en-US" altLang="ja-JP" sz="2000" dirty="0"/>
              <a:t> 'BEGIN{a=""; b</a:t>
            </a:r>
            <a:r>
              <a:rPr lang="en-US" altLang="ja-JP" sz="2000" dirty="0" smtClean="0"/>
              <a:t>="1"; c=1; </a:t>
            </a:r>
            <a:r>
              <a:rPr lang="en-US" altLang="ja-JP" sz="2000" dirty="0"/>
              <a:t>print a==b; print b==c; print a==</a:t>
            </a:r>
            <a:r>
              <a:rPr lang="en-US" altLang="ja-JP" sz="2000" dirty="0">
                <a:solidFill>
                  <a:srgbClr val="FF0000"/>
                </a:solidFill>
              </a:rPr>
              <a:t>d</a:t>
            </a:r>
            <a:r>
              <a:rPr lang="en-US" altLang="ja-JP" sz="2000" dirty="0"/>
              <a:t>}'</a:t>
            </a:r>
          </a:p>
          <a:p>
            <a:endParaRPr lang="en-US" altLang="ja-JP" sz="2000" dirty="0"/>
          </a:p>
          <a:p>
            <a:endParaRPr kumimoji="1" lang="en-US" altLang="ja-JP" sz="2000" dirty="0" smtClean="0"/>
          </a:p>
          <a:p>
            <a:endParaRPr lang="en-US" altLang="ja-JP" sz="2000" dirty="0"/>
          </a:p>
          <a:p>
            <a:endParaRPr kumimoji="1" lang="en-US" altLang="ja-JP" sz="2000" dirty="0" smtClean="0"/>
          </a:p>
          <a:p>
            <a:endParaRPr lang="en-US" altLang="ja-JP" sz="2000" dirty="0"/>
          </a:p>
          <a:p>
            <a:endParaRPr kumimoji="1" lang="en-US" altLang="ja-JP" sz="2000" dirty="0" smtClean="0"/>
          </a:p>
          <a:p>
            <a:endParaRPr lang="en-US" altLang="ja-JP" sz="2000" dirty="0"/>
          </a:p>
          <a:p>
            <a:endParaRPr kumimoji="1" lang="en-US" altLang="ja-JP" sz="2000" dirty="0"/>
          </a:p>
          <a:p>
            <a:r>
              <a:rPr lang="en-US" altLang="ja-JP" sz="2000" dirty="0" err="1"/>
              <a:t>awk</a:t>
            </a:r>
            <a:r>
              <a:rPr lang="en-US" altLang="ja-JP" sz="2000" dirty="0"/>
              <a:t> 'BEGIN{a=""; b="0"; c=0; print a==</a:t>
            </a:r>
            <a:r>
              <a:rPr lang="en-US" altLang="ja-JP" sz="2000" dirty="0" smtClean="0"/>
              <a:t>b; print b==c; print a==</a:t>
            </a:r>
            <a:r>
              <a:rPr lang="en-US" altLang="ja-JP" sz="2000" dirty="0" smtClean="0">
                <a:solidFill>
                  <a:srgbClr val="FF0000"/>
                </a:solidFill>
              </a:rPr>
              <a:t>d</a:t>
            </a:r>
            <a:r>
              <a:rPr lang="en-US" altLang="ja-JP" sz="2000" dirty="0" smtClean="0"/>
              <a:t>}'</a:t>
            </a:r>
          </a:p>
          <a:p>
            <a:endParaRPr kumimoji="1" lang="en-US" altLang="ja-JP" sz="2000" dirty="0" smtClean="0"/>
          </a:p>
        </p:txBody>
      </p:sp>
      <p:graphicFrame>
        <p:nvGraphicFramePr>
          <p:cNvPr id="3" name="表 2"/>
          <p:cNvGraphicFramePr>
            <a:graphicFrameLocks noGrp="1"/>
          </p:cNvGraphicFramePr>
          <p:nvPr>
            <p:extLst>
              <p:ext uri="{D42A27DB-BD31-4B8C-83A1-F6EECF244321}">
                <p14:modId xmlns:p14="http://schemas.microsoft.com/office/powerpoint/2010/main" val="3748163919"/>
              </p:ext>
            </p:extLst>
          </p:nvPr>
        </p:nvGraphicFramePr>
        <p:xfrm>
          <a:off x="1524000" y="1397000"/>
          <a:ext cx="6096000" cy="185420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xmlns="" val="2988641896"/>
                    </a:ext>
                  </a:extLst>
                </a:gridCol>
                <a:gridCol w="1219200">
                  <a:extLst>
                    <a:ext uri="{9D8B030D-6E8A-4147-A177-3AD203B41FA5}">
                      <a16:colId xmlns:a16="http://schemas.microsoft.com/office/drawing/2014/main" xmlns="" val="1768398519"/>
                    </a:ext>
                  </a:extLst>
                </a:gridCol>
                <a:gridCol w="1219200">
                  <a:extLst>
                    <a:ext uri="{9D8B030D-6E8A-4147-A177-3AD203B41FA5}">
                      <a16:colId xmlns:a16="http://schemas.microsoft.com/office/drawing/2014/main" xmlns="" val="3576867702"/>
                    </a:ext>
                  </a:extLst>
                </a:gridCol>
                <a:gridCol w="1219200">
                  <a:extLst>
                    <a:ext uri="{9D8B030D-6E8A-4147-A177-3AD203B41FA5}">
                      <a16:colId xmlns:a16="http://schemas.microsoft.com/office/drawing/2014/main" xmlns="" val="1709932851"/>
                    </a:ext>
                  </a:extLst>
                </a:gridCol>
                <a:gridCol w="1219200">
                  <a:extLst>
                    <a:ext uri="{9D8B030D-6E8A-4147-A177-3AD203B41FA5}">
                      <a16:colId xmlns:a16="http://schemas.microsoft.com/office/drawing/2014/main" xmlns="" val="1901829865"/>
                    </a:ext>
                  </a:extLst>
                </a:gridCol>
              </a:tblGrid>
              <a:tr h="370840">
                <a:tc>
                  <a:txBody>
                    <a:bodyPr/>
                    <a:lstStyle/>
                    <a:p>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a:t>
                      </a:r>
                      <a:r>
                        <a:rPr kumimoji="1" lang="ja-JP" altLang="en-US" dirty="0" smtClean="0"/>
                        <a:t>未定義</a:t>
                      </a:r>
                      <a:r>
                        <a:rPr kumimoji="1" lang="en-US" altLang="ja-JP" dirty="0" smtClean="0"/>
                        <a:t>)</a:t>
                      </a:r>
                      <a:endParaRPr kumimoji="1" lang="ja-JP" altLang="en-US" dirty="0"/>
                    </a:p>
                  </a:txBody>
                  <a:tcPr/>
                </a:tc>
                <a:extLst>
                  <a:ext uri="{0D108BD9-81ED-4DB2-BD59-A6C34878D82A}">
                    <a16:rowId xmlns:a16="http://schemas.microsoft.com/office/drawing/2014/main" xmlns="" val="2538892038"/>
                  </a:ext>
                </a:extLst>
              </a:tr>
              <a:tr h="370840">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extLst>
                  <a:ext uri="{0D108BD9-81ED-4DB2-BD59-A6C34878D82A}">
                    <a16:rowId xmlns:a16="http://schemas.microsoft.com/office/drawing/2014/main" xmlns="" val="621515701"/>
                  </a:ext>
                </a:extLst>
              </a:tr>
              <a:tr h="370840">
                <a:tc>
                  <a:txBody>
                    <a:bodyPr/>
                    <a:lstStyle/>
                    <a:p>
                      <a:r>
                        <a:rPr kumimoji="1" lang="en-US" altLang="ja-JP" dirty="0" smtClean="0"/>
                        <a:t>“1”</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extLst>
                  <a:ext uri="{0D108BD9-81ED-4DB2-BD59-A6C34878D82A}">
                    <a16:rowId xmlns:a16="http://schemas.microsoft.com/office/drawing/2014/main" xmlns="" val="3245571955"/>
                  </a:ext>
                </a:extLst>
              </a:tr>
              <a:tr h="370840">
                <a:tc>
                  <a:txBody>
                    <a:bodyPr/>
                    <a:lstStyle/>
                    <a:p>
                      <a:r>
                        <a:rPr kumimoji="1" lang="en-US" altLang="ja-JP" dirty="0" smtClean="0"/>
                        <a:t>1</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extLst>
                  <a:ext uri="{0D108BD9-81ED-4DB2-BD59-A6C34878D82A}">
                    <a16:rowId xmlns:a16="http://schemas.microsoft.com/office/drawing/2014/main" xmlns="" val="2916149401"/>
                  </a:ext>
                </a:extLst>
              </a:tr>
              <a:tr h="370840">
                <a:tc>
                  <a:txBody>
                    <a:bodyPr/>
                    <a:lstStyle/>
                    <a:p>
                      <a:r>
                        <a:rPr kumimoji="1" lang="en-US" altLang="ja-JP" dirty="0" smtClean="0"/>
                        <a:t>(</a:t>
                      </a:r>
                      <a:r>
                        <a:rPr kumimoji="1" lang="ja-JP" altLang="en-US" dirty="0" smtClean="0"/>
                        <a:t>未定義</a:t>
                      </a:r>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extLst>
                  <a:ext uri="{0D108BD9-81ED-4DB2-BD59-A6C34878D82A}">
                    <a16:rowId xmlns:a16="http://schemas.microsoft.com/office/drawing/2014/main" xmlns="" val="2908213364"/>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2249282823"/>
              </p:ext>
            </p:extLst>
          </p:nvPr>
        </p:nvGraphicFramePr>
        <p:xfrm>
          <a:off x="1491007" y="4144819"/>
          <a:ext cx="6096000" cy="185420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xmlns="" val="2988641896"/>
                    </a:ext>
                  </a:extLst>
                </a:gridCol>
                <a:gridCol w="1219200">
                  <a:extLst>
                    <a:ext uri="{9D8B030D-6E8A-4147-A177-3AD203B41FA5}">
                      <a16:colId xmlns:a16="http://schemas.microsoft.com/office/drawing/2014/main" xmlns="" val="1768398519"/>
                    </a:ext>
                  </a:extLst>
                </a:gridCol>
                <a:gridCol w="1219200">
                  <a:extLst>
                    <a:ext uri="{9D8B030D-6E8A-4147-A177-3AD203B41FA5}">
                      <a16:colId xmlns:a16="http://schemas.microsoft.com/office/drawing/2014/main" xmlns="" val="3576867702"/>
                    </a:ext>
                  </a:extLst>
                </a:gridCol>
                <a:gridCol w="1219200">
                  <a:extLst>
                    <a:ext uri="{9D8B030D-6E8A-4147-A177-3AD203B41FA5}">
                      <a16:colId xmlns:a16="http://schemas.microsoft.com/office/drawing/2014/main" xmlns="" val="1709932851"/>
                    </a:ext>
                  </a:extLst>
                </a:gridCol>
                <a:gridCol w="1219200">
                  <a:extLst>
                    <a:ext uri="{9D8B030D-6E8A-4147-A177-3AD203B41FA5}">
                      <a16:colId xmlns:a16="http://schemas.microsoft.com/office/drawing/2014/main" xmlns="" val="1901829865"/>
                    </a:ext>
                  </a:extLst>
                </a:gridCol>
              </a:tblGrid>
              <a:tr h="370840">
                <a:tc>
                  <a:txBody>
                    <a:bodyPr/>
                    <a:lstStyle/>
                    <a:p>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“0”</a:t>
                      </a:r>
                      <a:endParaRPr kumimoji="1" lang="ja-JP" altLang="en-US" dirty="0"/>
                    </a:p>
                  </a:txBody>
                  <a:tcPr/>
                </a:tc>
                <a:tc>
                  <a:txBody>
                    <a:bodyPr/>
                    <a:lstStyle/>
                    <a:p>
                      <a:r>
                        <a:rPr kumimoji="1" lang="en-US" altLang="ja-JP" dirty="0" smtClean="0"/>
                        <a:t>0</a:t>
                      </a:r>
                      <a:endParaRPr kumimoji="1" lang="ja-JP" altLang="en-US" dirty="0"/>
                    </a:p>
                  </a:txBody>
                  <a:tcPr/>
                </a:tc>
                <a:tc>
                  <a:txBody>
                    <a:bodyPr/>
                    <a:lstStyle/>
                    <a:p>
                      <a:r>
                        <a:rPr kumimoji="1" lang="en-US" altLang="ja-JP" dirty="0" smtClean="0"/>
                        <a:t>(</a:t>
                      </a:r>
                      <a:r>
                        <a:rPr kumimoji="1" lang="ja-JP" altLang="en-US" dirty="0" smtClean="0"/>
                        <a:t>未定義</a:t>
                      </a:r>
                      <a:r>
                        <a:rPr kumimoji="1" lang="en-US" altLang="ja-JP" dirty="0" smtClean="0"/>
                        <a:t>)</a:t>
                      </a:r>
                      <a:endParaRPr kumimoji="1" lang="ja-JP" altLang="en-US" dirty="0"/>
                    </a:p>
                  </a:txBody>
                  <a:tcPr/>
                </a:tc>
                <a:extLst>
                  <a:ext uri="{0D108BD9-81ED-4DB2-BD59-A6C34878D82A}">
                    <a16:rowId xmlns:a16="http://schemas.microsoft.com/office/drawing/2014/main" xmlns="" val="2538892038"/>
                  </a:ext>
                </a:extLst>
              </a:tr>
              <a:tr h="370840">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extLst>
                  <a:ext uri="{0D108BD9-81ED-4DB2-BD59-A6C34878D82A}">
                    <a16:rowId xmlns:a16="http://schemas.microsoft.com/office/drawing/2014/main" xmlns="" val="621515701"/>
                  </a:ext>
                </a:extLst>
              </a:tr>
              <a:tr h="370840">
                <a:tc>
                  <a:txBody>
                    <a:bodyPr/>
                    <a:lstStyle/>
                    <a:p>
                      <a:r>
                        <a:rPr kumimoji="1" lang="en-US" altLang="ja-JP" dirty="0" smtClean="0"/>
                        <a:t>“0”</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extLst>
                  <a:ext uri="{0D108BD9-81ED-4DB2-BD59-A6C34878D82A}">
                    <a16:rowId xmlns:a16="http://schemas.microsoft.com/office/drawing/2014/main" xmlns="" val="3245571955"/>
                  </a:ext>
                </a:extLst>
              </a:tr>
              <a:tr h="370840">
                <a:tc>
                  <a:txBody>
                    <a:bodyPr/>
                    <a:lstStyle/>
                    <a:p>
                      <a:r>
                        <a:rPr kumimoji="1" lang="en-US" altLang="ja-JP" dirty="0" smtClean="0"/>
                        <a:t>0</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solidFill>
                            <a:srgbClr val="FF0000"/>
                          </a:solidFill>
                        </a:rPr>
                        <a:t>==</a:t>
                      </a:r>
                      <a:endParaRPr kumimoji="1" lang="ja-JP" altLang="en-US" dirty="0">
                        <a:solidFill>
                          <a:srgbClr val="FF0000"/>
                        </a:solidFill>
                      </a:endParaRPr>
                    </a:p>
                  </a:txBody>
                  <a:tcPr/>
                </a:tc>
                <a:extLst>
                  <a:ext uri="{0D108BD9-81ED-4DB2-BD59-A6C34878D82A}">
                    <a16:rowId xmlns:a16="http://schemas.microsoft.com/office/drawing/2014/main" xmlns="" val="2916149401"/>
                  </a:ext>
                </a:extLst>
              </a:tr>
              <a:tr h="370840">
                <a:tc>
                  <a:txBody>
                    <a:bodyPr/>
                    <a:lstStyle/>
                    <a:p>
                      <a:r>
                        <a:rPr kumimoji="1" lang="en-US" altLang="ja-JP" dirty="0" smtClean="0"/>
                        <a:t>(</a:t>
                      </a:r>
                      <a:r>
                        <a:rPr kumimoji="1" lang="ja-JP" altLang="en-US" dirty="0" smtClean="0"/>
                        <a:t>未定義</a:t>
                      </a:r>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solidFill>
                            <a:srgbClr val="FF0000"/>
                          </a:solidFill>
                        </a:rPr>
                        <a:t>==</a:t>
                      </a:r>
                      <a:endParaRPr kumimoji="1" lang="ja-JP" altLang="en-US" dirty="0">
                        <a:solidFill>
                          <a:srgbClr val="FF0000"/>
                        </a:solidFill>
                      </a:endParaRPr>
                    </a:p>
                  </a:txBody>
                  <a:tcPr/>
                </a:tc>
                <a:tc>
                  <a:txBody>
                    <a:bodyPr/>
                    <a:lstStyle/>
                    <a:p>
                      <a:r>
                        <a:rPr kumimoji="1" lang="en-US" altLang="ja-JP" dirty="0" smtClean="0"/>
                        <a:t>==</a:t>
                      </a:r>
                      <a:endParaRPr kumimoji="1" lang="ja-JP" altLang="en-US" dirty="0"/>
                    </a:p>
                  </a:txBody>
                  <a:tcPr/>
                </a:tc>
                <a:extLst>
                  <a:ext uri="{0D108BD9-81ED-4DB2-BD59-A6C34878D82A}">
                    <a16:rowId xmlns:a16="http://schemas.microsoft.com/office/drawing/2014/main" xmlns="" val="2908213364"/>
                  </a:ext>
                </a:extLst>
              </a:tr>
            </a:tbl>
          </a:graphicData>
        </a:graphic>
      </p:graphicFrame>
      <p:sp>
        <p:nvSpPr>
          <p:cNvPr id="5" name="正方形/長方形 4"/>
          <p:cNvSpPr/>
          <p:nvPr/>
        </p:nvSpPr>
        <p:spPr>
          <a:xfrm>
            <a:off x="2761673" y="1821874"/>
            <a:ext cx="6184363" cy="464589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025674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555641"/>
          </a:xfrm>
          <a:prstGeom prst="rect">
            <a:avLst/>
          </a:prstGeom>
          <a:noFill/>
        </p:spPr>
        <p:txBody>
          <a:bodyPr wrap="square" rtlCol="0">
            <a:spAutoFit/>
          </a:bodyPr>
          <a:lstStyle/>
          <a:p>
            <a:r>
              <a:rPr lang="ja-JP" altLang="en-US" sz="2000" dirty="0" smtClean="0"/>
              <a:t>簡単な集計</a:t>
            </a:r>
            <a:endParaRPr lang="en-US" altLang="ja-JP" sz="2000" dirty="0" smtClean="0"/>
          </a:p>
          <a:p>
            <a:endParaRPr lang="en-US" altLang="ja-JP" sz="2000" dirty="0" smtClean="0"/>
          </a:p>
          <a:p>
            <a:r>
              <a:rPr lang="ja-JP" altLang="en-US" sz="2000" dirty="0" smtClean="0"/>
              <a:t>まずは入力データとして、次のような</a:t>
            </a:r>
            <a:r>
              <a:rPr lang="en-US" altLang="ja-JP" sz="2000" dirty="0" smtClean="0"/>
              <a:t>input.txt</a:t>
            </a:r>
            <a:r>
              <a:rPr lang="ja-JP" altLang="en-US" sz="2000" dirty="0" smtClean="0"/>
              <a:t>を準備してください。</a:t>
            </a:r>
            <a:endParaRPr lang="en-US" altLang="ja-JP" sz="2000" dirty="0" smtClean="0"/>
          </a:p>
          <a:p>
            <a:endParaRPr lang="en-US" altLang="ja-JP" sz="2000" dirty="0"/>
          </a:p>
          <a:p>
            <a:r>
              <a:rPr lang="en-US" altLang="ja-JP" sz="2000" dirty="0" smtClean="0"/>
              <a:t>Windows7 41.23</a:t>
            </a:r>
          </a:p>
          <a:p>
            <a:r>
              <a:rPr lang="en-US" altLang="ja-JP" sz="2000" dirty="0" smtClean="0"/>
              <a:t>Windows10 36.58</a:t>
            </a:r>
          </a:p>
          <a:p>
            <a:r>
              <a:rPr lang="en-US" altLang="ja-JP" sz="2000" dirty="0" smtClean="0"/>
              <a:t>MacOSX10.13 5.60</a:t>
            </a:r>
          </a:p>
          <a:p>
            <a:r>
              <a:rPr lang="en-US" altLang="ja-JP" sz="2000" dirty="0" smtClean="0"/>
              <a:t>Windows8.1 5.09</a:t>
            </a:r>
          </a:p>
          <a:p>
            <a:r>
              <a:rPr lang="en-US" altLang="ja-JP" sz="2000" dirty="0" err="1" smtClean="0"/>
              <a:t>WindowsXP</a:t>
            </a:r>
            <a:r>
              <a:rPr lang="en-US" altLang="ja-JP" sz="2000" dirty="0" smtClean="0"/>
              <a:t> 4.07</a:t>
            </a:r>
          </a:p>
          <a:p>
            <a:r>
              <a:rPr lang="en-US" altLang="ja-JP" sz="2000" dirty="0" smtClean="0"/>
              <a:t>MacOSX10.12 1.48</a:t>
            </a:r>
          </a:p>
          <a:p>
            <a:r>
              <a:rPr lang="en-US" altLang="ja-JP" sz="2000" dirty="0" smtClean="0"/>
              <a:t>Linux(Other) 1.30</a:t>
            </a:r>
          </a:p>
          <a:p>
            <a:r>
              <a:rPr lang="en-US" altLang="ja-JP" sz="2000" dirty="0" smtClean="0"/>
              <a:t>Windows8 1.16</a:t>
            </a:r>
          </a:p>
          <a:p>
            <a:r>
              <a:rPr lang="en-US" altLang="ja-JP" sz="2000" dirty="0" smtClean="0"/>
              <a:t>MacOSX10.11 1.04</a:t>
            </a:r>
          </a:p>
          <a:p>
            <a:r>
              <a:rPr lang="en-US" altLang="ja-JP" sz="2000" dirty="0" err="1" smtClean="0"/>
              <a:t>MacOS</a:t>
            </a:r>
            <a:r>
              <a:rPr lang="en-US" altLang="ja-JP" sz="2000" dirty="0" smtClean="0"/>
              <a:t>(Other) 0.99</a:t>
            </a:r>
          </a:p>
          <a:p>
            <a:r>
              <a:rPr lang="en-US" altLang="ja-JP" sz="2000" dirty="0" smtClean="0"/>
              <a:t>Linux(Ubuntu) 0.62</a:t>
            </a:r>
          </a:p>
          <a:p>
            <a:r>
              <a:rPr lang="en-US" altLang="ja-JP" sz="2000" dirty="0" smtClean="0"/>
              <a:t>Windows(Other) 0.3</a:t>
            </a:r>
          </a:p>
          <a:p>
            <a:r>
              <a:rPr lang="en-US" altLang="ja-JP" sz="2000" dirty="0" err="1" smtClean="0"/>
              <a:t>ChromeOS</a:t>
            </a:r>
            <a:r>
              <a:rPr lang="en-US" altLang="ja-JP" sz="2000" dirty="0" smtClean="0"/>
              <a:t> 0.28</a:t>
            </a:r>
          </a:p>
          <a:p>
            <a:r>
              <a:rPr lang="en-US" altLang="ja-JP" sz="2000" dirty="0" smtClean="0"/>
              <a:t>Unknown 0.26</a:t>
            </a:r>
          </a:p>
          <a:p>
            <a:endParaRPr lang="en-US" altLang="ja-JP" sz="2000" dirty="0"/>
          </a:p>
          <a:p>
            <a:r>
              <a:rPr lang="ja-JP" altLang="en-US" sz="2000" dirty="0" smtClean="0"/>
              <a:t>これは</a:t>
            </a:r>
            <a:r>
              <a:rPr lang="en-US" altLang="ja-JP" sz="2000" dirty="0" smtClean="0"/>
              <a:t>2018</a:t>
            </a:r>
            <a:r>
              <a:rPr lang="ja-JP" altLang="en-US" sz="2000" dirty="0" smtClean="0"/>
              <a:t>年</a:t>
            </a:r>
            <a:r>
              <a:rPr lang="en-US" altLang="ja-JP" sz="2000" dirty="0" smtClean="0"/>
              <a:t>7</a:t>
            </a:r>
            <a:r>
              <a:rPr lang="ja-JP" altLang="en-US" sz="2000" dirty="0" smtClean="0"/>
              <a:t>月の</a:t>
            </a:r>
            <a:r>
              <a:rPr lang="en-US" altLang="ja-JP" sz="2000" dirty="0" smtClean="0"/>
              <a:t>OS</a:t>
            </a:r>
            <a:r>
              <a:rPr lang="ja-JP" altLang="en-US" sz="2000" dirty="0" smtClean="0"/>
              <a:t>シェアデータです。この中から、</a:t>
            </a:r>
            <a:r>
              <a:rPr lang="en-US" altLang="ja-JP" sz="2000" dirty="0" smtClean="0"/>
              <a:t>Windows,</a:t>
            </a:r>
            <a:r>
              <a:rPr lang="ja-JP" altLang="en-US" sz="2000" dirty="0" smtClean="0"/>
              <a:t> </a:t>
            </a:r>
            <a:r>
              <a:rPr lang="en-US" altLang="ja-JP" sz="2000" dirty="0" smtClean="0"/>
              <a:t>Mac</a:t>
            </a:r>
            <a:r>
              <a:rPr lang="ja-JP" altLang="en-US" sz="2000" dirty="0" smtClean="0"/>
              <a:t>それぞれのシェアの合計を出してみます。</a:t>
            </a:r>
            <a:endParaRPr lang="en-US" altLang="ja-JP" sz="2000" dirty="0" smtClean="0"/>
          </a:p>
        </p:txBody>
      </p:sp>
      <p:sp>
        <p:nvSpPr>
          <p:cNvPr id="3" name="正方形/長方形 2"/>
          <p:cNvSpPr/>
          <p:nvPr/>
        </p:nvSpPr>
        <p:spPr>
          <a:xfrm>
            <a:off x="4227533" y="6488668"/>
            <a:ext cx="5705605" cy="369332"/>
          </a:xfrm>
          <a:prstGeom prst="rect">
            <a:avLst/>
          </a:prstGeom>
        </p:spPr>
        <p:txBody>
          <a:bodyPr wrap="square">
            <a:spAutoFit/>
          </a:bodyPr>
          <a:lstStyle/>
          <a:p>
            <a:r>
              <a:rPr lang="ja-JP" altLang="en-US" dirty="0"/>
              <a:t>https://news.mynavi.jp/article/20180802-672661/</a:t>
            </a:r>
          </a:p>
        </p:txBody>
      </p:sp>
    </p:spTree>
    <p:extLst>
      <p:ext uri="{BB962C8B-B14F-4D97-AF65-F5344CB8AC3E}">
        <p14:creationId xmlns:p14="http://schemas.microsoft.com/office/powerpoint/2010/main" val="1083166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64489"/>
            <a:ext cx="8682086" cy="6863417"/>
          </a:xfrm>
          <a:prstGeom prst="rect">
            <a:avLst/>
          </a:prstGeom>
          <a:noFill/>
        </p:spPr>
        <p:txBody>
          <a:bodyPr wrap="square" rtlCol="0">
            <a:spAutoFit/>
          </a:bodyPr>
          <a:lstStyle/>
          <a:p>
            <a:r>
              <a:rPr lang="en-US" altLang="ja-JP" sz="2000" dirty="0" smtClean="0"/>
              <a:t>if</a:t>
            </a:r>
            <a:r>
              <a:rPr lang="ja-JP" altLang="en-US" sz="2000" dirty="0" smtClean="0"/>
              <a:t>文</a:t>
            </a:r>
            <a:r>
              <a:rPr lang="ja-JP" altLang="en-US" sz="2000" dirty="0"/>
              <a:t>に</a:t>
            </a:r>
            <a:r>
              <a:rPr lang="ja-JP" altLang="en-US" sz="2000" dirty="0" smtClean="0"/>
              <a:t>ついて</a:t>
            </a:r>
            <a:endParaRPr lang="en-US" altLang="ja-JP" sz="2000" dirty="0" smtClean="0"/>
          </a:p>
          <a:p>
            <a:endParaRPr lang="en-US" altLang="ja-JP" sz="2000" dirty="0"/>
          </a:p>
          <a:p>
            <a:r>
              <a:rPr lang="en-US" altLang="ja-JP" sz="2000" dirty="0" smtClean="0"/>
              <a:t>input.txt</a:t>
            </a:r>
            <a:r>
              <a:rPr lang="ja-JP" altLang="en-US" sz="2000" dirty="0" smtClean="0"/>
              <a:t>の中で</a:t>
            </a:r>
            <a:r>
              <a:rPr lang="en-US" altLang="ja-JP" sz="2000" dirty="0" smtClean="0"/>
              <a:t>Windows</a:t>
            </a:r>
            <a:r>
              <a:rPr lang="ja-JP" altLang="en-US" sz="2000" dirty="0" smtClean="0"/>
              <a:t>のシェアを抜き出すにはどうすればよいでしょうか。例えば、各行の最初の</a:t>
            </a:r>
            <a:r>
              <a:rPr lang="en-US" altLang="ja-JP" sz="2000" dirty="0" smtClean="0"/>
              <a:t>3</a:t>
            </a:r>
            <a:r>
              <a:rPr lang="ja-JP" altLang="en-US" sz="2000" dirty="0" smtClean="0"/>
              <a:t>文字が</a:t>
            </a:r>
            <a:r>
              <a:rPr lang="en-US" altLang="ja-JP" sz="2000" dirty="0" smtClean="0"/>
              <a:t>”Win”</a:t>
            </a:r>
            <a:r>
              <a:rPr lang="ja-JP" altLang="en-US" sz="2000" dirty="0" smtClean="0"/>
              <a:t>の行を抜き出せばよいことに気が付くかもしれません。</a:t>
            </a:r>
            <a:endParaRPr lang="en-US" altLang="ja-JP" sz="2000" dirty="0" smtClean="0"/>
          </a:p>
          <a:p>
            <a:r>
              <a:rPr lang="ja-JP" altLang="en-US" sz="2000" dirty="0" smtClean="0"/>
              <a:t>それを行う</a:t>
            </a:r>
            <a:r>
              <a:rPr lang="en-US" altLang="ja-JP" sz="2000" dirty="0" smtClean="0"/>
              <a:t>AWK</a:t>
            </a:r>
            <a:r>
              <a:rPr lang="ja-JP" altLang="en-US" sz="2000" dirty="0" smtClean="0"/>
              <a:t>のスクリプトは下記になります。</a:t>
            </a:r>
            <a:endParaRPr lang="en-US" altLang="ja-JP" sz="2000" dirty="0" smtClean="0"/>
          </a:p>
          <a:p>
            <a:endParaRPr lang="en-US" altLang="ja-JP" sz="2000" dirty="0"/>
          </a:p>
          <a:p>
            <a:r>
              <a:rPr lang="en-US" altLang="ja-JP" sz="2000" dirty="0" err="1"/>
              <a:t>awk</a:t>
            </a:r>
            <a:r>
              <a:rPr lang="en-US" altLang="ja-JP" sz="2000" dirty="0"/>
              <a:t> '{if(</a:t>
            </a:r>
            <a:r>
              <a:rPr lang="en-US" altLang="ja-JP" sz="2000" dirty="0" err="1"/>
              <a:t>substr</a:t>
            </a:r>
            <a:r>
              <a:rPr lang="en-US" altLang="ja-JP" sz="2000" dirty="0"/>
              <a:t>($1,1,3)=="Win"){print $0}}' input.txt</a:t>
            </a:r>
            <a:endParaRPr lang="en-US" altLang="ja-JP" sz="2000" dirty="0" smtClean="0"/>
          </a:p>
          <a:p>
            <a:endParaRPr lang="en-US" altLang="ja-JP" sz="2000" dirty="0"/>
          </a:p>
          <a:p>
            <a:r>
              <a:rPr lang="ja-JP" altLang="en-US" sz="2000" dirty="0" smtClean="0"/>
              <a:t>ここで</a:t>
            </a:r>
            <a:r>
              <a:rPr lang="en-US" altLang="ja-JP" sz="2000" dirty="0" smtClean="0"/>
              <a:t>if</a:t>
            </a:r>
            <a:r>
              <a:rPr lang="ja-JP" altLang="en-US" sz="2000" dirty="0" smtClean="0"/>
              <a:t>文が登場します。といっても</a:t>
            </a:r>
            <a:r>
              <a:rPr lang="en-US" altLang="ja-JP" sz="2000" dirty="0" smtClean="0"/>
              <a:t>AWK</a:t>
            </a:r>
            <a:r>
              <a:rPr lang="ja-JP" altLang="en-US" sz="2000" dirty="0" smtClean="0"/>
              <a:t>で覚えるべき制御構文</a:t>
            </a:r>
            <a:r>
              <a:rPr lang="ja-JP" altLang="en-US" sz="2000" dirty="0" smtClean="0"/>
              <a:t>なんて、せいぜい</a:t>
            </a:r>
            <a:r>
              <a:rPr lang="ja-JP" altLang="en-US" sz="2000" dirty="0" smtClean="0"/>
              <a:t>この</a:t>
            </a:r>
            <a:r>
              <a:rPr lang="en-US" altLang="ja-JP" sz="2000" dirty="0" smtClean="0"/>
              <a:t>if</a:t>
            </a:r>
            <a:r>
              <a:rPr lang="ja-JP" altLang="en-US" sz="2000" dirty="0" smtClean="0"/>
              <a:t>文と次回の</a:t>
            </a:r>
            <a:r>
              <a:rPr lang="en-US" altLang="ja-JP" sz="2000" dirty="0" smtClean="0"/>
              <a:t>for</a:t>
            </a:r>
            <a:r>
              <a:rPr lang="ja-JP" altLang="en-US" sz="2000" dirty="0" smtClean="0"/>
              <a:t>文くらいです。</a:t>
            </a:r>
            <a:endParaRPr lang="en-US" altLang="ja-JP" sz="2000" dirty="0" smtClean="0"/>
          </a:p>
          <a:p>
            <a:endParaRPr lang="en-US" altLang="ja-JP" sz="2000" dirty="0" smtClean="0"/>
          </a:p>
          <a:p>
            <a:r>
              <a:rPr lang="en-US" altLang="ja-JP" sz="2000" dirty="0" smtClean="0"/>
              <a:t>if</a:t>
            </a:r>
            <a:r>
              <a:rPr lang="ja-JP" altLang="en-US" sz="2000" dirty="0" smtClean="0"/>
              <a:t>文は、下記のような構造です。</a:t>
            </a:r>
            <a:r>
              <a:rPr lang="en-US" altLang="ja-JP" sz="2000" dirty="0" smtClean="0"/>
              <a:t>(else if</a:t>
            </a:r>
            <a:r>
              <a:rPr lang="ja-JP" altLang="en-US" sz="2000" dirty="0" smtClean="0"/>
              <a:t>以下は省略可</a:t>
            </a:r>
            <a:r>
              <a:rPr lang="en-US" altLang="ja-JP" sz="2000" dirty="0" smtClean="0"/>
              <a:t>)</a:t>
            </a:r>
          </a:p>
          <a:p>
            <a:r>
              <a:rPr lang="en-US" altLang="ja-JP" sz="2000" dirty="0" smtClean="0"/>
              <a:t>if(</a:t>
            </a:r>
            <a:r>
              <a:rPr lang="ja-JP" altLang="en-US" sz="2000" dirty="0" smtClean="0"/>
              <a:t>条件式</a:t>
            </a:r>
            <a:r>
              <a:rPr lang="en-US" altLang="ja-JP" sz="2000" dirty="0" smtClean="0"/>
              <a:t>1){</a:t>
            </a:r>
          </a:p>
          <a:p>
            <a:r>
              <a:rPr lang="en-US" altLang="ja-JP" sz="2000" dirty="0"/>
              <a:t> </a:t>
            </a:r>
            <a:r>
              <a:rPr lang="en-US" altLang="ja-JP" sz="2000" dirty="0" smtClean="0"/>
              <a:t>  #</a:t>
            </a:r>
            <a:r>
              <a:rPr lang="ja-JP" altLang="en-US" sz="2000" dirty="0" smtClean="0"/>
              <a:t>条件式</a:t>
            </a:r>
            <a:r>
              <a:rPr lang="en-US" altLang="ja-JP" sz="2000" dirty="0" smtClean="0"/>
              <a:t>1</a:t>
            </a:r>
            <a:r>
              <a:rPr lang="ja-JP" altLang="en-US" sz="2000" dirty="0" smtClean="0"/>
              <a:t>が</a:t>
            </a:r>
            <a:r>
              <a:rPr lang="en-US" altLang="ja-JP" sz="2000" dirty="0" smtClean="0"/>
              <a:t>true</a:t>
            </a:r>
            <a:r>
              <a:rPr lang="ja-JP" altLang="en-US" sz="2000" dirty="0" smtClean="0"/>
              <a:t>の時</a:t>
            </a:r>
            <a:endParaRPr lang="en-US" altLang="ja-JP" sz="2000" dirty="0" smtClean="0"/>
          </a:p>
          <a:p>
            <a:r>
              <a:rPr lang="en-US" altLang="ja-JP" sz="2000" dirty="0" smtClean="0"/>
              <a:t>}else if(</a:t>
            </a:r>
            <a:r>
              <a:rPr lang="ja-JP" altLang="en-US" sz="2000" dirty="0" smtClean="0"/>
              <a:t>条件式</a:t>
            </a:r>
            <a:r>
              <a:rPr lang="en-US" altLang="ja-JP" sz="2000" dirty="0"/>
              <a:t>2</a:t>
            </a:r>
            <a:r>
              <a:rPr lang="en-US" altLang="ja-JP" sz="2000" dirty="0" smtClean="0"/>
              <a:t>){</a:t>
            </a:r>
          </a:p>
          <a:p>
            <a:r>
              <a:rPr lang="en-US" altLang="ja-JP" sz="2000" dirty="0"/>
              <a:t> </a:t>
            </a:r>
            <a:r>
              <a:rPr lang="en-US" altLang="ja-JP" sz="2000" dirty="0" smtClean="0"/>
              <a:t>  #</a:t>
            </a:r>
            <a:r>
              <a:rPr lang="ja-JP" altLang="en-US" sz="2000" dirty="0" smtClean="0"/>
              <a:t>条件式</a:t>
            </a:r>
            <a:r>
              <a:rPr lang="en-US" altLang="ja-JP" sz="2000" dirty="0" smtClean="0"/>
              <a:t>2</a:t>
            </a:r>
            <a:r>
              <a:rPr lang="ja-JP" altLang="en-US" sz="2000" dirty="0" smtClean="0"/>
              <a:t>が</a:t>
            </a:r>
            <a:r>
              <a:rPr lang="en-US" altLang="ja-JP" sz="2000" dirty="0"/>
              <a:t>true</a:t>
            </a:r>
            <a:r>
              <a:rPr lang="ja-JP" altLang="en-US" sz="2000" dirty="0"/>
              <a:t>の</a:t>
            </a:r>
            <a:r>
              <a:rPr lang="ja-JP" altLang="en-US" sz="2000" dirty="0" smtClean="0"/>
              <a:t>時</a:t>
            </a:r>
            <a:endParaRPr lang="en-US" altLang="ja-JP" sz="2000" dirty="0" smtClean="0"/>
          </a:p>
          <a:p>
            <a:r>
              <a:rPr lang="en-US" altLang="ja-JP" sz="2000" dirty="0" smtClean="0"/>
              <a:t>}else{</a:t>
            </a:r>
          </a:p>
          <a:p>
            <a:r>
              <a:rPr lang="en-US" altLang="ja-JP" sz="2000" dirty="0"/>
              <a:t> </a:t>
            </a:r>
            <a:r>
              <a:rPr lang="en-US" altLang="ja-JP" sz="2000" dirty="0" smtClean="0"/>
              <a:t>  #false</a:t>
            </a:r>
            <a:r>
              <a:rPr lang="ja-JP" altLang="en-US" sz="2000" dirty="0" smtClean="0"/>
              <a:t>の時</a:t>
            </a:r>
            <a:endParaRPr lang="en-US" altLang="ja-JP" sz="2000" dirty="0" smtClean="0"/>
          </a:p>
          <a:p>
            <a:r>
              <a:rPr lang="en-US" altLang="ja-JP" sz="2000" dirty="0" smtClean="0"/>
              <a:t>}</a:t>
            </a:r>
          </a:p>
          <a:p>
            <a:r>
              <a:rPr lang="ja-JP" altLang="en-US" sz="2000" dirty="0" smtClean="0"/>
              <a:t>ここで、</a:t>
            </a:r>
            <a:r>
              <a:rPr lang="en-US" altLang="ja-JP" sz="2000" dirty="0" err="1" smtClean="0"/>
              <a:t>substr</a:t>
            </a:r>
            <a:r>
              <a:rPr lang="ja-JP" altLang="en-US" sz="2000" dirty="0" smtClean="0"/>
              <a:t>という関数が出てきますが、</a:t>
            </a:r>
            <a:endParaRPr lang="en-US" altLang="ja-JP" sz="2000" dirty="0" smtClean="0"/>
          </a:p>
          <a:p>
            <a:r>
              <a:rPr lang="en-US" altLang="ja-JP" sz="2000" dirty="0" err="1" smtClean="0"/>
              <a:t>substr</a:t>
            </a:r>
            <a:r>
              <a:rPr lang="en-US" altLang="ja-JP" sz="2000" dirty="0" smtClean="0"/>
              <a:t>(“</a:t>
            </a:r>
            <a:r>
              <a:rPr lang="ja-JP" altLang="en-US" sz="2000" dirty="0" smtClean="0"/>
              <a:t>文字列</a:t>
            </a:r>
            <a:r>
              <a:rPr lang="en-US" altLang="ja-JP" sz="2000" dirty="0" smtClean="0"/>
              <a:t>”, </a:t>
            </a:r>
            <a:r>
              <a:rPr lang="ja-JP" altLang="en-US" sz="2000" dirty="0" smtClean="0"/>
              <a:t>切り出し開始位置</a:t>
            </a:r>
            <a:r>
              <a:rPr lang="en-US" altLang="ja-JP" sz="2000" dirty="0" smtClean="0"/>
              <a:t>, </a:t>
            </a:r>
            <a:r>
              <a:rPr lang="ja-JP" altLang="en-US" sz="2000" dirty="0" smtClean="0"/>
              <a:t>切り出す文字数</a:t>
            </a:r>
            <a:r>
              <a:rPr lang="en-US" altLang="ja-JP" sz="2000" dirty="0" smtClean="0"/>
              <a:t>)</a:t>
            </a:r>
            <a:r>
              <a:rPr lang="ja-JP" altLang="en-US" sz="2000" dirty="0" smtClean="0"/>
              <a:t>として使います。</a:t>
            </a:r>
            <a:endParaRPr lang="en-US" altLang="ja-JP" sz="2000" dirty="0" smtClean="0"/>
          </a:p>
        </p:txBody>
      </p:sp>
    </p:spTree>
    <p:extLst>
      <p:ext uri="{BB962C8B-B14F-4D97-AF65-F5344CB8AC3E}">
        <p14:creationId xmlns:p14="http://schemas.microsoft.com/office/powerpoint/2010/main" val="28425513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3785652"/>
          </a:xfrm>
          <a:prstGeom prst="rect">
            <a:avLst/>
          </a:prstGeom>
          <a:noFill/>
        </p:spPr>
        <p:txBody>
          <a:bodyPr wrap="square" rtlCol="0">
            <a:spAutoFit/>
          </a:bodyPr>
          <a:lstStyle/>
          <a:p>
            <a:r>
              <a:rPr lang="ja-JP" altLang="en-US" sz="2000" dirty="0" smtClean="0"/>
              <a:t>集計を行う</a:t>
            </a:r>
            <a:endParaRPr lang="en-US" altLang="ja-JP" sz="2000" dirty="0" smtClean="0"/>
          </a:p>
          <a:p>
            <a:endParaRPr lang="en-US" altLang="ja-JP" sz="2000" dirty="0"/>
          </a:p>
          <a:p>
            <a:r>
              <a:rPr lang="en-US" altLang="ja-JP" sz="2000" dirty="0" err="1" smtClean="0"/>
              <a:t>awk</a:t>
            </a:r>
            <a:r>
              <a:rPr lang="en-US" altLang="ja-JP" sz="2000" dirty="0" smtClean="0"/>
              <a:t> </a:t>
            </a:r>
            <a:r>
              <a:rPr lang="en-US" altLang="ja-JP" sz="2000" dirty="0"/>
              <a:t>'{if(</a:t>
            </a:r>
            <a:r>
              <a:rPr lang="en-US" altLang="ja-JP" sz="2000" dirty="0" err="1"/>
              <a:t>substr</a:t>
            </a:r>
            <a:r>
              <a:rPr lang="en-US" altLang="ja-JP" sz="2000" dirty="0"/>
              <a:t>($1,1,3)=="Win"){print $0}}' input.txt</a:t>
            </a:r>
            <a:endParaRPr lang="en-US" altLang="ja-JP" sz="2000" dirty="0" smtClean="0"/>
          </a:p>
          <a:p>
            <a:endParaRPr lang="en-US" altLang="ja-JP" sz="2000" dirty="0"/>
          </a:p>
          <a:p>
            <a:r>
              <a:rPr lang="ja-JP" altLang="en-US" sz="2000" dirty="0" smtClean="0"/>
              <a:t>このスクリプトを説明すると、</a:t>
            </a:r>
            <a:endParaRPr lang="en-US" altLang="ja-JP" sz="2000" dirty="0" smtClean="0"/>
          </a:p>
          <a:p>
            <a:r>
              <a:rPr lang="en-US" altLang="ja-JP" sz="2000" dirty="0" err="1" smtClean="0"/>
              <a:t>substr</a:t>
            </a:r>
            <a:r>
              <a:rPr lang="en-US" altLang="ja-JP" sz="2000" dirty="0" smtClean="0"/>
              <a:t>($1,1,3)  -&gt; </a:t>
            </a:r>
            <a:r>
              <a:rPr lang="ja-JP" altLang="en-US" sz="2000" dirty="0" smtClean="0"/>
              <a:t>各行の</a:t>
            </a:r>
            <a:r>
              <a:rPr lang="en-US" altLang="ja-JP" sz="2000" dirty="0" smtClean="0"/>
              <a:t>1</a:t>
            </a:r>
            <a:r>
              <a:rPr lang="ja-JP" altLang="en-US" sz="2000" dirty="0" smtClean="0"/>
              <a:t>フィールド目</a:t>
            </a:r>
            <a:r>
              <a:rPr lang="en-US" altLang="ja-JP" sz="2000" dirty="0" smtClean="0"/>
              <a:t>(OS</a:t>
            </a:r>
            <a:r>
              <a:rPr lang="ja-JP" altLang="en-US" sz="2000" dirty="0" smtClean="0"/>
              <a:t>の種類</a:t>
            </a:r>
            <a:r>
              <a:rPr lang="en-US" altLang="ja-JP" sz="2000" dirty="0" smtClean="0"/>
              <a:t>)</a:t>
            </a:r>
            <a:r>
              <a:rPr lang="ja-JP" altLang="en-US" sz="2000" dirty="0" smtClean="0"/>
              <a:t>の</a:t>
            </a:r>
            <a:r>
              <a:rPr lang="en-US" altLang="ja-JP" sz="2000" dirty="0" smtClean="0"/>
              <a:t>1</a:t>
            </a:r>
            <a:r>
              <a:rPr lang="ja-JP" altLang="en-US" sz="2000" dirty="0" smtClean="0"/>
              <a:t>～</a:t>
            </a:r>
            <a:r>
              <a:rPr lang="en-US" altLang="ja-JP" sz="2000" dirty="0" smtClean="0"/>
              <a:t>3</a:t>
            </a:r>
            <a:r>
              <a:rPr lang="ja-JP" altLang="en-US" sz="2000" dirty="0" smtClean="0"/>
              <a:t>文字目を切り出し、</a:t>
            </a:r>
            <a:endParaRPr lang="en-US" altLang="ja-JP" sz="2000" dirty="0" smtClean="0"/>
          </a:p>
          <a:p>
            <a:r>
              <a:rPr lang="en-US" altLang="ja-JP" sz="2000" dirty="0" err="1"/>
              <a:t>substr</a:t>
            </a:r>
            <a:r>
              <a:rPr lang="en-US" altLang="ja-JP" sz="2000" dirty="0"/>
              <a:t>($1,1,3</a:t>
            </a:r>
            <a:r>
              <a:rPr lang="en-US" altLang="ja-JP" sz="2000" dirty="0" smtClean="0"/>
              <a:t>)==“Win“   -&gt; </a:t>
            </a:r>
            <a:r>
              <a:rPr lang="ja-JP" altLang="en-US" sz="2000" dirty="0" smtClean="0"/>
              <a:t>切り出した文字列が</a:t>
            </a:r>
            <a:r>
              <a:rPr lang="en-US" altLang="ja-JP" sz="2000" dirty="0" smtClean="0"/>
              <a:t>”Win”</a:t>
            </a:r>
            <a:r>
              <a:rPr lang="ja-JP" altLang="en-US" sz="2000" dirty="0" smtClean="0"/>
              <a:t>であるかどうか文字列比較を行い、</a:t>
            </a:r>
            <a:endParaRPr lang="en-US" altLang="ja-JP" sz="2000" dirty="0" smtClean="0"/>
          </a:p>
          <a:p>
            <a:r>
              <a:rPr lang="en-US" altLang="ja-JP" sz="2000" dirty="0"/>
              <a:t>if(</a:t>
            </a:r>
            <a:r>
              <a:rPr lang="en-US" altLang="ja-JP" sz="2000" dirty="0" err="1"/>
              <a:t>substr</a:t>
            </a:r>
            <a:r>
              <a:rPr lang="en-US" altLang="ja-JP" sz="2000" dirty="0"/>
              <a:t>($1,1,3</a:t>
            </a:r>
            <a:r>
              <a:rPr lang="en-US" altLang="ja-JP" sz="2000" dirty="0" smtClean="0"/>
              <a:t>)==“Win”){ … }  -&gt; </a:t>
            </a:r>
            <a:r>
              <a:rPr lang="ja-JP" altLang="en-US" sz="2000" dirty="0" smtClean="0"/>
              <a:t>その比較が真であれば</a:t>
            </a:r>
            <a:r>
              <a:rPr lang="en-US" altLang="ja-JP" sz="2000" dirty="0" smtClean="0"/>
              <a:t>{}</a:t>
            </a:r>
            <a:r>
              <a:rPr lang="ja-JP" altLang="en-US" sz="2000" dirty="0" smtClean="0"/>
              <a:t>の中を実行する</a:t>
            </a:r>
            <a:endParaRPr lang="en-US" altLang="ja-JP" sz="2000" dirty="0" smtClean="0"/>
          </a:p>
          <a:p>
            <a:endParaRPr lang="en-US" altLang="ja-JP" sz="2000" dirty="0"/>
          </a:p>
          <a:p>
            <a:r>
              <a:rPr lang="ja-JP" altLang="en-US" sz="2000" dirty="0" smtClean="0"/>
              <a:t>という意味です。</a:t>
            </a:r>
            <a:endParaRPr lang="en-US" altLang="ja-JP" sz="2000" dirty="0"/>
          </a:p>
          <a:p>
            <a:r>
              <a:rPr lang="ja-JP" altLang="en-US" sz="2000" dirty="0" smtClean="0"/>
              <a:t>さて、集計する場合は、</a:t>
            </a:r>
            <a:r>
              <a:rPr lang="en-US" altLang="ja-JP" sz="2000" dirty="0" smtClean="0"/>
              <a:t>{}</a:t>
            </a:r>
            <a:r>
              <a:rPr lang="ja-JP" altLang="en-US" sz="2000" dirty="0" smtClean="0"/>
              <a:t>の中で集計し、最後に結果を表示すればよいですね。</a:t>
            </a:r>
            <a:endParaRPr lang="en-US" altLang="ja-JP" sz="2000" dirty="0" smtClean="0"/>
          </a:p>
        </p:txBody>
      </p:sp>
    </p:spTree>
    <p:extLst>
      <p:ext uri="{BB962C8B-B14F-4D97-AF65-F5344CB8AC3E}">
        <p14:creationId xmlns:p14="http://schemas.microsoft.com/office/powerpoint/2010/main" val="29044689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25380" y="5908143"/>
            <a:ext cx="9018620" cy="461665"/>
          </a:xfrm>
          <a:prstGeom prst="rect">
            <a:avLst/>
          </a:prstGeom>
          <a:noFill/>
        </p:spPr>
        <p:txBody>
          <a:bodyPr wrap="square" rtlCol="0">
            <a:spAutoFit/>
          </a:bodyPr>
          <a:lstStyle/>
          <a:p>
            <a:r>
              <a:rPr lang="ja-JP" altLang="en-US" sz="2400" dirty="0">
                <a:solidFill>
                  <a:srgbClr val="FF0000"/>
                </a:solidFill>
              </a:rPr>
              <a:t>日本でもプログラミングは</a:t>
            </a:r>
            <a:r>
              <a:rPr lang="en-US" altLang="ja-JP" sz="2400" dirty="0">
                <a:solidFill>
                  <a:srgbClr val="FF0000"/>
                </a:solidFill>
              </a:rPr>
              <a:t>2020</a:t>
            </a:r>
            <a:r>
              <a:rPr lang="ja-JP" altLang="en-US" sz="2400" dirty="0">
                <a:solidFill>
                  <a:srgbClr val="FF0000"/>
                </a:solidFill>
              </a:rPr>
              <a:t>年に小学校の必修科目へ！</a:t>
            </a:r>
            <a:endParaRPr lang="en-US" altLang="ja-JP" sz="2400" dirty="0">
              <a:solidFill>
                <a:srgbClr val="FF0000"/>
              </a:solidFill>
            </a:endParaRPr>
          </a:p>
        </p:txBody>
      </p:sp>
      <p:pic>
        <p:nvPicPr>
          <p:cNvPr id="3" name="図 2"/>
          <p:cNvPicPr>
            <a:picLocks noChangeAspect="1"/>
          </p:cNvPicPr>
          <p:nvPr/>
        </p:nvPicPr>
        <p:blipFill>
          <a:blip r:embed="rId2"/>
          <a:stretch>
            <a:fillRect/>
          </a:stretch>
        </p:blipFill>
        <p:spPr>
          <a:xfrm>
            <a:off x="1272281" y="526509"/>
            <a:ext cx="6724818" cy="5381634"/>
          </a:xfrm>
          <a:prstGeom prst="rect">
            <a:avLst/>
          </a:prstGeom>
        </p:spPr>
      </p:pic>
      <p:sp>
        <p:nvSpPr>
          <p:cNvPr id="4" name="テキスト ボックス 3"/>
          <p:cNvSpPr txBox="1"/>
          <p:nvPr/>
        </p:nvSpPr>
        <p:spPr>
          <a:xfrm>
            <a:off x="75954" y="157177"/>
            <a:ext cx="5684569" cy="461665"/>
          </a:xfrm>
          <a:prstGeom prst="rect">
            <a:avLst/>
          </a:prstGeom>
          <a:noFill/>
        </p:spPr>
        <p:txBody>
          <a:bodyPr wrap="none" rtlCol="0">
            <a:spAutoFit/>
          </a:bodyPr>
          <a:lstStyle/>
          <a:p>
            <a:r>
              <a:rPr lang="ja-JP" altLang="en-US" sz="2400" dirty="0"/>
              <a:t>プログラミングが出来るといいことあるの？</a:t>
            </a:r>
          </a:p>
        </p:txBody>
      </p:sp>
    </p:spTree>
    <p:extLst>
      <p:ext uri="{BB962C8B-B14F-4D97-AF65-F5344CB8AC3E}">
        <p14:creationId xmlns:p14="http://schemas.microsoft.com/office/powerpoint/2010/main" val="31088131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940088"/>
          </a:xfrm>
          <a:prstGeom prst="rect">
            <a:avLst/>
          </a:prstGeom>
          <a:noFill/>
        </p:spPr>
        <p:txBody>
          <a:bodyPr wrap="square" rtlCol="0">
            <a:spAutoFit/>
          </a:bodyPr>
          <a:lstStyle/>
          <a:p>
            <a:r>
              <a:rPr lang="ja-JP" altLang="en-US" sz="2000" dirty="0" smtClean="0"/>
              <a:t>特別な変数</a:t>
            </a:r>
            <a:endParaRPr lang="en-US" altLang="ja-JP" sz="2000" dirty="0" smtClean="0"/>
          </a:p>
          <a:p>
            <a:endParaRPr kumimoji="1" lang="en-US" altLang="ja-JP" sz="2000" dirty="0"/>
          </a:p>
          <a:p>
            <a:r>
              <a:rPr kumimoji="1" lang="en-US" altLang="ja-JP" sz="2000" dirty="0" smtClean="0"/>
              <a:t>AWK</a:t>
            </a:r>
            <a:r>
              <a:rPr kumimoji="1" lang="ja-JP" altLang="en-US" sz="2000" dirty="0" err="1" smtClean="0"/>
              <a:t>には</a:t>
            </a:r>
            <a:r>
              <a:rPr kumimoji="1" lang="ja-JP" altLang="en-US" sz="2000" dirty="0" smtClean="0"/>
              <a:t>いくつか特別な変数があります。</a:t>
            </a:r>
            <a:endParaRPr kumimoji="1" lang="en-US" altLang="ja-JP" sz="2000" dirty="0" smtClean="0"/>
          </a:p>
          <a:p>
            <a:r>
              <a:rPr lang="en-US" altLang="ja-JP" sz="2000" dirty="0" smtClean="0"/>
              <a:t>$0</a:t>
            </a:r>
            <a:r>
              <a:rPr lang="ja-JP" altLang="en-US" sz="2000" dirty="0" smtClean="0"/>
              <a:t>　→　各行の文字列全体</a:t>
            </a:r>
            <a:endParaRPr lang="en-US" altLang="ja-JP" sz="2000" dirty="0" smtClean="0"/>
          </a:p>
          <a:p>
            <a:r>
              <a:rPr lang="en-US" altLang="ja-JP" sz="2000" dirty="0" smtClean="0"/>
              <a:t>$1</a:t>
            </a:r>
            <a:r>
              <a:rPr lang="ja-JP" altLang="en-US" sz="2000" dirty="0"/>
              <a:t>　→　</a:t>
            </a:r>
            <a:r>
              <a:rPr lang="ja-JP" altLang="en-US" sz="2000" dirty="0" smtClean="0"/>
              <a:t>各行の</a:t>
            </a:r>
            <a:r>
              <a:rPr lang="en-US" altLang="ja-JP" sz="2000" dirty="0" smtClean="0"/>
              <a:t>1</a:t>
            </a:r>
            <a:r>
              <a:rPr lang="ja-JP" altLang="en-US" sz="2000" dirty="0" smtClean="0"/>
              <a:t>フィールド目の文字列</a:t>
            </a:r>
            <a:endParaRPr lang="en-US" altLang="ja-JP" sz="2000" dirty="0" smtClean="0"/>
          </a:p>
          <a:p>
            <a:r>
              <a:rPr lang="en-US" altLang="ja-JP" sz="2000" dirty="0" smtClean="0"/>
              <a:t>$2</a:t>
            </a:r>
            <a:r>
              <a:rPr lang="ja-JP" altLang="en-US" sz="2000" dirty="0"/>
              <a:t>　→　</a:t>
            </a:r>
            <a:r>
              <a:rPr lang="ja-JP" altLang="en-US" sz="2000" dirty="0" smtClean="0"/>
              <a:t>各行の</a:t>
            </a:r>
            <a:r>
              <a:rPr lang="en-US" altLang="ja-JP" sz="2000" dirty="0" smtClean="0"/>
              <a:t>2</a:t>
            </a:r>
            <a:r>
              <a:rPr lang="ja-JP" altLang="en-US" sz="2000" dirty="0" smtClean="0"/>
              <a:t>フィールド目の文字列</a:t>
            </a:r>
            <a:endParaRPr lang="en-US" altLang="ja-JP" sz="2000" dirty="0" smtClean="0"/>
          </a:p>
          <a:p>
            <a:r>
              <a:rPr lang="ja-JP" altLang="en-US" sz="2000" dirty="0" smtClean="0"/>
              <a:t>・・・</a:t>
            </a:r>
            <a:endParaRPr lang="en-US" altLang="ja-JP" sz="2000" dirty="0" smtClean="0"/>
          </a:p>
          <a:p>
            <a:endParaRPr lang="en-US" altLang="ja-JP" sz="2000" dirty="0"/>
          </a:p>
          <a:p>
            <a:r>
              <a:rPr lang="ja-JP" altLang="en-US" sz="2000" dirty="0" smtClean="0"/>
              <a:t>それ</a:t>
            </a:r>
            <a:r>
              <a:rPr lang="ja-JP" altLang="en-US" sz="2000" dirty="0"/>
              <a:t>以外</a:t>
            </a:r>
            <a:r>
              <a:rPr lang="ja-JP" altLang="en-US" sz="2000" dirty="0" smtClean="0"/>
              <a:t>に</a:t>
            </a:r>
            <a:r>
              <a:rPr lang="ja-JP" altLang="en-US" sz="2000" dirty="0"/>
              <a:t>も</a:t>
            </a:r>
            <a:r>
              <a:rPr lang="ja-JP" altLang="en-US" sz="2000" dirty="0" smtClean="0"/>
              <a:t>特別な変数でよく使うのは、</a:t>
            </a:r>
            <a:endParaRPr lang="en-US" altLang="ja-JP" sz="2000" dirty="0" smtClean="0"/>
          </a:p>
          <a:p>
            <a:r>
              <a:rPr kumimoji="1" lang="en-US" altLang="ja-JP" sz="2000" dirty="0" smtClean="0"/>
              <a:t>ORS (Output Record Separator): print</a:t>
            </a:r>
            <a:r>
              <a:rPr lang="ja-JP" altLang="en-US" sz="2000" dirty="0" smtClean="0"/>
              <a:t>によって表示するときの改行文字。デフォルトは</a:t>
            </a:r>
            <a:r>
              <a:rPr lang="en-US" altLang="ja-JP" sz="2000" dirty="0" smtClean="0"/>
              <a:t>“\n”</a:t>
            </a:r>
          </a:p>
          <a:p>
            <a:r>
              <a:rPr kumimoji="1" lang="en-US" altLang="ja-JP" sz="2000" dirty="0" smtClean="0"/>
              <a:t>NR (Number of Record): </a:t>
            </a:r>
            <a:r>
              <a:rPr kumimoji="1" lang="ja-JP" altLang="en-US" sz="2000" dirty="0" smtClean="0"/>
              <a:t>入力ファイル中の現在の行数</a:t>
            </a:r>
            <a:endParaRPr kumimoji="1" lang="en-US" altLang="ja-JP" sz="2000" dirty="0" smtClean="0"/>
          </a:p>
          <a:p>
            <a:r>
              <a:rPr lang="en-US" altLang="ja-JP" sz="2000" dirty="0" smtClean="0"/>
              <a:t>NF (Number of Field): </a:t>
            </a:r>
            <a:r>
              <a:rPr lang="ja-JP" altLang="en-US" sz="2000" dirty="0" smtClean="0"/>
              <a:t>現在の行の列数（フィールド数）</a:t>
            </a:r>
            <a:endParaRPr lang="en-US" altLang="ja-JP" sz="2000" dirty="0" smtClean="0"/>
          </a:p>
          <a:p>
            <a:endParaRPr kumimoji="1" lang="en-US" altLang="ja-JP" sz="2000" dirty="0"/>
          </a:p>
          <a:p>
            <a:r>
              <a:rPr kumimoji="1" lang="ja-JP" altLang="en-US" sz="2000" dirty="0" smtClean="0"/>
              <a:t>これらの変数もスクリプト中で変更することが出来ます。</a:t>
            </a:r>
            <a:endParaRPr kumimoji="1" lang="en-US" altLang="ja-JP" sz="2000" dirty="0" smtClean="0"/>
          </a:p>
          <a:p>
            <a:endParaRPr lang="en-US" altLang="ja-JP" sz="2000" dirty="0"/>
          </a:p>
          <a:p>
            <a:r>
              <a:rPr lang="ja-JP" altLang="en-US" sz="2000" dirty="0" smtClean="0"/>
              <a:t>例</a:t>
            </a:r>
            <a:r>
              <a:rPr lang="ja-JP" altLang="en-US" sz="2000" dirty="0"/>
              <a:t>：</a:t>
            </a:r>
            <a:endParaRPr kumimoji="1" lang="en-US" altLang="ja-JP" sz="2000" dirty="0" smtClean="0"/>
          </a:p>
          <a:p>
            <a:r>
              <a:rPr lang="en-US" altLang="ja-JP" sz="2000" dirty="0" err="1"/>
              <a:t>awk</a:t>
            </a:r>
            <a:r>
              <a:rPr lang="en-US" altLang="ja-JP" sz="2000" dirty="0"/>
              <a:t> 'BEGIN{print "ABCD"; ORS="."; print "ABCD"}'</a:t>
            </a:r>
          </a:p>
          <a:p>
            <a:endParaRPr kumimoji="1" lang="en-US" altLang="ja-JP" sz="2000" dirty="0" smtClean="0"/>
          </a:p>
        </p:txBody>
      </p:sp>
    </p:spTree>
    <p:extLst>
      <p:ext uri="{BB962C8B-B14F-4D97-AF65-F5344CB8AC3E}">
        <p14:creationId xmlns:p14="http://schemas.microsoft.com/office/powerpoint/2010/main" val="10023186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1631216"/>
          </a:xfrm>
          <a:prstGeom prst="rect">
            <a:avLst/>
          </a:prstGeom>
          <a:noFill/>
        </p:spPr>
        <p:txBody>
          <a:bodyPr wrap="square" rtlCol="0">
            <a:spAutoFit/>
          </a:bodyPr>
          <a:lstStyle/>
          <a:p>
            <a:r>
              <a:rPr lang="ja-JP" altLang="en-US" sz="2000" dirty="0" smtClean="0"/>
              <a:t>集計するコマンド例</a:t>
            </a:r>
            <a:endParaRPr lang="en-US" altLang="ja-JP" sz="2000" dirty="0" smtClean="0"/>
          </a:p>
          <a:p>
            <a:endParaRPr lang="en-US" altLang="ja-JP" sz="2000" dirty="0"/>
          </a:p>
          <a:p>
            <a:r>
              <a:rPr lang="en-US" altLang="ja-JP" sz="2000" dirty="0" err="1"/>
              <a:t>awk</a:t>
            </a:r>
            <a:r>
              <a:rPr lang="en-US" altLang="ja-JP" sz="2000" dirty="0"/>
              <a:t> '{if(</a:t>
            </a:r>
            <a:r>
              <a:rPr lang="en-US" altLang="ja-JP" sz="2000" dirty="0" err="1"/>
              <a:t>substr</a:t>
            </a:r>
            <a:r>
              <a:rPr lang="en-US" altLang="ja-JP" sz="2000" dirty="0"/>
              <a:t>($1,1,3)=="Win"){</a:t>
            </a:r>
            <a:r>
              <a:rPr lang="en-US" altLang="ja-JP" sz="2000" dirty="0" err="1"/>
              <a:t>cnt</a:t>
            </a:r>
            <a:r>
              <a:rPr lang="en-US" altLang="ja-JP" sz="2000" dirty="0"/>
              <a:t>=</a:t>
            </a:r>
            <a:r>
              <a:rPr lang="en-US" altLang="ja-JP" sz="2000" dirty="0" err="1"/>
              <a:t>cnt</a:t>
            </a:r>
            <a:r>
              <a:rPr lang="en-US" altLang="ja-JP" sz="2000" dirty="0"/>
              <a:t>+$2}} END{print </a:t>
            </a:r>
            <a:r>
              <a:rPr lang="en-US" altLang="ja-JP" sz="2000" dirty="0" err="1"/>
              <a:t>cnt</a:t>
            </a:r>
            <a:r>
              <a:rPr lang="en-US" altLang="ja-JP" sz="2000" dirty="0"/>
              <a:t>}' input.txt</a:t>
            </a:r>
            <a:endParaRPr lang="en-US" altLang="ja-JP" sz="2000" dirty="0" smtClean="0"/>
          </a:p>
          <a:p>
            <a:endParaRPr lang="en-US" altLang="ja-JP" sz="2000" dirty="0"/>
          </a:p>
          <a:p>
            <a:endParaRPr lang="en-US" altLang="ja-JP" sz="2000" dirty="0" smtClean="0"/>
          </a:p>
        </p:txBody>
      </p:sp>
    </p:spTree>
    <p:extLst>
      <p:ext uri="{BB962C8B-B14F-4D97-AF65-F5344CB8AC3E}">
        <p14:creationId xmlns:p14="http://schemas.microsoft.com/office/powerpoint/2010/main" val="27016992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632311"/>
          </a:xfrm>
          <a:prstGeom prst="rect">
            <a:avLst/>
          </a:prstGeom>
          <a:noFill/>
        </p:spPr>
        <p:txBody>
          <a:bodyPr wrap="square" rtlCol="0">
            <a:spAutoFit/>
          </a:bodyPr>
          <a:lstStyle/>
          <a:p>
            <a:r>
              <a:rPr lang="ja-JP" altLang="en-US" sz="2000" dirty="0" smtClean="0"/>
              <a:t>練習問題①</a:t>
            </a:r>
            <a:endParaRPr lang="en-US" altLang="ja-JP" sz="2000" dirty="0" smtClean="0"/>
          </a:p>
          <a:p>
            <a:endParaRPr lang="en-US" altLang="ja-JP" sz="2000" dirty="0" smtClean="0"/>
          </a:p>
          <a:p>
            <a:r>
              <a:rPr lang="en-US" altLang="ja-JP" sz="2000" dirty="0" smtClean="0"/>
              <a:t>FASTQ</a:t>
            </a:r>
            <a:r>
              <a:rPr lang="ja-JP" altLang="en-US" sz="2000" dirty="0" smtClean="0"/>
              <a:t>ファイルを</a:t>
            </a:r>
            <a:r>
              <a:rPr lang="en-US" altLang="ja-JP" sz="2000" dirty="0">
                <a:hlinkClick r:id="rId2"/>
              </a:rPr>
              <a:t>ftp://</a:t>
            </a:r>
            <a:r>
              <a:rPr lang="en-US" altLang="ja-JP" sz="2000" dirty="0" smtClean="0">
                <a:hlinkClick r:id="rId2"/>
              </a:rPr>
              <a:t>ftp.ddbj.nig.ac.jp/ddbj_database/dra/fastq/DRA000/DRA000520/DRX001286/DRR001823.fastq.bz2</a:t>
            </a:r>
            <a:endParaRPr lang="en-US" altLang="ja-JP" sz="2000" dirty="0" smtClean="0"/>
          </a:p>
          <a:p>
            <a:r>
              <a:rPr lang="ja-JP" altLang="en-US" sz="2000" dirty="0" smtClean="0"/>
              <a:t>からダウンロードし、</a:t>
            </a:r>
            <a:endParaRPr lang="en-US" altLang="ja-JP" sz="2000" dirty="0" smtClean="0"/>
          </a:p>
          <a:p>
            <a:r>
              <a:rPr lang="en-US" altLang="ja-JP" sz="2000" dirty="0"/>
              <a:t>bzip2 -d </a:t>
            </a:r>
            <a:r>
              <a:rPr lang="en-US" altLang="ja-JP" sz="2000" dirty="0" smtClean="0"/>
              <a:t>DRR001823.fastq.bz2</a:t>
            </a:r>
          </a:p>
          <a:p>
            <a:r>
              <a:rPr lang="ja-JP" altLang="en-US" sz="2000" dirty="0" smtClean="0"/>
              <a:t>とコマンド入力してファイルを解凍しておく。</a:t>
            </a:r>
            <a:endParaRPr lang="en-US" altLang="ja-JP" sz="2000" dirty="0" smtClean="0"/>
          </a:p>
          <a:p>
            <a:endParaRPr lang="en-US" altLang="ja-JP" sz="2000" dirty="0"/>
          </a:p>
          <a:p>
            <a:r>
              <a:rPr lang="en-US" altLang="ja-JP" sz="2000" dirty="0" smtClean="0"/>
              <a:t>1</a:t>
            </a:r>
            <a:r>
              <a:rPr lang="ja-JP" altLang="en-US" sz="2000" dirty="0" err="1" smtClean="0"/>
              <a:t>．</a:t>
            </a:r>
            <a:r>
              <a:rPr lang="en-US" altLang="ja-JP" sz="2000" dirty="0" smtClean="0"/>
              <a:t>FASTQ</a:t>
            </a:r>
            <a:r>
              <a:rPr lang="ja-JP" altLang="en-US" sz="2000" dirty="0" smtClean="0"/>
              <a:t>ファイルのリード数を算出せよ</a:t>
            </a:r>
            <a:endParaRPr lang="en-US" altLang="ja-JP" sz="2000" dirty="0" smtClean="0"/>
          </a:p>
          <a:p>
            <a:r>
              <a:rPr lang="en-US" altLang="ja-JP" sz="2000" dirty="0" smtClean="0"/>
              <a:t>FASTQ</a:t>
            </a:r>
            <a:r>
              <a:rPr lang="ja-JP" altLang="en-US" sz="2000" dirty="0" smtClean="0"/>
              <a:t>は</a:t>
            </a:r>
            <a:r>
              <a:rPr lang="en-US" altLang="ja-JP" sz="2000" dirty="0" smtClean="0"/>
              <a:t>4</a:t>
            </a:r>
            <a:r>
              <a:rPr lang="ja-JP" altLang="en-US" sz="2000" dirty="0" smtClean="0"/>
              <a:t>行で</a:t>
            </a:r>
            <a:r>
              <a:rPr lang="en-US" altLang="ja-JP" sz="2000" dirty="0" smtClean="0"/>
              <a:t>1</a:t>
            </a:r>
            <a:r>
              <a:rPr lang="ja-JP" altLang="en-US" sz="2000" dirty="0" smtClean="0"/>
              <a:t>リードを記述するファイル形式です。</a:t>
            </a:r>
            <a:endParaRPr lang="en-US" altLang="ja-JP" sz="2000" dirty="0" smtClean="0"/>
          </a:p>
          <a:p>
            <a:endParaRPr lang="en-US" altLang="ja-JP" sz="2000" dirty="0"/>
          </a:p>
          <a:p>
            <a:r>
              <a:rPr lang="en-US" altLang="ja-JP" sz="2000" dirty="0" smtClean="0"/>
              <a:t>2</a:t>
            </a:r>
            <a:r>
              <a:rPr lang="ja-JP" altLang="en-US" sz="2000" dirty="0" err="1" smtClean="0"/>
              <a:t>．</a:t>
            </a:r>
            <a:r>
              <a:rPr lang="ja-JP" altLang="en-US" sz="2000" dirty="0"/>
              <a:t>リード</a:t>
            </a:r>
            <a:r>
              <a:rPr lang="ja-JP" altLang="en-US" sz="2000" dirty="0" smtClean="0"/>
              <a:t>の平均長を算出せよ</a:t>
            </a:r>
            <a:endParaRPr lang="en-US" altLang="ja-JP" sz="2000" dirty="0" smtClean="0"/>
          </a:p>
          <a:p>
            <a:r>
              <a:rPr lang="ja-JP" altLang="en-US" sz="2000" dirty="0" smtClean="0"/>
              <a:t>文字列の長さは</a:t>
            </a:r>
            <a:r>
              <a:rPr lang="en-US" altLang="ja-JP" sz="2000" dirty="0" smtClean="0"/>
              <a:t>length(“</a:t>
            </a:r>
            <a:r>
              <a:rPr lang="ja-JP" altLang="en-US" sz="2000" dirty="0" smtClean="0"/>
              <a:t>文字列</a:t>
            </a:r>
            <a:r>
              <a:rPr lang="en-US" altLang="ja-JP" sz="2000" dirty="0" smtClean="0"/>
              <a:t>”)</a:t>
            </a:r>
            <a:r>
              <a:rPr lang="ja-JP" altLang="en-US" sz="2000" dirty="0" smtClean="0"/>
              <a:t>を使えば取得できます。</a:t>
            </a:r>
            <a:endParaRPr lang="en-US" altLang="ja-JP" sz="2000" dirty="0" smtClean="0"/>
          </a:p>
          <a:p>
            <a:endParaRPr lang="en-US" altLang="ja-JP" sz="2000" dirty="0"/>
          </a:p>
          <a:p>
            <a:r>
              <a:rPr lang="en-US" altLang="ja-JP" sz="2000" dirty="0" smtClean="0"/>
              <a:t>3</a:t>
            </a:r>
            <a:r>
              <a:rPr lang="ja-JP" altLang="en-US" sz="2000" dirty="0" err="1" smtClean="0"/>
              <a:t>．</a:t>
            </a:r>
            <a:r>
              <a:rPr lang="ja-JP" altLang="en-US" sz="2000" dirty="0" smtClean="0"/>
              <a:t>最も長いリード長、短いリード長はそれぞれいくつか</a:t>
            </a:r>
            <a:endParaRPr lang="en-US" altLang="ja-JP" sz="2000" dirty="0" smtClean="0"/>
          </a:p>
          <a:p>
            <a:endParaRPr lang="en-US" altLang="ja-JP" sz="2000" dirty="0"/>
          </a:p>
          <a:p>
            <a:r>
              <a:rPr lang="en-US" altLang="ja-JP" sz="2000" dirty="0" smtClean="0"/>
              <a:t>4</a:t>
            </a:r>
            <a:r>
              <a:rPr lang="ja-JP" altLang="en-US" sz="2000" dirty="0" err="1" smtClean="0"/>
              <a:t>．</a:t>
            </a:r>
            <a:r>
              <a:rPr lang="ja-JP" altLang="en-US" sz="2000" dirty="0" smtClean="0"/>
              <a:t>最も長いリード長を持つ配列を</a:t>
            </a:r>
            <a:r>
              <a:rPr lang="en-US" altLang="ja-JP" sz="2000" dirty="0" smtClean="0"/>
              <a:t>(</a:t>
            </a:r>
            <a:r>
              <a:rPr lang="en-US" altLang="ja-JP" sz="2000" dirty="0"/>
              <a:t>1</a:t>
            </a:r>
            <a:r>
              <a:rPr lang="ja-JP" altLang="en-US" sz="2000" dirty="0" err="1" smtClean="0"/>
              <a:t>つで</a:t>
            </a:r>
            <a:r>
              <a:rPr lang="ja-JP" altLang="en-US" sz="2000" dirty="0" smtClean="0"/>
              <a:t>よいので</a:t>
            </a:r>
            <a:r>
              <a:rPr lang="en-US" altLang="ja-JP" sz="2000" dirty="0" smtClean="0"/>
              <a:t>)</a:t>
            </a:r>
            <a:r>
              <a:rPr lang="ja-JP" altLang="en-US" sz="2000" dirty="0" smtClean="0"/>
              <a:t>表示せよ</a:t>
            </a:r>
            <a:endParaRPr lang="en-US" altLang="ja-JP" sz="2000" dirty="0" smtClean="0"/>
          </a:p>
        </p:txBody>
      </p:sp>
    </p:spTree>
    <p:extLst>
      <p:ext uri="{BB962C8B-B14F-4D97-AF65-F5344CB8AC3E}">
        <p14:creationId xmlns:p14="http://schemas.microsoft.com/office/powerpoint/2010/main" val="10716669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555641"/>
          </a:xfrm>
          <a:prstGeom prst="rect">
            <a:avLst/>
          </a:prstGeom>
          <a:noFill/>
        </p:spPr>
        <p:txBody>
          <a:bodyPr wrap="square" rtlCol="0">
            <a:spAutoFit/>
          </a:bodyPr>
          <a:lstStyle/>
          <a:p>
            <a:r>
              <a:rPr lang="ja-JP" altLang="en-US" sz="2000" dirty="0" smtClean="0"/>
              <a:t>練習問題②</a:t>
            </a:r>
            <a:endParaRPr lang="en-US" altLang="ja-JP" sz="2000" dirty="0" smtClean="0"/>
          </a:p>
          <a:p>
            <a:endParaRPr lang="en-US" altLang="ja-JP" sz="2000" dirty="0" smtClean="0"/>
          </a:p>
          <a:p>
            <a:r>
              <a:rPr lang="en-US" altLang="ja-JP" sz="2000" dirty="0" smtClean="0"/>
              <a:t>FASTA</a:t>
            </a:r>
            <a:r>
              <a:rPr lang="ja-JP" altLang="en-US" sz="2000" dirty="0" smtClean="0"/>
              <a:t>ファイルを</a:t>
            </a:r>
            <a:r>
              <a:rPr lang="en-US" altLang="ja-JP" sz="2000" dirty="0">
                <a:hlinkClick r:id="rId2"/>
              </a:rPr>
              <a:t>https://</a:t>
            </a:r>
            <a:r>
              <a:rPr lang="en-US" altLang="ja-JP" sz="2000" dirty="0" smtClean="0">
                <a:hlinkClick r:id="rId2"/>
              </a:rPr>
              <a:t>www.arabidopsis.org/download_files/Genes/TAIR6_genome_release/TAIR6_seq_20060907</a:t>
            </a:r>
            <a:endParaRPr lang="en-US" altLang="ja-JP" sz="2000" dirty="0" smtClean="0"/>
          </a:p>
          <a:p>
            <a:r>
              <a:rPr lang="ja-JP" altLang="en-US" sz="2000" dirty="0" smtClean="0"/>
              <a:t>からダウンロードする。</a:t>
            </a:r>
            <a:endParaRPr lang="en-US" altLang="ja-JP" sz="2000" dirty="0" smtClean="0"/>
          </a:p>
          <a:p>
            <a:endParaRPr lang="en-US" altLang="ja-JP" sz="2000" dirty="0"/>
          </a:p>
          <a:p>
            <a:r>
              <a:rPr lang="en-US" altLang="ja-JP" sz="2000" dirty="0" smtClean="0"/>
              <a:t>1</a:t>
            </a:r>
            <a:r>
              <a:rPr lang="ja-JP" altLang="en-US" sz="2000" dirty="0" err="1" smtClean="0"/>
              <a:t>．</a:t>
            </a:r>
            <a:r>
              <a:rPr lang="en-US" altLang="ja-JP" sz="2000" dirty="0" smtClean="0"/>
              <a:t>FASTA</a:t>
            </a:r>
            <a:r>
              <a:rPr lang="ja-JP" altLang="en-US" sz="2000" dirty="0" smtClean="0"/>
              <a:t>ファイルのレコード数を算出せよ</a:t>
            </a:r>
            <a:endParaRPr lang="en-US" altLang="ja-JP" sz="2000" dirty="0" smtClean="0"/>
          </a:p>
          <a:p>
            <a:r>
              <a:rPr lang="en-US" altLang="ja-JP" sz="2000" dirty="0" smtClean="0"/>
              <a:t>FASTA</a:t>
            </a:r>
            <a:r>
              <a:rPr lang="ja-JP" altLang="en-US" sz="2000" dirty="0" smtClean="0"/>
              <a:t>ファイルのレコードは</a:t>
            </a:r>
            <a:r>
              <a:rPr lang="en-US" altLang="ja-JP" sz="2000" dirty="0" smtClean="0"/>
              <a:t>”&gt;”</a:t>
            </a:r>
            <a:r>
              <a:rPr lang="ja-JP" altLang="en-US" sz="2000" dirty="0" smtClean="0"/>
              <a:t>から始まります。</a:t>
            </a:r>
            <a:endParaRPr lang="en-US" altLang="ja-JP" sz="2000" dirty="0" smtClean="0"/>
          </a:p>
          <a:p>
            <a:endParaRPr lang="en-US" altLang="ja-JP" sz="2000" dirty="0"/>
          </a:p>
          <a:p>
            <a:r>
              <a:rPr lang="en-US" altLang="ja-JP" sz="2000" dirty="0" smtClean="0"/>
              <a:t>2</a:t>
            </a:r>
            <a:r>
              <a:rPr lang="ja-JP" altLang="en-US" sz="2000" dirty="0" err="1" smtClean="0"/>
              <a:t>．</a:t>
            </a:r>
            <a:r>
              <a:rPr lang="ja-JP" altLang="en-US" sz="2000" dirty="0" smtClean="0"/>
              <a:t>塩基配列の平均長を算出せよ</a:t>
            </a:r>
            <a:endParaRPr lang="en-US" altLang="ja-JP" sz="2000" dirty="0" smtClean="0"/>
          </a:p>
          <a:p>
            <a:r>
              <a:rPr lang="ja-JP" altLang="en-US" sz="2000" dirty="0" smtClean="0"/>
              <a:t>改行を考慮して各レコードの塩基配列長を取得して下さい。改行</a:t>
            </a:r>
            <a:r>
              <a:rPr lang="ja-JP" altLang="en-US" sz="2000" dirty="0"/>
              <a:t>コード</a:t>
            </a:r>
            <a:r>
              <a:rPr lang="ja-JP" altLang="en-US" sz="2000" dirty="0" smtClean="0"/>
              <a:t>に注意！</a:t>
            </a:r>
            <a:endParaRPr lang="en-US" altLang="ja-JP" sz="2000" dirty="0" smtClean="0"/>
          </a:p>
          <a:p>
            <a:endParaRPr lang="en-US" altLang="ja-JP" sz="2000" dirty="0"/>
          </a:p>
          <a:p>
            <a:r>
              <a:rPr lang="en-US" altLang="ja-JP" sz="2000" dirty="0" smtClean="0"/>
              <a:t>3</a:t>
            </a:r>
            <a:r>
              <a:rPr lang="ja-JP" altLang="en-US" sz="2000" dirty="0" err="1" smtClean="0"/>
              <a:t>．</a:t>
            </a:r>
            <a:r>
              <a:rPr lang="ja-JP" altLang="en-US" sz="2000" dirty="0" smtClean="0"/>
              <a:t>各配列の長さを後々すぐに参照したいので、</a:t>
            </a:r>
            <a:endParaRPr lang="en-US" altLang="ja-JP" sz="2000" dirty="0" smtClean="0"/>
          </a:p>
          <a:p>
            <a:r>
              <a:rPr lang="ja-JP" altLang="en-US" sz="2000" dirty="0" smtClean="0"/>
              <a:t>配列名</a:t>
            </a:r>
            <a:r>
              <a:rPr lang="en-US" altLang="ja-JP" sz="2000" dirty="0" smtClean="0"/>
              <a:t>[</a:t>
            </a:r>
            <a:r>
              <a:rPr lang="ja-JP" altLang="en-US" sz="2000" dirty="0" smtClean="0"/>
              <a:t>タブ文字</a:t>
            </a:r>
            <a:r>
              <a:rPr lang="en-US" altLang="ja-JP" sz="2000" dirty="0" smtClean="0"/>
              <a:t>]</a:t>
            </a:r>
            <a:r>
              <a:rPr lang="ja-JP" altLang="en-US" sz="2000" dirty="0" smtClean="0"/>
              <a:t>配列長</a:t>
            </a:r>
            <a:endParaRPr lang="en-US" altLang="ja-JP" sz="2000" dirty="0" smtClean="0"/>
          </a:p>
          <a:p>
            <a:r>
              <a:rPr lang="ja-JP" altLang="en-US" sz="2000" dirty="0" smtClean="0"/>
              <a:t>　　　・</a:t>
            </a:r>
            <a:endParaRPr lang="en-US" altLang="ja-JP" sz="2000" dirty="0" smtClean="0"/>
          </a:p>
          <a:p>
            <a:r>
              <a:rPr lang="ja-JP" altLang="en-US" sz="2000" dirty="0"/>
              <a:t>　</a:t>
            </a:r>
            <a:r>
              <a:rPr lang="ja-JP" altLang="en-US" sz="2000" dirty="0" smtClean="0"/>
              <a:t>　　・</a:t>
            </a:r>
            <a:endParaRPr lang="en-US" altLang="ja-JP" sz="2000" dirty="0" smtClean="0"/>
          </a:p>
          <a:p>
            <a:r>
              <a:rPr lang="ja-JP" altLang="en-US" sz="2000" dirty="0" smtClean="0"/>
              <a:t>と続くテキストファイルを作成せよ</a:t>
            </a:r>
            <a:endParaRPr lang="en-US" altLang="ja-JP" sz="2000" dirty="0" smtClean="0"/>
          </a:p>
          <a:p>
            <a:r>
              <a:rPr lang="ja-JP" altLang="en-US" sz="2000" dirty="0"/>
              <a:t>ファイル</a:t>
            </a:r>
            <a:r>
              <a:rPr lang="ja-JP" altLang="en-US" sz="2000" dirty="0" smtClean="0"/>
              <a:t>に保存する際は、 </a:t>
            </a:r>
            <a:endParaRPr lang="en-US" altLang="ja-JP" sz="2000" dirty="0" smtClean="0"/>
          </a:p>
          <a:p>
            <a:r>
              <a:rPr lang="en-US" altLang="ja-JP" sz="2000" dirty="0" err="1" smtClean="0"/>
              <a:t>awk</a:t>
            </a:r>
            <a:r>
              <a:rPr lang="en-US" altLang="ja-JP" sz="2000" dirty="0" smtClean="0"/>
              <a:t> ‘{…}’ &gt; filename </a:t>
            </a:r>
          </a:p>
          <a:p>
            <a:r>
              <a:rPr lang="ja-JP" altLang="en-US" sz="2000" dirty="0" smtClean="0"/>
              <a:t>とすればよい。</a:t>
            </a:r>
            <a:endParaRPr lang="en-US" altLang="ja-JP" sz="2000" dirty="0" smtClean="0"/>
          </a:p>
        </p:txBody>
      </p:sp>
    </p:spTree>
    <p:extLst>
      <p:ext uri="{BB962C8B-B14F-4D97-AF65-F5344CB8AC3E}">
        <p14:creationId xmlns:p14="http://schemas.microsoft.com/office/powerpoint/2010/main" val="5150414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25380" y="116578"/>
            <a:ext cx="9018620" cy="6740307"/>
          </a:xfrm>
          <a:prstGeom prst="rect">
            <a:avLst/>
          </a:prstGeom>
          <a:noFill/>
        </p:spPr>
        <p:txBody>
          <a:bodyPr wrap="square" rtlCol="0">
            <a:spAutoFit/>
          </a:bodyPr>
          <a:lstStyle/>
          <a:p>
            <a:r>
              <a:rPr lang="ja-JP" altLang="en-US" sz="2700" dirty="0"/>
              <a:t>　　本トレーニング</a:t>
            </a:r>
            <a:r>
              <a:rPr lang="en-US" altLang="ja-JP" sz="2700" dirty="0"/>
              <a:t>(</a:t>
            </a:r>
            <a:r>
              <a:rPr lang="ja-JP" altLang="en-US" sz="2700" dirty="0"/>
              <a:t>データ解析入門として</a:t>
            </a:r>
            <a:r>
              <a:rPr lang="en-US" altLang="ja-JP" sz="2700" dirty="0"/>
              <a:t>)</a:t>
            </a:r>
            <a:r>
              <a:rPr lang="ja-JP" altLang="en-US" sz="2700" dirty="0"/>
              <a:t>の</a:t>
            </a:r>
            <a:r>
              <a:rPr lang="ja-JP" altLang="en-US" sz="2700" dirty="0" smtClean="0"/>
              <a:t>目標や心構え</a:t>
            </a:r>
            <a:endParaRPr lang="en-US" altLang="ja-JP" sz="2700" dirty="0"/>
          </a:p>
          <a:p>
            <a:endParaRPr lang="en-US" altLang="ja-JP" sz="2700" dirty="0"/>
          </a:p>
          <a:p>
            <a:r>
              <a:rPr lang="ja-JP" altLang="en-US" sz="2700" dirty="0" smtClean="0"/>
              <a:t>・　ググ</a:t>
            </a:r>
            <a:r>
              <a:rPr lang="ja-JP" altLang="en-US" sz="2700" dirty="0" smtClean="0"/>
              <a:t>る</a:t>
            </a:r>
            <a:r>
              <a:rPr lang="ja-JP" altLang="en-US" sz="2700" dirty="0"/>
              <a:t>！</a:t>
            </a:r>
            <a:endParaRPr lang="en-US" altLang="ja-JP" sz="2700" dirty="0"/>
          </a:p>
          <a:p>
            <a:r>
              <a:rPr lang="ja-JP" altLang="en-US" sz="2700" dirty="0"/>
              <a:t>　</a:t>
            </a:r>
            <a:r>
              <a:rPr lang="ja-JP" altLang="en-US" sz="2700" dirty="0" smtClean="0"/>
              <a:t>こんなこと出来るかなと</a:t>
            </a:r>
            <a:r>
              <a:rPr lang="ja-JP" altLang="en-US" sz="2700" dirty="0" smtClean="0"/>
              <a:t>思ったら</a:t>
            </a:r>
            <a:r>
              <a:rPr lang="ja-JP" altLang="en-US" sz="2700" dirty="0" smtClean="0"/>
              <a:t>、</a:t>
            </a:r>
            <a:r>
              <a:rPr lang="en-US" altLang="ja-JP" sz="2700" dirty="0" smtClean="0"/>
              <a:t>google</a:t>
            </a:r>
            <a:r>
              <a:rPr lang="ja-JP" altLang="en-US" sz="2700" dirty="0" smtClean="0"/>
              <a:t>先生に聞きましょう。</a:t>
            </a:r>
            <a:endParaRPr lang="en-US" altLang="ja-JP" sz="2700" dirty="0" smtClean="0"/>
          </a:p>
          <a:p>
            <a:endParaRPr lang="en-US" altLang="ja-JP" sz="2700" dirty="0"/>
          </a:p>
          <a:p>
            <a:r>
              <a:rPr lang="ja-JP" altLang="en-US" sz="2700" dirty="0" smtClean="0"/>
              <a:t>・　なるべく</a:t>
            </a:r>
            <a:r>
              <a:rPr lang="ja-JP" altLang="en-US" sz="2700" dirty="0" smtClean="0"/>
              <a:t>汎用的</a:t>
            </a:r>
            <a:r>
              <a:rPr lang="ja-JP" altLang="en-US" sz="2700" dirty="0" smtClean="0"/>
              <a:t>なわかりやすい書き方</a:t>
            </a:r>
            <a:r>
              <a:rPr lang="ja-JP" altLang="en-US" sz="2700" dirty="0" smtClean="0"/>
              <a:t>をす</a:t>
            </a:r>
            <a:r>
              <a:rPr lang="ja-JP" altLang="en-US" sz="2700" dirty="0"/>
              <a:t>る</a:t>
            </a:r>
            <a:endParaRPr lang="en-US" altLang="ja-JP" sz="2700" dirty="0"/>
          </a:p>
          <a:p>
            <a:r>
              <a:rPr lang="ja-JP" altLang="en-US" sz="2700" dirty="0" smtClean="0"/>
              <a:t>　慣れてくると、言語特有の短縮形で書くようになったりしますが</a:t>
            </a:r>
            <a:r>
              <a:rPr lang="ja-JP" altLang="en-US" sz="2700" dirty="0" smtClean="0"/>
              <a:t>、まずはバグが少ないことが大事です。</a:t>
            </a:r>
            <a:endParaRPr lang="en-US" altLang="ja-JP" sz="2700" dirty="0"/>
          </a:p>
          <a:p>
            <a:endParaRPr lang="en-US" altLang="ja-JP" sz="2700" dirty="0" smtClean="0"/>
          </a:p>
          <a:p>
            <a:r>
              <a:rPr lang="ja-JP" altLang="en-US" sz="2700" dirty="0" smtClean="0"/>
              <a:t>・　コンピュータ</a:t>
            </a:r>
            <a:r>
              <a:rPr lang="ja-JP" altLang="en-US" sz="2700" dirty="0"/>
              <a:t>全般の</a:t>
            </a:r>
            <a:r>
              <a:rPr lang="ja-JP" altLang="en-US" sz="2700" dirty="0" smtClean="0"/>
              <a:t>ことに興味を持つ</a:t>
            </a:r>
            <a:endParaRPr lang="en-US" altLang="ja-JP" sz="2700" dirty="0" smtClean="0"/>
          </a:p>
          <a:p>
            <a:r>
              <a:rPr lang="ja-JP" altLang="en-US" sz="2700" dirty="0"/>
              <a:t>　広く薄く。ハードウェアのことや</a:t>
            </a:r>
            <a:r>
              <a:rPr lang="en-US" altLang="ja-JP" sz="2700" dirty="0"/>
              <a:t>OS</a:t>
            </a:r>
            <a:r>
              <a:rPr lang="ja-JP" altLang="en-US" sz="2700" dirty="0"/>
              <a:t>のこと、運用方法なども。</a:t>
            </a:r>
            <a:endParaRPr lang="en-US" altLang="ja-JP" sz="2700" dirty="0"/>
          </a:p>
          <a:p>
            <a:r>
              <a:rPr lang="ja-JP" altLang="en-US" sz="2700" dirty="0"/>
              <a:t>一見</a:t>
            </a:r>
            <a:r>
              <a:rPr lang="ja-JP" altLang="en-US" sz="2700" dirty="0" smtClean="0"/>
              <a:t>解析</a:t>
            </a:r>
            <a:r>
              <a:rPr lang="ja-JP" altLang="en-US" sz="2700" dirty="0"/>
              <a:t>と関係なそう</a:t>
            </a:r>
            <a:r>
              <a:rPr lang="ja-JP" altLang="en-US" sz="2700" dirty="0" smtClean="0"/>
              <a:t>な知識が必要なこと</a:t>
            </a:r>
            <a:r>
              <a:rPr lang="ja-JP" altLang="en-US" sz="2700" dirty="0" smtClean="0"/>
              <a:t>も多い</a:t>
            </a:r>
            <a:r>
              <a:rPr lang="ja-JP" altLang="en-US" sz="2700" dirty="0" smtClean="0"/>
              <a:t>。</a:t>
            </a:r>
            <a:endParaRPr lang="en-US" altLang="ja-JP" sz="2700" dirty="0" smtClean="0"/>
          </a:p>
          <a:p>
            <a:endParaRPr lang="en-US" altLang="ja-JP" sz="2700" dirty="0"/>
          </a:p>
          <a:p>
            <a:r>
              <a:rPr lang="ja-JP" altLang="en-US" sz="2700" dirty="0" smtClean="0"/>
              <a:t>・　検証をする</a:t>
            </a:r>
            <a:endParaRPr lang="en-US" altLang="ja-JP" sz="2700" dirty="0" smtClean="0"/>
          </a:p>
          <a:p>
            <a:r>
              <a:rPr lang="ja-JP" altLang="en-US" sz="2700" dirty="0"/>
              <a:t>　</a:t>
            </a:r>
            <a:r>
              <a:rPr lang="ja-JP" altLang="en-US" sz="2700" dirty="0" smtClean="0"/>
              <a:t>出てきた結果が正しいのか、必ず別の信頼できる方法で部分的にでも確認しましょう。</a:t>
            </a:r>
            <a:endParaRPr lang="ja-JP" altLang="en-US" sz="2700" dirty="0"/>
          </a:p>
        </p:txBody>
      </p:sp>
    </p:spTree>
    <p:extLst>
      <p:ext uri="{BB962C8B-B14F-4D97-AF65-F5344CB8AC3E}">
        <p14:creationId xmlns:p14="http://schemas.microsoft.com/office/powerpoint/2010/main" val="6937517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48815" y="93679"/>
            <a:ext cx="8675981" cy="6740307"/>
          </a:xfrm>
          <a:prstGeom prst="rect">
            <a:avLst/>
          </a:prstGeom>
          <a:noFill/>
        </p:spPr>
        <p:txBody>
          <a:bodyPr wrap="square" rtlCol="0">
            <a:spAutoFit/>
          </a:bodyPr>
          <a:lstStyle/>
          <a:p>
            <a:r>
              <a:rPr lang="en-US" altLang="ja-JP" sz="2100" dirty="0" smtClean="0"/>
              <a:t>NGS</a:t>
            </a:r>
            <a:r>
              <a:rPr lang="ja-JP" altLang="en-US" sz="2100" dirty="0"/>
              <a:t>データ解析をする場合</a:t>
            </a:r>
            <a:r>
              <a:rPr lang="ja-JP" altLang="en-US" sz="2100" dirty="0" smtClean="0"/>
              <a:t>の大体の流れ</a:t>
            </a:r>
            <a:endParaRPr lang="en-US" altLang="ja-JP" sz="2100" dirty="0"/>
          </a:p>
          <a:p>
            <a:endParaRPr lang="en-US" altLang="ja-JP" sz="2100" dirty="0" smtClean="0"/>
          </a:p>
          <a:p>
            <a:endParaRPr lang="en-US" altLang="ja-JP" sz="2100" dirty="0"/>
          </a:p>
          <a:p>
            <a:r>
              <a:rPr lang="ja-JP" altLang="en-US" sz="2100" dirty="0">
                <a:solidFill>
                  <a:srgbClr val="00B050"/>
                </a:solidFill>
              </a:rPr>
              <a:t>☆ある論文で見かけた解析を自分のデータで行いたい場合</a:t>
            </a:r>
            <a:endParaRPr lang="en-US" altLang="ja-JP" sz="2100" dirty="0">
              <a:solidFill>
                <a:srgbClr val="00B050"/>
              </a:solidFill>
            </a:endParaRPr>
          </a:p>
          <a:p>
            <a:endParaRPr lang="en-US" altLang="ja-JP" sz="2100" dirty="0"/>
          </a:p>
          <a:p>
            <a:r>
              <a:rPr lang="ja-JP" altLang="en-US" sz="2100" dirty="0"/>
              <a:t>・　まずは論文をよく読んで、どのようなツールを使ったか調べる。ツールの</a:t>
            </a:r>
            <a:r>
              <a:rPr lang="en-US" altLang="ja-JP" sz="2100" dirty="0"/>
              <a:t>HP</a:t>
            </a:r>
            <a:r>
              <a:rPr lang="ja-JP" altLang="en-US" sz="2100" dirty="0"/>
              <a:t>を見て、ツールに必要な入力ファイルのフォーマット、ツールの動作原理、パラメータを理解する</a:t>
            </a:r>
            <a:r>
              <a:rPr lang="ja-JP" altLang="en-US" sz="2100" dirty="0" smtClean="0"/>
              <a:t>。（難易度：★</a:t>
            </a:r>
            <a:r>
              <a:rPr lang="ja-JP" altLang="en-US" sz="2100" dirty="0"/>
              <a:t>☆</a:t>
            </a:r>
            <a:r>
              <a:rPr lang="ja-JP" altLang="en-US" sz="2100" dirty="0" smtClean="0"/>
              <a:t>☆）</a:t>
            </a:r>
            <a:endParaRPr lang="en-US" altLang="ja-JP" sz="2100" dirty="0" smtClean="0"/>
          </a:p>
          <a:p>
            <a:endParaRPr lang="en-US" altLang="ja-JP" sz="900" dirty="0" smtClean="0"/>
          </a:p>
          <a:p>
            <a:r>
              <a:rPr lang="ja-JP" altLang="en-US" sz="2100" dirty="0" smtClean="0"/>
              <a:t>・　論文の引用文献を調べて背景を理解する。公開されている近縁種の情報を調べるなども。（難易度：★★☆）</a:t>
            </a:r>
            <a:endParaRPr lang="en-US" altLang="ja-JP" sz="2100" dirty="0"/>
          </a:p>
          <a:p>
            <a:endParaRPr lang="en-US" altLang="ja-JP" sz="900" dirty="0"/>
          </a:p>
          <a:p>
            <a:r>
              <a:rPr lang="ja-JP" altLang="en-US" sz="2100" dirty="0"/>
              <a:t>・　ツールをコンピュータにインストールする。</a:t>
            </a:r>
            <a:r>
              <a:rPr lang="en-US" altLang="ja-JP" sz="2100" dirty="0"/>
              <a:t>(</a:t>
            </a:r>
            <a:r>
              <a:rPr lang="ja-JP" altLang="en-US" sz="2100" dirty="0"/>
              <a:t>最近は簡単な場合も多いけど、難易度：★★</a:t>
            </a:r>
            <a:r>
              <a:rPr lang="ja-JP" altLang="en-US" sz="2100" dirty="0" smtClean="0"/>
              <a:t>☆）</a:t>
            </a:r>
            <a:endParaRPr lang="en-US" altLang="ja-JP" sz="2100" dirty="0"/>
          </a:p>
          <a:p>
            <a:endParaRPr lang="en-US" altLang="ja-JP" sz="900" dirty="0"/>
          </a:p>
          <a:p>
            <a:r>
              <a:rPr lang="ja-JP" altLang="en-US" sz="2100" dirty="0"/>
              <a:t>・　ツールの入力ファイルに一致するように自分のデータを変換する（難易度：★★</a:t>
            </a:r>
            <a:r>
              <a:rPr lang="ja-JP" altLang="en-US" sz="2100" dirty="0" smtClean="0"/>
              <a:t>☆）</a:t>
            </a:r>
            <a:endParaRPr lang="en-US" altLang="ja-JP" sz="2100" dirty="0"/>
          </a:p>
          <a:p>
            <a:endParaRPr lang="en-US" altLang="ja-JP" sz="900" dirty="0"/>
          </a:p>
          <a:p>
            <a:r>
              <a:rPr lang="ja-JP" altLang="en-US" sz="2100" dirty="0"/>
              <a:t>・　ツールを使ってとりあえず結果を出す（難易度：★☆☆</a:t>
            </a:r>
            <a:r>
              <a:rPr lang="ja-JP" altLang="en-US" sz="2100" dirty="0" smtClean="0"/>
              <a:t>）</a:t>
            </a:r>
            <a:endParaRPr lang="en-US" altLang="ja-JP" sz="2100" dirty="0" smtClean="0"/>
          </a:p>
          <a:p>
            <a:endParaRPr lang="en-US" altLang="ja-JP" sz="900" dirty="0" smtClean="0"/>
          </a:p>
          <a:p>
            <a:r>
              <a:rPr lang="ja-JP" altLang="en-US" sz="2100" dirty="0" smtClean="0"/>
              <a:t>・　ツールの結果を理解する（難易度：★★☆）</a:t>
            </a:r>
            <a:endParaRPr lang="en-US" altLang="ja-JP" sz="2100" dirty="0"/>
          </a:p>
          <a:p>
            <a:endParaRPr lang="en-US" altLang="ja-JP" sz="900" dirty="0"/>
          </a:p>
          <a:p>
            <a:r>
              <a:rPr lang="ja-JP" altLang="en-US" sz="2100" dirty="0"/>
              <a:t>・　より良いパラメータ、ツール、データベースが無いか比較検討する（難易度：★★★）</a:t>
            </a:r>
            <a:endParaRPr lang="en-US" altLang="ja-JP" sz="2100" dirty="0"/>
          </a:p>
        </p:txBody>
      </p:sp>
    </p:spTree>
    <p:extLst>
      <p:ext uri="{BB962C8B-B14F-4D97-AF65-F5344CB8AC3E}">
        <p14:creationId xmlns:p14="http://schemas.microsoft.com/office/powerpoint/2010/main" val="1240355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10020" y="83025"/>
            <a:ext cx="8605381" cy="6863417"/>
          </a:xfrm>
          <a:prstGeom prst="rect">
            <a:avLst/>
          </a:prstGeom>
          <a:noFill/>
        </p:spPr>
        <p:txBody>
          <a:bodyPr wrap="square" rtlCol="0">
            <a:spAutoFit/>
          </a:bodyPr>
          <a:lstStyle/>
          <a:p>
            <a:r>
              <a:rPr lang="ja-JP" altLang="en-US" sz="2000" dirty="0"/>
              <a:t>色々なプログラミング言語</a:t>
            </a:r>
            <a:endParaRPr lang="en-US" altLang="ja-JP" sz="2000" dirty="0"/>
          </a:p>
          <a:p>
            <a:endParaRPr lang="en-US" altLang="ja-JP" sz="2000" dirty="0"/>
          </a:p>
          <a:p>
            <a:r>
              <a:rPr lang="ja-JP" altLang="en-US" sz="2000" dirty="0"/>
              <a:t>プログラミング言語によって得意・不得意な処理内容がある</a:t>
            </a:r>
            <a:r>
              <a:rPr lang="ja-JP" altLang="en-US" sz="2000" dirty="0" smtClean="0"/>
              <a:t>。</a:t>
            </a:r>
            <a:endParaRPr lang="en-US" altLang="ja-JP" sz="2000" dirty="0" smtClean="0"/>
          </a:p>
          <a:p>
            <a:r>
              <a:rPr lang="ja-JP" altLang="en-US" sz="2000" dirty="0" smtClean="0"/>
              <a:t>例えば、データ</a:t>
            </a:r>
            <a:r>
              <a:rPr lang="ja-JP" altLang="en-US" sz="2000" dirty="0"/>
              <a:t>解析の分野では</a:t>
            </a:r>
            <a:r>
              <a:rPr lang="ja-JP" altLang="en-US" sz="2000" dirty="0" smtClean="0"/>
              <a:t>、</a:t>
            </a:r>
            <a:r>
              <a:rPr lang="en-US" altLang="ja-JP" sz="2000" dirty="0" smtClean="0"/>
              <a:t>R</a:t>
            </a:r>
            <a:r>
              <a:rPr lang="en-US" altLang="ja-JP" sz="2000" dirty="0"/>
              <a:t>,</a:t>
            </a:r>
            <a:r>
              <a:rPr lang="ja-JP" altLang="en-US" sz="2000" dirty="0"/>
              <a:t> </a:t>
            </a:r>
            <a:r>
              <a:rPr lang="en-US" altLang="ja-JP" sz="2000" dirty="0"/>
              <a:t>Python</a:t>
            </a:r>
            <a:r>
              <a:rPr lang="ja-JP" altLang="en-US" sz="2000" dirty="0"/>
              <a:t>あたり</a:t>
            </a:r>
            <a:r>
              <a:rPr lang="ja-JP" altLang="en-US" sz="2000" dirty="0" smtClean="0"/>
              <a:t>は最近必須。ただし、解析</a:t>
            </a:r>
            <a:r>
              <a:rPr lang="ja-JP" altLang="en-US" sz="2000" dirty="0"/>
              <a:t>の中心</a:t>
            </a:r>
            <a:r>
              <a:rPr lang="ja-JP" altLang="en-US" sz="2000" dirty="0" smtClean="0"/>
              <a:t>部分については、ほか</a:t>
            </a:r>
            <a:r>
              <a:rPr lang="ja-JP" altLang="en-US" sz="2000" dirty="0"/>
              <a:t>の人</a:t>
            </a:r>
            <a:r>
              <a:rPr lang="ja-JP" altLang="en-US" sz="2000" dirty="0" smtClean="0"/>
              <a:t>がこれらの言語でプログラム</a:t>
            </a:r>
            <a:r>
              <a:rPr lang="ja-JP" altLang="en-US" sz="2000" dirty="0"/>
              <a:t>を作ってくれて</a:t>
            </a:r>
            <a:r>
              <a:rPr lang="ja-JP" altLang="en-US" sz="2000" dirty="0" smtClean="0"/>
              <a:t>いることが多い。</a:t>
            </a:r>
            <a:endParaRPr lang="en-US" altLang="ja-JP" sz="2000" dirty="0" smtClean="0"/>
          </a:p>
          <a:p>
            <a:endParaRPr lang="en-US" altLang="ja-JP" sz="2000" dirty="0"/>
          </a:p>
          <a:p>
            <a:endParaRPr lang="en-US" altLang="ja-JP" sz="2000" dirty="0" smtClean="0"/>
          </a:p>
          <a:p>
            <a:r>
              <a:rPr lang="ja-JP" altLang="en-US" sz="2000" dirty="0" smtClean="0"/>
              <a:t>したがって、最初に躓くところは、「ツールのインストール」、「入力ファイルのフォーマット変換」あたり？</a:t>
            </a:r>
            <a:endParaRPr lang="en-US" altLang="ja-JP" sz="2000" dirty="0" smtClean="0"/>
          </a:p>
          <a:p>
            <a:r>
              <a:rPr lang="ja-JP" altLang="en-US" sz="2000" dirty="0" smtClean="0"/>
              <a:t>フォーマット変換は「</a:t>
            </a:r>
            <a:r>
              <a:rPr lang="en-US" altLang="ja-JP" sz="2000" dirty="0" smtClean="0"/>
              <a:t>Perl</a:t>
            </a:r>
            <a:r>
              <a:rPr lang="ja-JP" altLang="en-US" sz="2000" dirty="0" smtClean="0"/>
              <a:t>」、「</a:t>
            </a:r>
            <a:r>
              <a:rPr lang="en-US" altLang="ja-JP" sz="2000" dirty="0" smtClean="0"/>
              <a:t>AWK</a:t>
            </a:r>
            <a:r>
              <a:rPr lang="ja-JP" altLang="en-US" sz="2000" dirty="0" smtClean="0"/>
              <a:t>」といったスクリプト言語が得意。</a:t>
            </a:r>
            <a:endParaRPr lang="en-US" altLang="ja-JP" sz="2000" dirty="0" smtClean="0"/>
          </a:p>
          <a:p>
            <a:endParaRPr lang="en-US" altLang="ja-JP" sz="2000" dirty="0"/>
          </a:p>
          <a:p>
            <a:r>
              <a:rPr lang="ja-JP" altLang="en-US" sz="2000" dirty="0" smtClean="0"/>
              <a:t>勿論、変換後の解析をするために、ユーザとして</a:t>
            </a:r>
            <a:r>
              <a:rPr lang="en-US" altLang="ja-JP" sz="2000" dirty="0" smtClean="0"/>
              <a:t>R</a:t>
            </a:r>
            <a:r>
              <a:rPr lang="ja-JP" altLang="en-US" sz="2000" dirty="0" smtClean="0"/>
              <a:t>を使えるようになるのは必須です。</a:t>
            </a:r>
            <a:endParaRPr lang="en-US" altLang="ja-JP" sz="2000" dirty="0" smtClean="0"/>
          </a:p>
          <a:p>
            <a:endParaRPr lang="en-US" altLang="ja-JP" sz="2000" dirty="0"/>
          </a:p>
          <a:p>
            <a:r>
              <a:rPr lang="en-US" altLang="ja-JP" sz="2000" dirty="0" smtClean="0"/>
              <a:t>AWK</a:t>
            </a:r>
            <a:r>
              <a:rPr lang="ja-JP" altLang="en-US" sz="2000" dirty="0" smtClean="0"/>
              <a:t>の利点・欠点</a:t>
            </a:r>
            <a:endParaRPr lang="en-US" altLang="ja-JP" sz="2000" dirty="0" smtClean="0"/>
          </a:p>
          <a:p>
            <a:r>
              <a:rPr lang="ja-JP" altLang="en-US" sz="2000" dirty="0" smtClean="0"/>
              <a:t>利点：学習が容易、</a:t>
            </a:r>
            <a:r>
              <a:rPr lang="en-US" altLang="ja-JP" sz="2000" dirty="0" smtClean="0"/>
              <a:t>C</a:t>
            </a:r>
            <a:r>
              <a:rPr lang="ja-JP" altLang="en-US" sz="2000" dirty="0" smtClean="0"/>
              <a:t>言語に</a:t>
            </a:r>
            <a:r>
              <a:rPr lang="en-US" altLang="ja-JP" sz="2000" dirty="0" smtClean="0"/>
              <a:t>(JAVA</a:t>
            </a:r>
            <a:r>
              <a:rPr lang="ja-JP" altLang="en-US" sz="2000" dirty="0" err="1" smtClean="0"/>
              <a:t>にも</a:t>
            </a:r>
            <a:r>
              <a:rPr lang="en-US" altLang="ja-JP" sz="2000" dirty="0" smtClean="0"/>
              <a:t>)</a:t>
            </a:r>
            <a:r>
              <a:rPr lang="ja-JP" altLang="en-US" sz="2000" dirty="0" smtClean="0"/>
              <a:t> 似ている、ファイルフォーマット変換や簡単な集計に便利な仕様になっている。</a:t>
            </a:r>
            <a:endParaRPr lang="en-US" altLang="ja-JP" sz="2000" dirty="0" smtClean="0"/>
          </a:p>
          <a:p>
            <a:endParaRPr lang="en-US" altLang="ja-JP" sz="2000" dirty="0"/>
          </a:p>
          <a:p>
            <a:r>
              <a:rPr lang="ja-JP" altLang="en-US" sz="2000" dirty="0" smtClean="0"/>
              <a:t>欠点：実行速度が遅い、統合開発環境が無いので長いプログラムを作るとタイプミスによるバグが発生しやすい</a:t>
            </a:r>
            <a:endParaRPr lang="en-US" altLang="ja-JP" sz="2000" dirty="0" smtClean="0"/>
          </a:p>
          <a:p>
            <a:endParaRPr lang="en-US" altLang="ja-JP" sz="2000" dirty="0" smtClean="0"/>
          </a:p>
        </p:txBody>
      </p:sp>
      <p:sp>
        <p:nvSpPr>
          <p:cNvPr id="4" name="下矢印 3"/>
          <p:cNvSpPr/>
          <p:nvPr/>
        </p:nvSpPr>
        <p:spPr>
          <a:xfrm>
            <a:off x="3648173" y="1923068"/>
            <a:ext cx="584461" cy="518474"/>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1417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63950" y="0"/>
            <a:ext cx="8465270" cy="4708981"/>
          </a:xfrm>
          <a:prstGeom prst="rect">
            <a:avLst/>
          </a:prstGeom>
          <a:noFill/>
        </p:spPr>
        <p:txBody>
          <a:bodyPr wrap="square" rtlCol="0">
            <a:spAutoFit/>
          </a:bodyPr>
          <a:lstStyle/>
          <a:p>
            <a:r>
              <a:rPr kumimoji="1" lang="ja-JP" altLang="en-US" sz="2000" dirty="0" smtClean="0"/>
              <a:t>プログラミング言語の種類</a:t>
            </a:r>
            <a:endParaRPr kumimoji="1" lang="en-US" altLang="ja-JP" sz="2000" dirty="0" smtClean="0"/>
          </a:p>
          <a:p>
            <a:endParaRPr lang="en-US" altLang="ja-JP" sz="2000" dirty="0"/>
          </a:p>
          <a:p>
            <a:r>
              <a:rPr kumimoji="1" lang="ja-JP" altLang="en-US" sz="2000" dirty="0" smtClean="0"/>
              <a:t>大きく分けると、「コンパイラ言語」と「スクリプト言語」に分かれ、大体次のように発展してきた。</a:t>
            </a:r>
            <a:endParaRPr kumimoji="1" lang="en-US" altLang="ja-JP" sz="2000" dirty="0" smtClean="0"/>
          </a:p>
          <a:p>
            <a:endParaRPr lang="en-US" altLang="ja-JP" sz="2000" dirty="0" smtClean="0"/>
          </a:p>
          <a:p>
            <a:r>
              <a:rPr lang="ja-JP" altLang="en-US" sz="2000" dirty="0" smtClean="0"/>
              <a:t>「コンパイラ言語」は事前にコンパイルという処理を行っておき、処理内容を機械語に変換しておくため、処理が速い。またコンパイル時に型チェックが働き、実行前にエラーを検出することが可能。ただし、コンパイルに時間がとられることが多く、ちょっとした処理には向かない。</a:t>
            </a:r>
            <a:endParaRPr lang="en-US" altLang="ja-JP" sz="2000" dirty="0" smtClean="0"/>
          </a:p>
          <a:p>
            <a:endParaRPr kumimoji="1" lang="en-US" altLang="ja-JP" sz="2000" dirty="0"/>
          </a:p>
          <a:p>
            <a:r>
              <a:rPr lang="ja-JP" altLang="en-US" sz="2000" dirty="0" smtClean="0"/>
              <a:t>「スクリプト言語」はインタープリタによってその都度ソースコードが解釈され実行されるので、総じて処理が遅い。ただし、人が書く必要のあるコードの量は少ない傾向。そのため作業時間は少なくなることが多い。</a:t>
            </a:r>
            <a:endParaRPr lang="en-US" altLang="ja-JP" sz="2000" dirty="0" smtClean="0"/>
          </a:p>
          <a:p>
            <a:endParaRPr kumimoji="1" lang="en-US" altLang="ja-JP" sz="2000" dirty="0"/>
          </a:p>
          <a:p>
            <a:endParaRPr kumimoji="1" lang="ja-JP" altLang="en-US" sz="2000" dirty="0"/>
          </a:p>
        </p:txBody>
      </p:sp>
      <p:sp>
        <p:nvSpPr>
          <p:cNvPr id="3" name="正方形/長方形 2"/>
          <p:cNvSpPr/>
          <p:nvPr/>
        </p:nvSpPr>
        <p:spPr>
          <a:xfrm>
            <a:off x="4515452" y="6317861"/>
            <a:ext cx="4318683" cy="300082"/>
          </a:xfrm>
          <a:prstGeom prst="rect">
            <a:avLst/>
          </a:prstGeom>
        </p:spPr>
        <p:txBody>
          <a:bodyPr wrap="none">
            <a:spAutoFit/>
          </a:bodyPr>
          <a:lstStyle/>
          <a:p>
            <a:r>
              <a:rPr lang="ja-JP" altLang="en-US" sz="1350" dirty="0"/>
              <a:t>http://d.hatena.ne.jp/satosystems/20121228/1356655565</a:t>
            </a:r>
          </a:p>
        </p:txBody>
      </p:sp>
      <p:graphicFrame>
        <p:nvGraphicFramePr>
          <p:cNvPr id="4" name="表 3"/>
          <p:cNvGraphicFramePr>
            <a:graphicFrameLocks noGrp="1"/>
          </p:cNvGraphicFramePr>
          <p:nvPr>
            <p:extLst>
              <p:ext uri="{D42A27DB-BD31-4B8C-83A1-F6EECF244321}">
                <p14:modId xmlns:p14="http://schemas.microsoft.com/office/powerpoint/2010/main" val="637118713"/>
              </p:ext>
            </p:extLst>
          </p:nvPr>
        </p:nvGraphicFramePr>
        <p:xfrm>
          <a:off x="1201523" y="4176111"/>
          <a:ext cx="2324100" cy="2674620"/>
        </p:xfrm>
        <a:graphic>
          <a:graphicData uri="http://schemas.openxmlformats.org/drawingml/2006/table">
            <a:tbl>
              <a:tblPr firstRow="1">
                <a:tableStyleId>{073A0DAA-6AF3-43AB-8588-CEC1D06C72B9}</a:tableStyleId>
              </a:tblPr>
              <a:tblGrid>
                <a:gridCol w="1436313">
                  <a:extLst>
                    <a:ext uri="{9D8B030D-6E8A-4147-A177-3AD203B41FA5}">
                      <a16:colId xmlns:a16="http://schemas.microsoft.com/office/drawing/2014/main" xmlns="" val="20000"/>
                    </a:ext>
                  </a:extLst>
                </a:gridCol>
                <a:gridCol w="887787">
                  <a:extLst>
                    <a:ext uri="{9D8B030D-6E8A-4147-A177-3AD203B41FA5}">
                      <a16:colId xmlns:a16="http://schemas.microsoft.com/office/drawing/2014/main" xmlns="" val="20001"/>
                    </a:ext>
                  </a:extLst>
                </a:gridCol>
              </a:tblGrid>
              <a:tr h="200025">
                <a:tc>
                  <a:txBody>
                    <a:bodyPr/>
                    <a:lstStyle/>
                    <a:p>
                      <a:pPr algn="ctr" fontAlgn="ctr"/>
                      <a:r>
                        <a:rPr lang="zh-TW" altLang="en-US" sz="1400" u="none" strike="noStrike">
                          <a:effectLst/>
                        </a:rPr>
                        <a:t>言語（処理系）</a:t>
                      </a:r>
                      <a:endParaRPr lang="zh-TW" altLang="en-US" sz="1400" b="1" i="0" u="none" strike="noStrike">
                        <a:solidFill>
                          <a:srgbClr val="FFFFFF"/>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ctr" fontAlgn="ctr"/>
                      <a:r>
                        <a:rPr lang="ja-JP" altLang="en-US" sz="1400" u="none" strike="noStrike">
                          <a:effectLst/>
                        </a:rPr>
                        <a:t>時間 </a:t>
                      </a:r>
                      <a:r>
                        <a:rPr lang="en-US" altLang="ja-JP" sz="1400" u="none" strike="noStrike">
                          <a:effectLst/>
                        </a:rPr>
                        <a:t>(</a:t>
                      </a:r>
                      <a:r>
                        <a:rPr lang="en-US" sz="1400" u="none" strike="noStrike">
                          <a:effectLst/>
                        </a:rPr>
                        <a:t>s)</a:t>
                      </a:r>
                      <a:endParaRPr lang="en-US" sz="1400" b="1" i="0" u="none" strike="noStrike">
                        <a:solidFill>
                          <a:srgbClr val="FFFFFF"/>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0"/>
                  </a:ext>
                </a:extLst>
              </a:tr>
              <a:tr h="190500">
                <a:tc>
                  <a:txBody>
                    <a:bodyPr/>
                    <a:lstStyle/>
                    <a:p>
                      <a:pPr algn="l" fontAlgn="ctr"/>
                      <a:r>
                        <a:rPr lang="en-US" sz="1400" u="none" strike="noStrike">
                          <a:effectLst/>
                        </a:rPr>
                        <a:t>Haskell (jhc)</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0.54</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1"/>
                  </a:ext>
                </a:extLst>
              </a:tr>
              <a:tr h="190500">
                <a:tc>
                  <a:txBody>
                    <a:bodyPr/>
                    <a:lstStyle/>
                    <a:p>
                      <a:pPr algn="l" fontAlgn="ctr"/>
                      <a:r>
                        <a:rPr lang="en-US" sz="1400" u="none" strike="noStrike">
                          <a:effectLst/>
                        </a:rPr>
                        <a:t>Java (OpenJDK)</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0.732</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2"/>
                  </a:ext>
                </a:extLst>
              </a:tr>
              <a:tr h="190500">
                <a:tc>
                  <a:txBody>
                    <a:bodyPr/>
                    <a:lstStyle/>
                    <a:p>
                      <a:pPr algn="l" fontAlgn="ctr"/>
                      <a:r>
                        <a:rPr lang="en-US" sz="1400" u="none" strike="noStrike">
                          <a:effectLst/>
                        </a:rPr>
                        <a:t>C (gcc -O2)</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1.18</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3"/>
                  </a:ext>
                </a:extLst>
              </a:tr>
              <a:tr h="190500">
                <a:tc>
                  <a:txBody>
                    <a:bodyPr/>
                    <a:lstStyle/>
                    <a:p>
                      <a:pPr algn="l" fontAlgn="ctr"/>
                      <a:r>
                        <a:rPr lang="en-US" sz="1400" u="none" strike="noStrike">
                          <a:effectLst/>
                        </a:rPr>
                        <a:t>C#</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1.648</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4"/>
                  </a:ext>
                </a:extLst>
              </a:tr>
              <a:tr h="190500">
                <a:tc>
                  <a:txBody>
                    <a:bodyPr/>
                    <a:lstStyle/>
                    <a:p>
                      <a:pPr algn="l" fontAlgn="ctr"/>
                      <a:r>
                        <a:rPr lang="en-US" sz="1400" u="none" strike="noStrike">
                          <a:effectLst/>
                        </a:rPr>
                        <a:t>JavaScript (node.js)</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2.62</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5"/>
                  </a:ext>
                </a:extLst>
              </a:tr>
              <a:tr h="190500">
                <a:tc>
                  <a:txBody>
                    <a:bodyPr/>
                    <a:lstStyle/>
                    <a:p>
                      <a:pPr algn="l" fontAlgn="ctr"/>
                      <a:r>
                        <a:rPr lang="en-US" sz="1400" u="none" strike="noStrike">
                          <a:effectLst/>
                        </a:rPr>
                        <a:t>Ruby (JRuby 1.7.1)</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22.773</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6"/>
                  </a:ext>
                </a:extLst>
              </a:tr>
              <a:tr h="190500">
                <a:tc>
                  <a:txBody>
                    <a:bodyPr/>
                    <a:lstStyle/>
                    <a:p>
                      <a:pPr algn="l" fontAlgn="ctr"/>
                      <a:r>
                        <a:rPr lang="en-US" sz="1400" u="none" strike="noStrike">
                          <a:effectLst/>
                        </a:rPr>
                        <a:t>Python (CPython)</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53.651</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7"/>
                  </a:ext>
                </a:extLst>
              </a:tr>
              <a:tr h="190500">
                <a:tc>
                  <a:txBody>
                    <a:bodyPr/>
                    <a:lstStyle/>
                    <a:p>
                      <a:pPr algn="l" fontAlgn="ctr"/>
                      <a:r>
                        <a:rPr lang="en-US" sz="1400" u="none" strike="noStrike">
                          <a:effectLst/>
                        </a:rPr>
                        <a:t>PHP</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85.417</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8"/>
                  </a:ext>
                </a:extLst>
              </a:tr>
              <a:tr h="190500">
                <a:tc>
                  <a:txBody>
                    <a:bodyPr/>
                    <a:lstStyle/>
                    <a:p>
                      <a:pPr algn="l" fontAlgn="ctr"/>
                      <a:r>
                        <a:rPr lang="en-US" sz="1400" u="none" strike="noStrike">
                          <a:effectLst/>
                        </a:rPr>
                        <a:t>Perl</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109.103</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09"/>
                  </a:ext>
                </a:extLst>
              </a:tr>
              <a:tr h="190500">
                <a:tc>
                  <a:txBody>
                    <a:bodyPr/>
                    <a:lstStyle/>
                    <a:p>
                      <a:pPr algn="l" fontAlgn="ctr"/>
                      <a:r>
                        <a:rPr lang="en-US" sz="1400" u="none" strike="noStrike">
                          <a:effectLst/>
                        </a:rPr>
                        <a:t>AWK</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a:effectLst/>
                        </a:rPr>
                        <a:t>114.235</a:t>
                      </a:r>
                      <a:endParaRPr lang="en-US" altLang="ja-JP"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10"/>
                  </a:ext>
                </a:extLst>
              </a:tr>
              <a:tr h="190500">
                <a:tc>
                  <a:txBody>
                    <a:bodyPr/>
                    <a:lstStyle/>
                    <a:p>
                      <a:pPr algn="l" fontAlgn="ctr"/>
                      <a:r>
                        <a:rPr lang="en-US" sz="1400" u="none" strike="noStrike">
                          <a:effectLst/>
                        </a:rPr>
                        <a:t>R</a:t>
                      </a:r>
                      <a:endParaRPr lang="en-US" sz="1400" b="0" i="0" u="none" strike="noStrike">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tc>
                  <a:txBody>
                    <a:bodyPr/>
                    <a:lstStyle/>
                    <a:p>
                      <a:pPr algn="r" fontAlgn="ctr"/>
                      <a:r>
                        <a:rPr lang="en-US" altLang="ja-JP" sz="1400" u="none" strike="noStrike" dirty="0">
                          <a:effectLst/>
                        </a:rPr>
                        <a:t>669.911</a:t>
                      </a:r>
                      <a:endParaRPr lang="en-US" altLang="ja-JP" sz="14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9525" marR="9525" marT="9525" marB="0" anchor="ctr"/>
                </a:tc>
                <a:extLst>
                  <a:ext uri="{0D108BD9-81ED-4DB2-BD59-A6C34878D82A}">
                    <a16:rowId xmlns:a16="http://schemas.microsoft.com/office/drawing/2014/main" xmlns="" val="10011"/>
                  </a:ext>
                </a:extLst>
              </a:tr>
            </a:tbl>
          </a:graphicData>
        </a:graphic>
      </p:graphicFrame>
      <p:sp>
        <p:nvSpPr>
          <p:cNvPr id="5" name="右中かっこ 4"/>
          <p:cNvSpPr/>
          <p:nvPr/>
        </p:nvSpPr>
        <p:spPr>
          <a:xfrm>
            <a:off x="3572758" y="4372971"/>
            <a:ext cx="103694" cy="88430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右中かっこ 5"/>
          <p:cNvSpPr/>
          <p:nvPr/>
        </p:nvSpPr>
        <p:spPr>
          <a:xfrm>
            <a:off x="3572758" y="5345601"/>
            <a:ext cx="103694" cy="150512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accent6"/>
              </a:solidFill>
            </a:endParaRPr>
          </a:p>
        </p:txBody>
      </p:sp>
      <p:sp>
        <p:nvSpPr>
          <p:cNvPr id="7" name="テキスト ボックス 6"/>
          <p:cNvSpPr txBox="1"/>
          <p:nvPr/>
        </p:nvSpPr>
        <p:spPr>
          <a:xfrm>
            <a:off x="3862583" y="4630457"/>
            <a:ext cx="1636987" cy="369332"/>
          </a:xfrm>
          <a:prstGeom prst="rect">
            <a:avLst/>
          </a:prstGeom>
          <a:noFill/>
        </p:spPr>
        <p:txBody>
          <a:bodyPr wrap="none" rtlCol="0">
            <a:spAutoFit/>
          </a:bodyPr>
          <a:lstStyle/>
          <a:p>
            <a:r>
              <a:rPr kumimoji="1" lang="ja-JP" altLang="en-US" dirty="0" smtClean="0">
                <a:solidFill>
                  <a:schemeClr val="accent1"/>
                </a:solidFill>
              </a:rPr>
              <a:t>コンパイラ言語</a:t>
            </a:r>
            <a:endParaRPr kumimoji="1" lang="ja-JP" altLang="en-US" dirty="0">
              <a:solidFill>
                <a:schemeClr val="accent1"/>
              </a:solidFill>
            </a:endParaRPr>
          </a:p>
        </p:txBody>
      </p:sp>
      <p:sp>
        <p:nvSpPr>
          <p:cNvPr id="8" name="テキスト ボックス 7"/>
          <p:cNvSpPr txBox="1"/>
          <p:nvPr/>
        </p:nvSpPr>
        <p:spPr>
          <a:xfrm>
            <a:off x="3862583" y="5913499"/>
            <a:ext cx="1582484" cy="369332"/>
          </a:xfrm>
          <a:prstGeom prst="rect">
            <a:avLst/>
          </a:prstGeom>
          <a:noFill/>
        </p:spPr>
        <p:txBody>
          <a:bodyPr wrap="none" rtlCol="0">
            <a:spAutoFit/>
          </a:bodyPr>
          <a:lstStyle/>
          <a:p>
            <a:r>
              <a:rPr kumimoji="1" lang="ja-JP" altLang="en-US" dirty="0" smtClean="0">
                <a:solidFill>
                  <a:schemeClr val="accent6"/>
                </a:solidFill>
              </a:rPr>
              <a:t>スクリプト言語</a:t>
            </a:r>
            <a:endParaRPr kumimoji="1" lang="ja-JP" altLang="en-US" dirty="0">
              <a:solidFill>
                <a:schemeClr val="accent6"/>
              </a:solidFill>
            </a:endParaRPr>
          </a:p>
        </p:txBody>
      </p:sp>
      <p:sp>
        <p:nvSpPr>
          <p:cNvPr id="9" name="正方形/長方形 8"/>
          <p:cNvSpPr/>
          <p:nvPr/>
        </p:nvSpPr>
        <p:spPr>
          <a:xfrm>
            <a:off x="5998449" y="5280633"/>
            <a:ext cx="2551661" cy="923330"/>
          </a:xfrm>
          <a:prstGeom prst="rect">
            <a:avLst/>
          </a:prstGeom>
        </p:spPr>
        <p:txBody>
          <a:bodyPr wrap="square">
            <a:spAutoFit/>
          </a:bodyPr>
          <a:lstStyle/>
          <a:p>
            <a:r>
              <a:rPr lang="ja-JP" altLang="en-US" dirty="0" smtClean="0"/>
              <a:t>フィボナッチ数を求めるベンチマーク　2012/12/28</a:t>
            </a:r>
            <a:endParaRPr lang="ja-JP" altLang="en-US" dirty="0"/>
          </a:p>
        </p:txBody>
      </p:sp>
    </p:spTree>
    <p:extLst>
      <p:ext uri="{BB962C8B-B14F-4D97-AF65-F5344CB8AC3E}">
        <p14:creationId xmlns:p14="http://schemas.microsoft.com/office/powerpoint/2010/main" val="7289177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197964" y="141402"/>
            <a:ext cx="8682086" cy="3170099"/>
          </a:xfrm>
          <a:prstGeom prst="rect">
            <a:avLst/>
          </a:prstGeom>
          <a:noFill/>
        </p:spPr>
        <p:txBody>
          <a:bodyPr wrap="square" rtlCol="0">
            <a:spAutoFit/>
          </a:bodyPr>
          <a:lstStyle/>
          <a:p>
            <a:r>
              <a:rPr kumimoji="1" lang="en-US" altLang="ja-JP" sz="2000" dirty="0" smtClean="0"/>
              <a:t>Hello</a:t>
            </a:r>
            <a:r>
              <a:rPr kumimoji="1" lang="ja-JP" altLang="en-US" sz="2000" dirty="0" smtClean="0"/>
              <a:t> </a:t>
            </a:r>
            <a:r>
              <a:rPr kumimoji="1" lang="en-US" altLang="ja-JP" sz="2000" dirty="0" smtClean="0"/>
              <a:t>World!</a:t>
            </a:r>
          </a:p>
          <a:p>
            <a:endParaRPr lang="en-US" altLang="ja-JP" sz="2000" dirty="0"/>
          </a:p>
          <a:p>
            <a:r>
              <a:rPr kumimoji="1" lang="ja-JP" altLang="en-US" sz="2000" dirty="0" smtClean="0"/>
              <a:t>プログラミングの最初</a:t>
            </a:r>
            <a:r>
              <a:rPr lang="ja-JP" altLang="en-US" sz="2000" dirty="0"/>
              <a:t>の</a:t>
            </a:r>
            <a:r>
              <a:rPr kumimoji="1" lang="ja-JP" altLang="en-US" sz="2000" dirty="0" smtClean="0"/>
              <a:t>一歩として、画面に</a:t>
            </a:r>
            <a:r>
              <a:rPr kumimoji="1" lang="en-US" altLang="ja-JP" sz="2000" dirty="0" smtClean="0"/>
              <a:t>”Hello World!”</a:t>
            </a:r>
            <a:r>
              <a:rPr kumimoji="1" lang="ja-JP" altLang="en-US" sz="2000" dirty="0" smtClean="0"/>
              <a:t>と出すのがお決まりになっています。</a:t>
            </a:r>
            <a:endParaRPr kumimoji="1" lang="en-US" altLang="ja-JP" sz="2000" dirty="0" smtClean="0"/>
          </a:p>
          <a:p>
            <a:r>
              <a:rPr lang="en-US" altLang="ja-JP" sz="2000" dirty="0" err="1" smtClean="0"/>
              <a:t>awk</a:t>
            </a:r>
            <a:r>
              <a:rPr lang="ja-JP" altLang="en-US" sz="2000" dirty="0" smtClean="0"/>
              <a:t>で実行する場合、</a:t>
            </a:r>
            <a:r>
              <a:rPr lang="en-US" altLang="ja-JP" sz="2000" dirty="0" smtClean="0"/>
              <a:t>Ubuntu</a:t>
            </a:r>
            <a:r>
              <a:rPr lang="ja-JP" altLang="en-US" sz="2000" dirty="0" smtClean="0"/>
              <a:t>を開いて、</a:t>
            </a:r>
            <a:endParaRPr lang="en-US" altLang="ja-JP" sz="2000" dirty="0" smtClean="0"/>
          </a:p>
          <a:p>
            <a:endParaRPr kumimoji="1" lang="en-US" altLang="ja-JP" sz="2000" dirty="0" smtClean="0"/>
          </a:p>
          <a:p>
            <a:r>
              <a:rPr lang="en-US" altLang="ja-JP" sz="2000" dirty="0" err="1"/>
              <a:t>awk</a:t>
            </a:r>
            <a:r>
              <a:rPr lang="en-US" altLang="ja-JP" sz="2000" dirty="0"/>
              <a:t> 'BEGIN{print "Hello World</a:t>
            </a:r>
            <a:r>
              <a:rPr lang="en-US" altLang="ja-JP" sz="2000" dirty="0" smtClean="0"/>
              <a:t>!"}'</a:t>
            </a:r>
            <a:endParaRPr lang="en-US" altLang="ja-JP" sz="2000" dirty="0"/>
          </a:p>
          <a:p>
            <a:endParaRPr kumimoji="1" lang="en-US" altLang="ja-JP" sz="2000" dirty="0" smtClean="0"/>
          </a:p>
          <a:p>
            <a:r>
              <a:rPr lang="ja-JP" altLang="en-US" sz="2000" dirty="0" smtClean="0"/>
              <a:t>と入力してみましょう。</a:t>
            </a:r>
            <a:endParaRPr kumimoji="1" lang="en-US" altLang="ja-JP" sz="2000" dirty="0"/>
          </a:p>
          <a:p>
            <a:endParaRPr kumimoji="1" lang="ja-JP" altLang="en-US" sz="2000" dirty="0"/>
          </a:p>
        </p:txBody>
      </p:sp>
      <p:pic>
        <p:nvPicPr>
          <p:cNvPr id="10" name="図 9"/>
          <p:cNvPicPr>
            <a:picLocks noChangeAspect="1"/>
          </p:cNvPicPr>
          <p:nvPr/>
        </p:nvPicPr>
        <p:blipFill>
          <a:blip r:embed="rId2"/>
          <a:stretch>
            <a:fillRect/>
          </a:stretch>
        </p:blipFill>
        <p:spPr>
          <a:xfrm>
            <a:off x="379376" y="3754470"/>
            <a:ext cx="8392413" cy="2363526"/>
          </a:xfrm>
          <a:prstGeom prst="rect">
            <a:avLst/>
          </a:prstGeom>
        </p:spPr>
      </p:pic>
    </p:spTree>
    <p:extLst>
      <p:ext uri="{BB962C8B-B14F-4D97-AF65-F5344CB8AC3E}">
        <p14:creationId xmlns:p14="http://schemas.microsoft.com/office/powerpoint/2010/main" val="41411749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016758"/>
          </a:xfrm>
          <a:prstGeom prst="rect">
            <a:avLst/>
          </a:prstGeom>
          <a:noFill/>
        </p:spPr>
        <p:txBody>
          <a:bodyPr wrap="square" rtlCol="0">
            <a:spAutoFit/>
          </a:bodyPr>
          <a:lstStyle/>
          <a:p>
            <a:r>
              <a:rPr lang="en-US" altLang="ja-JP" sz="2000" dirty="0" smtClean="0"/>
              <a:t>AWK</a:t>
            </a:r>
            <a:r>
              <a:rPr lang="ja-JP" altLang="en-US" sz="2000" dirty="0" smtClean="0"/>
              <a:t>スクリプトの他の実行方法</a:t>
            </a:r>
            <a:endParaRPr kumimoji="1" lang="en-US" altLang="ja-JP" sz="2000" dirty="0"/>
          </a:p>
          <a:p>
            <a:endParaRPr kumimoji="1" lang="en-US" altLang="ja-JP" sz="2000" dirty="0" smtClean="0"/>
          </a:p>
          <a:p>
            <a:r>
              <a:rPr kumimoji="1" lang="en-US" altLang="ja-JP" sz="2000" dirty="0" smtClean="0"/>
              <a:t>Windows</a:t>
            </a:r>
            <a:r>
              <a:rPr kumimoji="1" lang="ja-JP" altLang="en-US" sz="2000" dirty="0" smtClean="0"/>
              <a:t>のエクスプローラを開いて、</a:t>
            </a:r>
            <a:r>
              <a:rPr kumimoji="1" lang="en-US" altLang="ja-JP" sz="2000" dirty="0" smtClean="0"/>
              <a:t>C:\</a:t>
            </a:r>
            <a:r>
              <a:rPr lang="ja-JP" altLang="en-US" sz="2000" dirty="0" smtClean="0"/>
              <a:t>のすぐ下に</a:t>
            </a:r>
            <a:r>
              <a:rPr lang="en-US" altLang="ja-JP" sz="2000" dirty="0" smtClean="0"/>
              <a:t>work</a:t>
            </a:r>
            <a:r>
              <a:rPr lang="ja-JP" altLang="en-US" sz="2000" dirty="0" smtClean="0"/>
              <a:t>というフォルダを作ります。</a:t>
            </a:r>
            <a:endParaRPr lang="en-US" altLang="ja-JP" sz="2000" dirty="0" smtClean="0"/>
          </a:p>
          <a:p>
            <a:r>
              <a:rPr lang="ja-JP" altLang="en-US" sz="2000" dirty="0" smtClean="0"/>
              <a:t>その</a:t>
            </a:r>
            <a:r>
              <a:rPr lang="ja-JP" altLang="en-US" sz="2000" dirty="0"/>
              <a:t>中</a:t>
            </a:r>
            <a:r>
              <a:rPr lang="ja-JP" altLang="en-US" sz="2000" dirty="0" smtClean="0"/>
              <a:t>に、</a:t>
            </a:r>
            <a:r>
              <a:rPr lang="en-US" altLang="ja-JP" sz="2000" dirty="0" smtClean="0"/>
              <a:t>day1.txt</a:t>
            </a:r>
            <a:r>
              <a:rPr lang="ja-JP" altLang="en-US" sz="2000" dirty="0" smtClean="0"/>
              <a:t>というファイル名でファイルを作成します。</a:t>
            </a:r>
            <a:endParaRPr lang="en-US" altLang="ja-JP" sz="2000" dirty="0" smtClean="0"/>
          </a:p>
          <a:p>
            <a:r>
              <a:rPr kumimoji="1" lang="ja-JP" altLang="en-US" sz="2000" dirty="0" smtClean="0"/>
              <a:t>メモ帳で開いて、次の内容を記入して保存してください。</a:t>
            </a:r>
            <a:endParaRPr kumimoji="1" lang="en-US" altLang="ja-JP" sz="2000" dirty="0" smtClean="0"/>
          </a:p>
          <a:p>
            <a:endParaRPr kumimoji="1" lang="en-US" altLang="ja-JP" sz="2000" dirty="0" smtClean="0"/>
          </a:p>
          <a:p>
            <a:r>
              <a:rPr lang="en-US" altLang="ja-JP" sz="2000" dirty="0" smtClean="0"/>
              <a:t>BEGIN{print </a:t>
            </a:r>
            <a:r>
              <a:rPr lang="en-US" altLang="ja-JP" sz="2000" dirty="0"/>
              <a:t>"Hello World</a:t>
            </a:r>
            <a:r>
              <a:rPr lang="en-US" altLang="ja-JP" sz="2000" dirty="0" smtClean="0"/>
              <a:t>!"}</a:t>
            </a:r>
          </a:p>
          <a:p>
            <a:endParaRPr kumimoji="1" lang="en-US" altLang="ja-JP" sz="2000" dirty="0"/>
          </a:p>
          <a:p>
            <a:endParaRPr lang="en-US" altLang="ja-JP" sz="2000" dirty="0" smtClean="0"/>
          </a:p>
          <a:p>
            <a:r>
              <a:rPr kumimoji="1" lang="en-US" altLang="ja-JP" sz="2000" dirty="0" smtClean="0"/>
              <a:t>Ubuntu</a:t>
            </a:r>
            <a:r>
              <a:rPr kumimoji="1" lang="ja-JP" altLang="en-US" sz="2000" dirty="0" smtClean="0"/>
              <a:t>で下記のように実行してください。</a:t>
            </a:r>
            <a:endParaRPr kumimoji="1" lang="en-US" altLang="ja-JP" sz="2000" dirty="0" smtClean="0"/>
          </a:p>
          <a:p>
            <a:endParaRPr lang="en-US" altLang="ja-JP" sz="2000" dirty="0"/>
          </a:p>
          <a:p>
            <a:r>
              <a:rPr kumimoji="1" lang="en-US" altLang="ja-JP" sz="2000" dirty="0" smtClean="0"/>
              <a:t>cd /</a:t>
            </a:r>
            <a:r>
              <a:rPr kumimoji="1" lang="en-US" altLang="ja-JP" sz="2000" dirty="0" err="1" smtClean="0"/>
              <a:t>mnt</a:t>
            </a:r>
            <a:r>
              <a:rPr kumimoji="1" lang="en-US" altLang="ja-JP" sz="2000" dirty="0" smtClean="0"/>
              <a:t>/c/work</a:t>
            </a:r>
          </a:p>
          <a:p>
            <a:r>
              <a:rPr lang="en-US" altLang="ja-JP" sz="2000" dirty="0" err="1" smtClean="0"/>
              <a:t>awk</a:t>
            </a:r>
            <a:r>
              <a:rPr lang="en-US" altLang="ja-JP" sz="2000" dirty="0" smtClean="0"/>
              <a:t> -f day1.txt</a:t>
            </a:r>
          </a:p>
          <a:p>
            <a:endParaRPr kumimoji="1" lang="en-US" altLang="ja-JP" sz="2000" dirty="0"/>
          </a:p>
          <a:p>
            <a:r>
              <a:rPr lang="en-US" altLang="ja-JP" sz="2000" dirty="0" smtClean="0"/>
              <a:t>Hello World!</a:t>
            </a:r>
            <a:r>
              <a:rPr lang="ja-JP" altLang="en-US" sz="2000" dirty="0" smtClean="0"/>
              <a:t>と表示されましたか？</a:t>
            </a:r>
            <a:endParaRPr kumimoji="1" lang="ja-JP" altLang="en-US" sz="2000" dirty="0"/>
          </a:p>
        </p:txBody>
      </p:sp>
    </p:spTree>
    <p:extLst>
      <p:ext uri="{BB962C8B-B14F-4D97-AF65-F5344CB8AC3E}">
        <p14:creationId xmlns:p14="http://schemas.microsoft.com/office/powerpoint/2010/main" val="2308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247864"/>
          </a:xfrm>
          <a:prstGeom prst="rect">
            <a:avLst/>
          </a:prstGeom>
          <a:noFill/>
        </p:spPr>
        <p:txBody>
          <a:bodyPr wrap="square" rtlCol="0">
            <a:spAutoFit/>
          </a:bodyPr>
          <a:lstStyle/>
          <a:p>
            <a:r>
              <a:rPr lang="ja-JP" altLang="en-US" sz="2000" dirty="0" smtClean="0"/>
              <a:t>文字</a:t>
            </a:r>
            <a:r>
              <a:rPr lang="ja-JP" altLang="en-US" sz="2000" dirty="0"/>
              <a:t>コード</a:t>
            </a:r>
            <a:r>
              <a:rPr lang="ja-JP" altLang="en-US" sz="2000" dirty="0" smtClean="0"/>
              <a:t>と改行コード</a:t>
            </a:r>
            <a:endParaRPr lang="en-US" altLang="ja-JP" sz="2000" dirty="0" smtClean="0"/>
          </a:p>
          <a:p>
            <a:endParaRPr kumimoji="1" lang="en-US" altLang="ja-JP" sz="2000" dirty="0"/>
          </a:p>
          <a:p>
            <a:r>
              <a:rPr lang="en-US" altLang="ja-JP" sz="2000" dirty="0" smtClean="0"/>
              <a:t>Windows</a:t>
            </a:r>
            <a:r>
              <a:rPr lang="ja-JP" altLang="en-US" sz="2000" dirty="0" smtClean="0"/>
              <a:t>と</a:t>
            </a:r>
            <a:r>
              <a:rPr lang="en-US" altLang="ja-JP" sz="2000" dirty="0" smtClean="0"/>
              <a:t>Linux (Ubuntu)</a:t>
            </a:r>
            <a:r>
              <a:rPr lang="ja-JP" altLang="en-US" sz="2000" dirty="0" smtClean="0"/>
              <a:t>を行ったり来たりするので、コンピュータがどうやってテキストを保存しているか知っておく必要があります。</a:t>
            </a:r>
            <a:endParaRPr lang="en-US" altLang="ja-JP" sz="2000" dirty="0" smtClean="0"/>
          </a:p>
          <a:p>
            <a:endParaRPr kumimoji="1" lang="en-US" altLang="ja-JP" sz="2000" dirty="0"/>
          </a:p>
          <a:p>
            <a:r>
              <a:rPr lang="ja-JP" altLang="en-US" sz="2000" dirty="0" smtClean="0"/>
              <a:t>文字コードについては、アルファベット</a:t>
            </a:r>
            <a:r>
              <a:rPr lang="en-US" altLang="ja-JP" sz="2000" dirty="0" smtClean="0"/>
              <a:t>(1</a:t>
            </a:r>
            <a:r>
              <a:rPr lang="ja-JP" altLang="en-US" sz="2000" dirty="0" smtClean="0"/>
              <a:t>バイト文字</a:t>
            </a:r>
            <a:r>
              <a:rPr lang="en-US" altLang="ja-JP" sz="2000" dirty="0" smtClean="0"/>
              <a:t>)</a:t>
            </a:r>
            <a:r>
              <a:rPr lang="ja-JP" altLang="en-US" sz="2000" dirty="0" smtClean="0"/>
              <a:t>については何も問題ありませんが、日本語</a:t>
            </a:r>
            <a:r>
              <a:rPr lang="en-US" altLang="ja-JP" sz="2000" dirty="0" smtClean="0"/>
              <a:t>(2</a:t>
            </a:r>
            <a:r>
              <a:rPr lang="ja-JP" altLang="en-US" sz="2000" dirty="0" smtClean="0"/>
              <a:t>バイト文字</a:t>
            </a:r>
            <a:r>
              <a:rPr lang="en-US" altLang="ja-JP" sz="2000" dirty="0" smtClean="0"/>
              <a:t>)</a:t>
            </a:r>
            <a:r>
              <a:rPr lang="ja-JP" altLang="en-US" sz="2000" dirty="0" err="1" smtClean="0"/>
              <a:t>を保</a:t>
            </a:r>
            <a:r>
              <a:rPr lang="ja-JP" altLang="en-US" sz="2000" dirty="0" smtClean="0"/>
              <a:t>存する場合、</a:t>
            </a:r>
            <a:r>
              <a:rPr lang="en-US" altLang="ja-JP" sz="2000" dirty="0" smtClean="0"/>
              <a:t>SHIFT-JIS (Windows), UTF-8</a:t>
            </a:r>
            <a:r>
              <a:rPr lang="ja-JP" altLang="en-US" sz="2000" dirty="0"/>
              <a:t> </a:t>
            </a:r>
            <a:r>
              <a:rPr lang="en-US" altLang="ja-JP" sz="2000" dirty="0" smtClean="0"/>
              <a:t>(Linux, Mac)</a:t>
            </a:r>
            <a:r>
              <a:rPr lang="ja-JP" altLang="en-US" sz="2000" dirty="0" smtClean="0"/>
              <a:t>といった異なる保存方法が存在していたり、英語圏の人が作ったソフトでは</a:t>
            </a:r>
            <a:r>
              <a:rPr lang="en-US" altLang="ja-JP" sz="2000" dirty="0" smtClean="0"/>
              <a:t>2</a:t>
            </a:r>
            <a:r>
              <a:rPr lang="ja-JP" altLang="en-US" sz="2000" dirty="0" smtClean="0"/>
              <a:t>バイト文字を考慮していなかったりして色々とトラブります。基本的にデータ解析で日本語を使うことはないでしょう（使うのはやめましょう）。なので、文字コードについてはデータ解析でトラブルになることは少ないです。</a:t>
            </a:r>
            <a:endParaRPr lang="en-US" altLang="ja-JP" sz="2000" dirty="0" smtClean="0"/>
          </a:p>
          <a:p>
            <a:endParaRPr kumimoji="1" lang="en-US" altLang="ja-JP" sz="2000" dirty="0"/>
          </a:p>
          <a:p>
            <a:r>
              <a:rPr lang="ja-JP" altLang="en-US" sz="2000" dirty="0" smtClean="0"/>
              <a:t>ただし、改行コードについては要注意です。</a:t>
            </a:r>
            <a:endParaRPr lang="en-US" altLang="ja-JP" sz="2000" dirty="0" smtClean="0"/>
          </a:p>
          <a:p>
            <a:r>
              <a:rPr kumimoji="1" lang="ja-JP" altLang="en-US" sz="2000" dirty="0" smtClean="0"/>
              <a:t>というのも、</a:t>
            </a:r>
            <a:r>
              <a:rPr kumimoji="1" lang="en-US" altLang="ja-JP" sz="2000" dirty="0" smtClean="0"/>
              <a:t>Windows</a:t>
            </a:r>
            <a:r>
              <a:rPr kumimoji="1" lang="ja-JP" altLang="en-US" sz="2000" dirty="0" smtClean="0"/>
              <a:t>では</a:t>
            </a:r>
            <a:r>
              <a:rPr kumimoji="1" lang="en-US" altLang="ja-JP" sz="2000" dirty="0" smtClean="0"/>
              <a:t>CRLF (\r\n)</a:t>
            </a:r>
            <a:r>
              <a:rPr kumimoji="1" lang="ja-JP" altLang="en-US" sz="2000" dirty="0" smtClean="0"/>
              <a:t>に対し、</a:t>
            </a:r>
            <a:r>
              <a:rPr kumimoji="1" lang="en-US" altLang="ja-JP" sz="2000" dirty="0" smtClean="0"/>
              <a:t>Linux,</a:t>
            </a:r>
            <a:r>
              <a:rPr kumimoji="1" lang="ja-JP" altLang="en-US" sz="2000" dirty="0" smtClean="0"/>
              <a:t> </a:t>
            </a:r>
            <a:r>
              <a:rPr kumimoji="1" lang="en-US" altLang="ja-JP" sz="2000" dirty="0" smtClean="0"/>
              <a:t>Mac</a:t>
            </a:r>
            <a:r>
              <a:rPr kumimoji="1" lang="ja-JP" altLang="en-US" sz="2000" dirty="0" smtClean="0"/>
              <a:t>では</a:t>
            </a:r>
            <a:r>
              <a:rPr kumimoji="1" lang="en-US" altLang="ja-JP" sz="2000" dirty="0" smtClean="0"/>
              <a:t>LF (\n)</a:t>
            </a:r>
            <a:r>
              <a:rPr kumimoji="1" lang="ja-JP" altLang="en-US" sz="2000" dirty="0" smtClean="0"/>
              <a:t>となっていて、</a:t>
            </a:r>
            <a:r>
              <a:rPr kumimoji="1" lang="en-US" altLang="ja-JP" sz="2000" dirty="0" smtClean="0"/>
              <a:t>Windows</a:t>
            </a:r>
            <a:r>
              <a:rPr lang="ja-JP" altLang="en-US" sz="2000" dirty="0" smtClean="0"/>
              <a:t>のメモ帳で保存したファイルは、行末に見えない文字</a:t>
            </a:r>
            <a:r>
              <a:rPr lang="en-US" altLang="ja-JP" sz="2000" dirty="0" smtClean="0"/>
              <a:t>(\r)</a:t>
            </a:r>
            <a:r>
              <a:rPr lang="ja-JP" altLang="en-US" sz="2000" dirty="0" smtClean="0"/>
              <a:t>が付与されているように</a:t>
            </a:r>
            <a:r>
              <a:rPr lang="en-US" altLang="ja-JP" sz="2000" dirty="0" smtClean="0"/>
              <a:t>Linux</a:t>
            </a:r>
            <a:r>
              <a:rPr lang="ja-JP" altLang="en-US" sz="2000" dirty="0" smtClean="0"/>
              <a:t>では見えます。</a:t>
            </a:r>
            <a:endParaRPr lang="en-US" altLang="ja-JP" sz="2000" dirty="0" smtClean="0"/>
          </a:p>
          <a:p>
            <a:endParaRPr lang="en-US" altLang="ja-JP" sz="2000" dirty="0" smtClean="0"/>
          </a:p>
          <a:p>
            <a:r>
              <a:rPr lang="ja-JP" altLang="en-US" sz="2000" dirty="0" smtClean="0"/>
              <a:t>（もし</a:t>
            </a:r>
            <a:r>
              <a:rPr lang="en-US" altLang="ja-JP" sz="2000" dirty="0" smtClean="0"/>
              <a:t>CRLF -&gt; LF</a:t>
            </a:r>
            <a:r>
              <a:rPr lang="ja-JP" altLang="en-US" sz="2000" dirty="0" smtClean="0"/>
              <a:t>に変換したい場合、</a:t>
            </a:r>
            <a:endParaRPr lang="en-US" altLang="ja-JP" sz="2000" dirty="0" smtClean="0"/>
          </a:p>
          <a:p>
            <a:r>
              <a:rPr lang="en-US" altLang="ja-JP" sz="2000" dirty="0" err="1"/>
              <a:t>sed</a:t>
            </a:r>
            <a:r>
              <a:rPr lang="en-US" altLang="ja-JP" sz="2000" dirty="0"/>
              <a:t> 's/\r$//' file.txt &gt; file.removecr.txt</a:t>
            </a:r>
          </a:p>
          <a:p>
            <a:r>
              <a:rPr lang="ja-JP" altLang="en-US" sz="2000" dirty="0" smtClean="0"/>
              <a:t>というコマンドを入力してください。）</a:t>
            </a:r>
            <a:endParaRPr lang="en-US" altLang="ja-JP" sz="2000" dirty="0" smtClean="0"/>
          </a:p>
        </p:txBody>
      </p:sp>
    </p:spTree>
    <p:extLst>
      <p:ext uri="{BB962C8B-B14F-4D97-AF65-F5344CB8AC3E}">
        <p14:creationId xmlns:p14="http://schemas.microsoft.com/office/powerpoint/2010/main" val="12519836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2732</TotalTime>
  <Words>2341</Words>
  <Application>Microsoft Office PowerPoint</Application>
  <PresentationFormat>画面に合わせる (4:3)</PresentationFormat>
  <Paragraphs>394</Paragraphs>
  <Slides>23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23</vt:i4>
      </vt:variant>
    </vt:vector>
  </HeadingPairs>
  <TitlesOfParts>
    <vt:vector size="29" baseType="lpstr">
      <vt:lpstr>ＭＳ Ｐゴシック</vt:lpstr>
      <vt:lpstr>新細明體</vt:lpstr>
      <vt:lpstr>Arial</vt:lpstr>
      <vt:lpstr>Calibri</vt:lpstr>
      <vt:lpstr>Calibri Light</vt:lpstr>
      <vt:lpstr>Office テーマ</vt:lpstr>
      <vt:lpstr>AWK入門　1日目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AWK入門　1日目</dc:title>
  <dc:creator>吉武 和敏</dc:creator>
  <cp:lastModifiedBy>吉武 和敏</cp:lastModifiedBy>
  <cp:revision>60</cp:revision>
  <dcterms:created xsi:type="dcterms:W3CDTF">2018-08-28T04:52:15Z</dcterms:created>
  <dcterms:modified xsi:type="dcterms:W3CDTF">2018-09-07T22:21:04Z</dcterms:modified>
</cp:coreProperties>
</file>