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3" r:id="rId3"/>
    <p:sldId id="296" r:id="rId4"/>
    <p:sldId id="299" r:id="rId5"/>
    <p:sldId id="301" r:id="rId6"/>
    <p:sldId id="297" r:id="rId7"/>
    <p:sldId id="261" r:id="rId8"/>
    <p:sldId id="295" r:id="rId9"/>
    <p:sldId id="294" r:id="rId10"/>
    <p:sldId id="282" r:id="rId11"/>
    <p:sldId id="298" r:id="rId12"/>
    <p:sldId id="267" r:id="rId13"/>
    <p:sldId id="300" r:id="rId14"/>
    <p:sldId id="302"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1C7D9C-561D-48D1-8C43-1BDF275CD3CD}" v="17" dt="2022-05-16T05:17:45.35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3" d="100"/>
          <a:sy n="73" d="100"/>
        </p:scale>
        <p:origin x="55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和敏 吉武" userId="e4825ba96748af9c" providerId="LiveId" clId="{2E11CE0C-6565-4671-A915-A9EAA8746F7C}"/>
    <pc:docChg chg="undo custSel addSld delSld modSld">
      <pc:chgData name="和敏 吉武" userId="e4825ba96748af9c" providerId="LiveId" clId="{2E11CE0C-6565-4671-A915-A9EAA8746F7C}" dt="2018-11-09T07:03:58.174" v="2344"/>
      <pc:docMkLst>
        <pc:docMk/>
      </pc:docMkLst>
      <pc:sldChg chg="modSp">
        <pc:chgData name="和敏 吉武" userId="e4825ba96748af9c" providerId="LiveId" clId="{2E11CE0C-6565-4671-A915-A9EAA8746F7C}" dt="2018-11-01T05:24:10.958" v="2" actId="20577"/>
        <pc:sldMkLst>
          <pc:docMk/>
          <pc:sldMk cId="1367562235" sldId="256"/>
        </pc:sldMkLst>
        <pc:spChg chg="mod">
          <ac:chgData name="和敏 吉武" userId="e4825ba96748af9c" providerId="LiveId" clId="{2E11CE0C-6565-4671-A915-A9EAA8746F7C}" dt="2018-11-01T05:24:10.958" v="2" actId="20577"/>
          <ac:spMkLst>
            <pc:docMk/>
            <pc:sldMk cId="1367562235" sldId="256"/>
            <ac:spMk id="2" creationId="{00000000-0000-0000-0000-000000000000}"/>
          </ac:spMkLst>
        </pc:spChg>
      </pc:sldChg>
      <pc:sldChg chg="add">
        <pc:chgData name="和敏 吉武" userId="e4825ba96748af9c" providerId="LiveId" clId="{2E11CE0C-6565-4671-A915-A9EAA8746F7C}" dt="2018-11-01T05:24:06.897" v="0"/>
        <pc:sldMkLst>
          <pc:docMk/>
          <pc:sldMk cId="2308372" sldId="261"/>
        </pc:sldMkLst>
      </pc:sldChg>
      <pc:sldChg chg="modSp add">
        <pc:chgData name="和敏 吉武" userId="e4825ba96748af9c" providerId="LiveId" clId="{2E11CE0C-6565-4671-A915-A9EAA8746F7C}" dt="2018-11-09T01:59:14.663" v="1380" actId="20577"/>
        <pc:sldMkLst>
          <pc:docMk/>
          <pc:sldMk cId="2842551382" sldId="267"/>
        </pc:sldMkLst>
        <pc:spChg chg="mod">
          <ac:chgData name="和敏 吉武" userId="e4825ba96748af9c" providerId="LiveId" clId="{2E11CE0C-6565-4671-A915-A9EAA8746F7C}" dt="2018-11-09T01:59:14.663" v="1380" actId="20577"/>
          <ac:spMkLst>
            <pc:docMk/>
            <pc:sldMk cId="2842551382" sldId="267"/>
            <ac:spMk id="4" creationId="{00000000-0000-0000-0000-000000000000}"/>
          </ac:spMkLst>
        </pc:spChg>
        <pc:graphicFrameChg chg="modGraphic">
          <ac:chgData name="和敏 吉武" userId="e4825ba96748af9c" providerId="LiveId" clId="{2E11CE0C-6565-4671-A915-A9EAA8746F7C}" dt="2018-11-05T09:13:40.771" v="25" actId="14100"/>
          <ac:graphicFrameMkLst>
            <pc:docMk/>
            <pc:sldMk cId="2842551382" sldId="267"/>
            <ac:graphicFrameMk id="6" creationId="{00000000-0000-0000-0000-000000000000}"/>
          </ac:graphicFrameMkLst>
        </pc:graphicFrameChg>
      </pc:sldChg>
      <pc:sldChg chg="add">
        <pc:chgData name="和敏 吉武" userId="e4825ba96748af9c" providerId="LiveId" clId="{2E11CE0C-6565-4671-A915-A9EAA8746F7C}" dt="2018-11-01T05:24:06.897" v="0"/>
        <pc:sldMkLst>
          <pc:docMk/>
          <pc:sldMk cId="3856388827" sldId="282"/>
        </pc:sldMkLst>
      </pc:sldChg>
      <pc:sldChg chg="add">
        <pc:chgData name="和敏 吉武" userId="e4825ba96748af9c" providerId="LiveId" clId="{2E11CE0C-6565-4671-A915-A9EAA8746F7C}" dt="2018-11-01T05:24:06.897" v="0"/>
        <pc:sldMkLst>
          <pc:docMk/>
          <pc:sldMk cId="3994075209" sldId="294"/>
        </pc:sldMkLst>
      </pc:sldChg>
      <pc:sldChg chg="add">
        <pc:chgData name="和敏 吉武" userId="e4825ba96748af9c" providerId="LiveId" clId="{2E11CE0C-6565-4671-A915-A9EAA8746F7C}" dt="2018-11-01T05:24:06.897" v="0"/>
        <pc:sldMkLst>
          <pc:docMk/>
          <pc:sldMk cId="185305491" sldId="295"/>
        </pc:sldMkLst>
      </pc:sldChg>
      <pc:sldChg chg="modSp add">
        <pc:chgData name="和敏 吉武" userId="e4825ba96748af9c" providerId="LiveId" clId="{2E11CE0C-6565-4671-A915-A9EAA8746F7C}" dt="2018-11-09T02:03:29.927" v="1548" actId="20577"/>
        <pc:sldMkLst>
          <pc:docMk/>
          <pc:sldMk cId="4170612722" sldId="296"/>
        </pc:sldMkLst>
        <pc:graphicFrameChg chg="mod modGraphic">
          <ac:chgData name="和敏 吉武" userId="e4825ba96748af9c" providerId="LiveId" clId="{2E11CE0C-6565-4671-A915-A9EAA8746F7C}" dt="2018-11-09T02:03:29.927" v="1548" actId="20577"/>
          <ac:graphicFrameMkLst>
            <pc:docMk/>
            <pc:sldMk cId="4170612722" sldId="296"/>
            <ac:graphicFrameMk id="12" creationId="{00000000-0000-0000-0000-000000000000}"/>
          </ac:graphicFrameMkLst>
        </pc:graphicFrameChg>
      </pc:sldChg>
      <pc:sldChg chg="add">
        <pc:chgData name="和敏 吉武" userId="e4825ba96748af9c" providerId="LiveId" clId="{2E11CE0C-6565-4671-A915-A9EAA8746F7C}" dt="2018-11-01T05:24:06.897" v="0"/>
        <pc:sldMkLst>
          <pc:docMk/>
          <pc:sldMk cId="1909692924" sldId="297"/>
        </pc:sldMkLst>
      </pc:sldChg>
      <pc:sldChg chg="modSp add">
        <pc:chgData name="和敏 吉武" userId="e4825ba96748af9c" providerId="LiveId" clId="{2E11CE0C-6565-4671-A915-A9EAA8746F7C}" dt="2018-11-06T06:38:59.088" v="237"/>
        <pc:sldMkLst>
          <pc:docMk/>
          <pc:sldMk cId="3484487947" sldId="298"/>
        </pc:sldMkLst>
        <pc:spChg chg="mod">
          <ac:chgData name="和敏 吉武" userId="e4825ba96748af9c" providerId="LiveId" clId="{2E11CE0C-6565-4671-A915-A9EAA8746F7C}" dt="2018-11-06T06:38:59.088" v="237"/>
          <ac:spMkLst>
            <pc:docMk/>
            <pc:sldMk cId="3484487947" sldId="298"/>
            <ac:spMk id="2" creationId="{00000000-0000-0000-0000-000000000000}"/>
          </ac:spMkLst>
        </pc:spChg>
      </pc:sldChg>
      <pc:sldChg chg="addSp delSp modSp add">
        <pc:chgData name="和敏 吉武" userId="e4825ba96748af9c" providerId="LiveId" clId="{2E11CE0C-6565-4671-A915-A9EAA8746F7C}" dt="2018-11-09T01:48:13.158" v="1178"/>
        <pc:sldMkLst>
          <pc:docMk/>
          <pc:sldMk cId="3713611776" sldId="299"/>
        </pc:sldMkLst>
        <pc:spChg chg="add del">
          <ac:chgData name="和敏 吉武" userId="e4825ba96748af9c" providerId="LiveId" clId="{2E11CE0C-6565-4671-A915-A9EAA8746F7C}" dt="2018-11-09T01:35:06.804" v="267" actId="478"/>
          <ac:spMkLst>
            <pc:docMk/>
            <pc:sldMk cId="3713611776" sldId="299"/>
            <ac:spMk id="6" creationId="{00000000-0000-0000-0000-000000000000}"/>
          </ac:spMkLst>
        </pc:spChg>
        <pc:spChg chg="add del">
          <ac:chgData name="和敏 吉武" userId="e4825ba96748af9c" providerId="LiveId" clId="{2E11CE0C-6565-4671-A915-A9EAA8746F7C}" dt="2018-11-09T01:35:06.804" v="267" actId="478"/>
          <ac:spMkLst>
            <pc:docMk/>
            <pc:sldMk cId="3713611776" sldId="299"/>
            <ac:spMk id="7" creationId="{00000000-0000-0000-0000-000000000000}"/>
          </ac:spMkLst>
        </pc:spChg>
        <pc:spChg chg="add del">
          <ac:chgData name="和敏 吉武" userId="e4825ba96748af9c" providerId="LiveId" clId="{2E11CE0C-6565-4671-A915-A9EAA8746F7C}" dt="2018-11-09T01:35:06.804" v="267" actId="478"/>
          <ac:spMkLst>
            <pc:docMk/>
            <pc:sldMk cId="3713611776" sldId="299"/>
            <ac:spMk id="9" creationId="{00000000-0000-0000-0000-000000000000}"/>
          </ac:spMkLst>
        </pc:spChg>
        <pc:spChg chg="add del">
          <ac:chgData name="和敏 吉武" userId="e4825ba96748af9c" providerId="LiveId" clId="{2E11CE0C-6565-4671-A915-A9EAA8746F7C}" dt="2018-11-09T01:35:06.804" v="267" actId="478"/>
          <ac:spMkLst>
            <pc:docMk/>
            <pc:sldMk cId="3713611776" sldId="299"/>
            <ac:spMk id="10" creationId="{00000000-0000-0000-0000-000000000000}"/>
          </ac:spMkLst>
        </pc:spChg>
        <pc:spChg chg="add del mod">
          <ac:chgData name="和敏 吉武" userId="e4825ba96748af9c" providerId="LiveId" clId="{2E11CE0C-6565-4671-A915-A9EAA8746F7C}" dt="2018-11-09T01:41:05.686" v="724"/>
          <ac:spMkLst>
            <pc:docMk/>
            <pc:sldMk cId="3713611776" sldId="299"/>
            <ac:spMk id="11" creationId="{00000000-0000-0000-0000-000000000000}"/>
          </ac:spMkLst>
        </pc:spChg>
        <pc:spChg chg="add del">
          <ac:chgData name="和敏 吉武" userId="e4825ba96748af9c" providerId="LiveId" clId="{2E11CE0C-6565-4671-A915-A9EAA8746F7C}" dt="2018-11-09T01:35:06.804" v="267" actId="478"/>
          <ac:spMkLst>
            <pc:docMk/>
            <pc:sldMk cId="3713611776" sldId="299"/>
            <ac:spMk id="13" creationId="{00000000-0000-0000-0000-000000000000}"/>
          </ac:spMkLst>
        </pc:spChg>
        <pc:spChg chg="add del">
          <ac:chgData name="和敏 吉武" userId="e4825ba96748af9c" providerId="LiveId" clId="{2E11CE0C-6565-4671-A915-A9EAA8746F7C}" dt="2018-11-09T01:35:06.804" v="267" actId="478"/>
          <ac:spMkLst>
            <pc:docMk/>
            <pc:sldMk cId="3713611776" sldId="299"/>
            <ac:spMk id="15" creationId="{00000000-0000-0000-0000-000000000000}"/>
          </ac:spMkLst>
        </pc:spChg>
        <pc:spChg chg="add del">
          <ac:chgData name="和敏 吉武" userId="e4825ba96748af9c" providerId="LiveId" clId="{2E11CE0C-6565-4671-A915-A9EAA8746F7C}" dt="2018-11-09T01:35:06.804" v="267" actId="478"/>
          <ac:spMkLst>
            <pc:docMk/>
            <pc:sldMk cId="3713611776" sldId="299"/>
            <ac:spMk id="20" creationId="{00000000-0000-0000-0000-000000000000}"/>
          </ac:spMkLst>
        </pc:spChg>
        <pc:spChg chg="add del">
          <ac:chgData name="和敏 吉武" userId="e4825ba96748af9c" providerId="LiveId" clId="{2E11CE0C-6565-4671-A915-A9EAA8746F7C}" dt="2018-11-09T01:35:06.804" v="267" actId="478"/>
          <ac:spMkLst>
            <pc:docMk/>
            <pc:sldMk cId="3713611776" sldId="299"/>
            <ac:spMk id="21" creationId="{00000000-0000-0000-0000-000000000000}"/>
          </ac:spMkLst>
        </pc:spChg>
        <pc:graphicFrameChg chg="mod modGraphic">
          <ac:chgData name="和敏 吉武" userId="e4825ba96748af9c" providerId="LiveId" clId="{2E11CE0C-6565-4671-A915-A9EAA8746F7C}" dt="2018-11-09T01:48:13.158" v="1178"/>
          <ac:graphicFrameMkLst>
            <pc:docMk/>
            <pc:sldMk cId="3713611776" sldId="299"/>
            <ac:graphicFrameMk id="12" creationId="{00000000-0000-0000-0000-000000000000}"/>
          </ac:graphicFrameMkLst>
        </pc:graphicFrameChg>
        <pc:picChg chg="add del">
          <ac:chgData name="和敏 吉武" userId="e4825ba96748af9c" providerId="LiveId" clId="{2E11CE0C-6565-4671-A915-A9EAA8746F7C}" dt="2018-11-09T01:35:06.804" v="267" actId="478"/>
          <ac:picMkLst>
            <pc:docMk/>
            <pc:sldMk cId="3713611776" sldId="299"/>
            <ac:picMk id="19" creationId="{00000000-0000-0000-0000-000000000000}"/>
          </ac:picMkLst>
        </pc:picChg>
        <pc:picChg chg="add del">
          <ac:chgData name="和敏 吉武" userId="e4825ba96748af9c" providerId="LiveId" clId="{2E11CE0C-6565-4671-A915-A9EAA8746F7C}" dt="2018-11-09T01:35:06.804" v="267" actId="478"/>
          <ac:picMkLst>
            <pc:docMk/>
            <pc:sldMk cId="3713611776" sldId="299"/>
            <ac:picMk id="1026" creationId="{00000000-0000-0000-0000-000000000000}"/>
          </ac:picMkLst>
        </pc:picChg>
      </pc:sldChg>
      <pc:sldChg chg="modSp add">
        <pc:chgData name="和敏 吉武" userId="e4825ba96748af9c" providerId="LiveId" clId="{2E11CE0C-6565-4671-A915-A9EAA8746F7C}" dt="2018-11-09T07:03:58.174" v="2344"/>
        <pc:sldMkLst>
          <pc:docMk/>
          <pc:sldMk cId="3187746098" sldId="300"/>
        </pc:sldMkLst>
        <pc:spChg chg="mod">
          <ac:chgData name="和敏 吉武" userId="e4825ba96748af9c" providerId="LiveId" clId="{2E11CE0C-6565-4671-A915-A9EAA8746F7C}" dt="2018-11-09T07:03:58.174" v="2344"/>
          <ac:spMkLst>
            <pc:docMk/>
            <pc:sldMk cId="3187746098" sldId="300"/>
            <ac:spMk id="2" creationId="{00000000-0000-0000-0000-000000000000}"/>
          </ac:spMkLst>
        </pc:spChg>
      </pc:sldChg>
    </pc:docChg>
  </pc:docChgLst>
  <pc:docChgLst>
    <pc:chgData name="吉武 和敏" userId="e4825ba96748af9c" providerId="LiveId" clId="{8E1C7D9C-561D-48D1-8C43-1BDF275CD3CD}"/>
    <pc:docChg chg="undo custSel addSld modSld sldOrd">
      <pc:chgData name="吉武 和敏" userId="e4825ba96748af9c" providerId="LiveId" clId="{8E1C7D9C-561D-48D1-8C43-1BDF275CD3CD}" dt="2022-05-16T05:21:32.377" v="2007" actId="20577"/>
      <pc:docMkLst>
        <pc:docMk/>
      </pc:docMkLst>
      <pc:sldChg chg="modSp mod">
        <pc:chgData name="吉武 和敏" userId="e4825ba96748af9c" providerId="LiveId" clId="{8E1C7D9C-561D-48D1-8C43-1BDF275CD3CD}" dt="2022-05-09T14:05:01.744" v="24"/>
        <pc:sldMkLst>
          <pc:docMk/>
          <pc:sldMk cId="3856388827" sldId="282"/>
        </pc:sldMkLst>
        <pc:spChg chg="mod">
          <ac:chgData name="吉武 和敏" userId="e4825ba96748af9c" providerId="LiveId" clId="{8E1C7D9C-561D-48D1-8C43-1BDF275CD3CD}" dt="2022-05-09T14:05:01.744" v="24"/>
          <ac:spMkLst>
            <pc:docMk/>
            <pc:sldMk cId="3856388827" sldId="282"/>
            <ac:spMk id="2" creationId="{00000000-0000-0000-0000-000000000000}"/>
          </ac:spMkLst>
        </pc:spChg>
      </pc:sldChg>
      <pc:sldChg chg="addSp delSp modSp mod">
        <pc:chgData name="吉武 和敏" userId="e4825ba96748af9c" providerId="LiveId" clId="{8E1C7D9C-561D-48D1-8C43-1BDF275CD3CD}" dt="2022-05-09T15:36:24.825" v="453" actId="1076"/>
        <pc:sldMkLst>
          <pc:docMk/>
          <pc:sldMk cId="4170612722" sldId="296"/>
        </pc:sldMkLst>
        <pc:spChg chg="mod">
          <ac:chgData name="吉武 和敏" userId="e4825ba96748af9c" providerId="LiveId" clId="{8E1C7D9C-561D-48D1-8C43-1BDF275CD3CD}" dt="2022-05-09T14:18:50.017" v="220" actId="14100"/>
          <ac:spMkLst>
            <pc:docMk/>
            <pc:sldMk cId="4170612722" sldId="296"/>
            <ac:spMk id="10" creationId="{00000000-0000-0000-0000-000000000000}"/>
          </ac:spMkLst>
        </pc:spChg>
        <pc:spChg chg="add mod">
          <ac:chgData name="吉武 和敏" userId="e4825ba96748af9c" providerId="LiveId" clId="{8E1C7D9C-561D-48D1-8C43-1BDF275CD3CD}" dt="2022-05-09T14:18:22.852" v="214" actId="14100"/>
          <ac:spMkLst>
            <pc:docMk/>
            <pc:sldMk cId="4170612722" sldId="296"/>
            <ac:spMk id="16" creationId="{7AADC2DA-E7A1-F93A-99A2-30F6B63DB22E}"/>
          </ac:spMkLst>
        </pc:spChg>
        <pc:spChg chg="add mod">
          <ac:chgData name="吉武 和敏" userId="e4825ba96748af9c" providerId="LiveId" clId="{8E1C7D9C-561D-48D1-8C43-1BDF275CD3CD}" dt="2022-05-09T14:19:55.543" v="345" actId="20577"/>
          <ac:spMkLst>
            <pc:docMk/>
            <pc:sldMk cId="4170612722" sldId="296"/>
            <ac:spMk id="17" creationId="{B2CF658D-6502-986B-BA69-84ACBB3897E6}"/>
          </ac:spMkLst>
        </pc:spChg>
        <pc:graphicFrameChg chg="del">
          <ac:chgData name="吉武 和敏" userId="e4825ba96748af9c" providerId="LiveId" clId="{8E1C7D9C-561D-48D1-8C43-1BDF275CD3CD}" dt="2022-05-09T14:16:11.131" v="37" actId="21"/>
          <ac:graphicFrameMkLst>
            <pc:docMk/>
            <pc:sldMk cId="4170612722" sldId="296"/>
            <ac:graphicFrameMk id="12" creationId="{00000000-0000-0000-0000-000000000000}"/>
          </ac:graphicFrameMkLst>
        </pc:graphicFrameChg>
        <pc:graphicFrameChg chg="add mod modGraphic">
          <ac:chgData name="吉武 和敏" userId="e4825ba96748af9c" providerId="LiveId" clId="{8E1C7D9C-561D-48D1-8C43-1BDF275CD3CD}" dt="2022-05-09T15:36:24.825" v="453" actId="1076"/>
          <ac:graphicFrameMkLst>
            <pc:docMk/>
            <pc:sldMk cId="4170612722" sldId="296"/>
            <ac:graphicFrameMk id="14" creationId="{B6C3A717-14EB-0CD4-143C-3BA8ADCDA780}"/>
          </ac:graphicFrameMkLst>
        </pc:graphicFrameChg>
      </pc:sldChg>
      <pc:sldChg chg="modSp mod ord">
        <pc:chgData name="吉武 和敏" userId="e4825ba96748af9c" providerId="LiveId" clId="{8E1C7D9C-561D-48D1-8C43-1BDF275CD3CD}" dt="2022-05-09T16:08:44.394" v="1074" actId="20577"/>
        <pc:sldMkLst>
          <pc:docMk/>
          <pc:sldMk cId="3484487947" sldId="298"/>
        </pc:sldMkLst>
        <pc:spChg chg="mod">
          <ac:chgData name="吉武 和敏" userId="e4825ba96748af9c" providerId="LiveId" clId="{8E1C7D9C-561D-48D1-8C43-1BDF275CD3CD}" dt="2022-05-09T16:08:44.394" v="1074" actId="20577"/>
          <ac:spMkLst>
            <pc:docMk/>
            <pc:sldMk cId="3484487947" sldId="298"/>
            <ac:spMk id="2" creationId="{00000000-0000-0000-0000-000000000000}"/>
          </ac:spMkLst>
        </pc:spChg>
      </pc:sldChg>
      <pc:sldChg chg="addSp delSp modSp mod">
        <pc:chgData name="吉武 和敏" userId="e4825ba96748af9c" providerId="LiveId" clId="{8E1C7D9C-561D-48D1-8C43-1BDF275CD3CD}" dt="2022-05-09T15:44:13.763" v="694" actId="20577"/>
        <pc:sldMkLst>
          <pc:docMk/>
          <pc:sldMk cId="3713611776" sldId="299"/>
        </pc:sldMkLst>
        <pc:spChg chg="add mod">
          <ac:chgData name="吉武 和敏" userId="e4825ba96748af9c" providerId="LiveId" clId="{8E1C7D9C-561D-48D1-8C43-1BDF275CD3CD}" dt="2022-05-09T15:44:13.763" v="694" actId="20577"/>
          <ac:spMkLst>
            <pc:docMk/>
            <pc:sldMk cId="3713611776" sldId="299"/>
            <ac:spMk id="5" creationId="{E0297A0A-949C-D091-57BD-CDB025F115D2}"/>
          </ac:spMkLst>
        </pc:spChg>
        <pc:spChg chg="mod">
          <ac:chgData name="吉武 和敏" userId="e4825ba96748af9c" providerId="LiveId" clId="{8E1C7D9C-561D-48D1-8C43-1BDF275CD3CD}" dt="2022-05-09T15:41:14.453" v="662" actId="20577"/>
          <ac:spMkLst>
            <pc:docMk/>
            <pc:sldMk cId="3713611776" sldId="299"/>
            <ac:spMk id="11" creationId="{00000000-0000-0000-0000-000000000000}"/>
          </ac:spMkLst>
        </pc:spChg>
        <pc:graphicFrameChg chg="add mod modGraphic">
          <ac:chgData name="吉武 和敏" userId="e4825ba96748af9c" providerId="LiveId" clId="{8E1C7D9C-561D-48D1-8C43-1BDF275CD3CD}" dt="2022-05-09T15:37:39.526" v="481" actId="20577"/>
          <ac:graphicFrameMkLst>
            <pc:docMk/>
            <pc:sldMk cId="3713611776" sldId="299"/>
            <ac:graphicFrameMk id="4" creationId="{00B06E10-EFB0-2A20-A99C-ED597C23821D}"/>
          </ac:graphicFrameMkLst>
        </pc:graphicFrameChg>
        <pc:graphicFrameChg chg="del modGraphic">
          <ac:chgData name="吉武 和敏" userId="e4825ba96748af9c" providerId="LiveId" clId="{8E1C7D9C-561D-48D1-8C43-1BDF275CD3CD}" dt="2022-05-09T14:16:15.755" v="39" actId="21"/>
          <ac:graphicFrameMkLst>
            <pc:docMk/>
            <pc:sldMk cId="3713611776" sldId="299"/>
            <ac:graphicFrameMk id="12" creationId="{00000000-0000-0000-0000-000000000000}"/>
          </ac:graphicFrameMkLst>
        </pc:graphicFrameChg>
      </pc:sldChg>
      <pc:sldChg chg="modSp mod">
        <pc:chgData name="吉武 和敏" userId="e4825ba96748af9c" providerId="LiveId" clId="{8E1C7D9C-561D-48D1-8C43-1BDF275CD3CD}" dt="2022-05-16T05:21:32.377" v="2007" actId="20577"/>
        <pc:sldMkLst>
          <pc:docMk/>
          <pc:sldMk cId="3187746098" sldId="300"/>
        </pc:sldMkLst>
        <pc:spChg chg="mod">
          <ac:chgData name="吉武 和敏" userId="e4825ba96748af9c" providerId="LiveId" clId="{8E1C7D9C-561D-48D1-8C43-1BDF275CD3CD}" dt="2022-05-16T05:21:32.377" v="2007" actId="20577"/>
          <ac:spMkLst>
            <pc:docMk/>
            <pc:sldMk cId="3187746098" sldId="300"/>
            <ac:spMk id="2" creationId="{00000000-0000-0000-0000-000000000000}"/>
          </ac:spMkLst>
        </pc:spChg>
      </pc:sldChg>
      <pc:sldChg chg="addSp modSp add mod">
        <pc:chgData name="吉武 和敏" userId="e4825ba96748af9c" providerId="LiveId" clId="{8E1C7D9C-561D-48D1-8C43-1BDF275CD3CD}" dt="2022-05-09T15:46:11.460" v="737" actId="20577"/>
        <pc:sldMkLst>
          <pc:docMk/>
          <pc:sldMk cId="2417268649" sldId="301"/>
        </pc:sldMkLst>
        <pc:spChg chg="add mod">
          <ac:chgData name="吉武 和敏" userId="e4825ba96748af9c" providerId="LiveId" clId="{8E1C7D9C-561D-48D1-8C43-1BDF275CD3CD}" dt="2022-05-09T15:46:11.460" v="737" actId="20577"/>
          <ac:spMkLst>
            <pc:docMk/>
            <pc:sldMk cId="2417268649" sldId="301"/>
            <ac:spMk id="5" creationId="{C43ED6A8-D690-009F-E988-597A61554CAE}"/>
          </ac:spMkLst>
        </pc:spChg>
        <pc:spChg chg="mod">
          <ac:chgData name="吉武 和敏" userId="e4825ba96748af9c" providerId="LiveId" clId="{8E1C7D9C-561D-48D1-8C43-1BDF275CD3CD}" dt="2022-05-09T15:41:21.543" v="673" actId="20577"/>
          <ac:spMkLst>
            <pc:docMk/>
            <pc:sldMk cId="2417268649" sldId="301"/>
            <ac:spMk id="11" creationId="{00000000-0000-0000-0000-000000000000}"/>
          </ac:spMkLst>
        </pc:spChg>
        <pc:graphicFrameChg chg="mod modGraphic">
          <ac:chgData name="吉武 和敏" userId="e4825ba96748af9c" providerId="LiveId" clId="{8E1C7D9C-561D-48D1-8C43-1BDF275CD3CD}" dt="2022-05-09T15:41:51.936" v="683"/>
          <ac:graphicFrameMkLst>
            <pc:docMk/>
            <pc:sldMk cId="2417268649" sldId="301"/>
            <ac:graphicFrameMk id="4" creationId="{00B06E10-EFB0-2A20-A99C-ED597C23821D}"/>
          </ac:graphicFrameMkLst>
        </pc:graphicFrameChg>
      </pc:sldChg>
      <pc:sldChg chg="addSp delSp modSp add mod ord">
        <pc:chgData name="吉武 和敏" userId="e4825ba96748af9c" providerId="LiveId" clId="{8E1C7D9C-561D-48D1-8C43-1BDF275CD3CD}" dt="2022-05-12T04:07:30.447" v="1897" actId="20577"/>
        <pc:sldMkLst>
          <pc:docMk/>
          <pc:sldMk cId="1767738994" sldId="302"/>
        </pc:sldMkLst>
        <pc:spChg chg="mod">
          <ac:chgData name="吉武 和敏" userId="e4825ba96748af9c" providerId="LiveId" clId="{8E1C7D9C-561D-48D1-8C43-1BDF275CD3CD}" dt="2022-05-12T04:07:30.447" v="1897" actId="20577"/>
          <ac:spMkLst>
            <pc:docMk/>
            <pc:sldMk cId="1767738994" sldId="302"/>
            <ac:spMk id="2" creationId="{00000000-0000-0000-0000-000000000000}"/>
          </ac:spMkLst>
        </pc:spChg>
        <pc:spChg chg="add del">
          <ac:chgData name="吉武 和敏" userId="e4825ba96748af9c" providerId="LiveId" clId="{8E1C7D9C-561D-48D1-8C43-1BDF275CD3CD}" dt="2022-05-09T15:51:05.585" v="756"/>
          <ac:spMkLst>
            <pc:docMk/>
            <pc:sldMk cId="1767738994" sldId="302"/>
            <ac:spMk id="3" creationId="{5FDF5209-0F09-0D55-17C4-27ADC53C4AF6}"/>
          </ac:spMkLst>
        </pc:spChg>
      </pc:sldChg>
      <pc:sldChg chg="addSp delSp modSp add mod">
        <pc:chgData name="吉武 和敏" userId="e4825ba96748af9c" providerId="LiveId" clId="{8E1C7D9C-561D-48D1-8C43-1BDF275CD3CD}" dt="2022-05-16T05:19:22.137" v="2004" actId="115"/>
        <pc:sldMkLst>
          <pc:docMk/>
          <pc:sldMk cId="642753382" sldId="303"/>
        </pc:sldMkLst>
        <pc:spChg chg="add mod">
          <ac:chgData name="吉武 和敏" userId="e4825ba96748af9c" providerId="LiveId" clId="{8E1C7D9C-561D-48D1-8C43-1BDF275CD3CD}" dt="2022-05-16T05:19:17.272" v="2003" actId="115"/>
          <ac:spMkLst>
            <pc:docMk/>
            <pc:sldMk cId="642753382" sldId="303"/>
            <ac:spMk id="4" creationId="{B3EC829A-1393-8481-AD3C-80FBB723960C}"/>
          </ac:spMkLst>
        </pc:spChg>
        <pc:spChg chg="mod">
          <ac:chgData name="吉武 和敏" userId="e4825ba96748af9c" providerId="LiveId" clId="{8E1C7D9C-561D-48D1-8C43-1BDF275CD3CD}" dt="2022-05-16T05:17:41.737" v="1899" actId="1076"/>
          <ac:spMkLst>
            <pc:docMk/>
            <pc:sldMk cId="642753382" sldId="303"/>
            <ac:spMk id="5" creationId="{E0297A0A-949C-D091-57BD-CDB025F115D2}"/>
          </ac:spMkLst>
        </pc:spChg>
        <pc:spChg chg="mod">
          <ac:chgData name="吉武 和敏" userId="e4825ba96748af9c" providerId="LiveId" clId="{8E1C7D9C-561D-48D1-8C43-1BDF275CD3CD}" dt="2022-05-16T05:19:22.137" v="2004" actId="115"/>
          <ac:spMkLst>
            <pc:docMk/>
            <pc:sldMk cId="642753382" sldId="303"/>
            <ac:spMk id="11" creationId="{00000000-0000-0000-0000-000000000000}"/>
          </ac:spMkLst>
        </pc:spChg>
        <pc:graphicFrameChg chg="del">
          <ac:chgData name="吉武 和敏" userId="e4825ba96748af9c" providerId="LiveId" clId="{8E1C7D9C-561D-48D1-8C43-1BDF275CD3CD}" dt="2022-05-12T04:00:49.698" v="1136" actId="478"/>
          <ac:graphicFrameMkLst>
            <pc:docMk/>
            <pc:sldMk cId="642753382" sldId="303"/>
            <ac:graphicFrameMk id="4" creationId="{00B06E10-EFB0-2A20-A99C-ED597C23821D}"/>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028357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7643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970548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04966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2022/5/16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894244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2022/5/16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429495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74F8153-9935-40CC-A99F-6E36BAA8E76E}" type="datetimeFigureOut">
              <a:rPr kumimoji="1" lang="ja-JP" altLang="en-US" smtClean="0"/>
              <a:t>2022/5/16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371110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74F8153-9935-40CC-A99F-6E36BAA8E76E}" type="datetimeFigureOut">
              <a:rPr kumimoji="1" lang="ja-JP" altLang="en-US" smtClean="0"/>
              <a:t>2022/5/16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788394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F8153-9935-40CC-A99F-6E36BAA8E76E}" type="datetimeFigureOut">
              <a:rPr kumimoji="1" lang="ja-JP" altLang="en-US" smtClean="0"/>
              <a:t>2022/5/16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86237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2022/5/16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81404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2022/5/16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63959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F8153-9935-40CC-A99F-6E36BAA8E76E}" type="datetimeFigureOut">
              <a:rPr kumimoji="1" lang="ja-JP" altLang="en-US" smtClean="0"/>
              <a:t>2022/5/16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03065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a:t>AWK</a:t>
            </a:r>
            <a:r>
              <a:rPr kumimoji="1" lang="ja-JP" altLang="en-US" dirty="0"/>
              <a:t>入門　</a:t>
            </a:r>
            <a:r>
              <a:rPr kumimoji="1" lang="en-US" altLang="ja-JP" dirty="0"/>
              <a:t>6</a:t>
            </a:r>
            <a:r>
              <a:rPr kumimoji="1" lang="ja-JP" altLang="en-US" dirty="0"/>
              <a:t>日目</a:t>
            </a:r>
          </a:p>
        </p:txBody>
      </p:sp>
    </p:spTree>
    <p:extLst>
      <p:ext uri="{BB962C8B-B14F-4D97-AF65-F5344CB8AC3E}">
        <p14:creationId xmlns:p14="http://schemas.microsoft.com/office/powerpoint/2010/main" val="1367562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3477875"/>
          </a:xfrm>
          <a:prstGeom prst="rect">
            <a:avLst/>
          </a:prstGeom>
          <a:noFill/>
        </p:spPr>
        <p:txBody>
          <a:bodyPr wrap="square" rtlCol="0">
            <a:spAutoFit/>
          </a:bodyPr>
          <a:lstStyle/>
          <a:p>
            <a:r>
              <a:rPr lang="en-US" altLang="ja-JP" sz="2000" dirty="0"/>
              <a:t>'</a:t>
            </a:r>
            <a:r>
              <a:rPr lang="ja-JP" altLang="en-US" sz="2000" dirty="0"/>
              <a:t>の文字をエスケープせずに出力するシンプルな方法</a:t>
            </a:r>
            <a:endParaRPr lang="en-US" altLang="ja-JP" sz="2000" dirty="0"/>
          </a:p>
          <a:p>
            <a:endParaRPr lang="en-US" altLang="ja-JP" sz="2000" dirty="0"/>
          </a:p>
          <a:p>
            <a:r>
              <a:rPr lang="ja-JP" altLang="en-US" sz="2000" dirty="0"/>
              <a:t>下記のファイルを作成する。</a:t>
            </a:r>
            <a:endParaRPr lang="en-US" altLang="ja-JP" sz="2000" dirty="0"/>
          </a:p>
          <a:p>
            <a:r>
              <a:rPr lang="en-US" altLang="ja-JP" sz="2000" dirty="0"/>
              <a:t>day6.txt</a:t>
            </a:r>
          </a:p>
          <a:p>
            <a:endParaRPr lang="en-US" altLang="ja-JP" sz="2000" dirty="0"/>
          </a:p>
          <a:p>
            <a:r>
              <a:rPr lang="en-US" altLang="ja-JP" sz="2000" dirty="0"/>
              <a:t>BEGIN{print "'"}</a:t>
            </a:r>
          </a:p>
          <a:p>
            <a:endParaRPr lang="en-US" altLang="ja-JP" sz="2000" dirty="0"/>
          </a:p>
          <a:p>
            <a:r>
              <a:rPr lang="ja-JP" altLang="en-US" sz="2000" dirty="0"/>
              <a:t>そして、</a:t>
            </a:r>
            <a:endParaRPr lang="en-US" altLang="ja-JP" sz="2000" dirty="0"/>
          </a:p>
          <a:p>
            <a:r>
              <a:rPr lang="en-US" altLang="ja-JP" sz="2000" dirty="0"/>
              <a:t>awk -f day6.txt</a:t>
            </a:r>
          </a:p>
          <a:p>
            <a:r>
              <a:rPr lang="ja-JP" altLang="en-US" sz="2000" dirty="0"/>
              <a:t>と実行すると、特にエスケープしなくても</a:t>
            </a:r>
            <a:r>
              <a:rPr lang="en-US" altLang="ja-JP" sz="2000" dirty="0"/>
              <a:t>'</a:t>
            </a:r>
            <a:r>
              <a:rPr lang="ja-JP" altLang="en-US" sz="2000" dirty="0"/>
              <a:t>を出力可能。</a:t>
            </a:r>
            <a:endParaRPr lang="en-US" altLang="ja-JP" sz="2000" dirty="0"/>
          </a:p>
          <a:p>
            <a:endParaRPr lang="en-US" altLang="ja-JP" sz="2000" dirty="0"/>
          </a:p>
        </p:txBody>
      </p:sp>
    </p:spTree>
    <p:extLst>
      <p:ext uri="{BB962C8B-B14F-4D97-AF65-F5344CB8AC3E}">
        <p14:creationId xmlns:p14="http://schemas.microsoft.com/office/powerpoint/2010/main" val="3856388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293" y="-31795"/>
            <a:ext cx="9025428" cy="2246769"/>
          </a:xfrm>
          <a:prstGeom prst="rect">
            <a:avLst/>
          </a:prstGeom>
          <a:noFill/>
        </p:spPr>
        <p:txBody>
          <a:bodyPr wrap="square" rtlCol="0">
            <a:spAutoFit/>
          </a:bodyPr>
          <a:lstStyle/>
          <a:p>
            <a:r>
              <a:rPr lang="ja-JP" altLang="en-US" sz="2000" dirty="0"/>
              <a:t>練習問題</a:t>
            </a:r>
            <a:r>
              <a:rPr lang="en-US" altLang="ja-JP" sz="2000" dirty="0"/>
              <a:t>1</a:t>
            </a:r>
          </a:p>
          <a:p>
            <a:endParaRPr lang="en-US" altLang="ja-JP" sz="2000" dirty="0"/>
          </a:p>
          <a:p>
            <a:r>
              <a:rPr lang="en-US" altLang="ja-JP" sz="2000" dirty="0"/>
              <a:t>1</a:t>
            </a:r>
            <a:r>
              <a:rPr lang="ja-JP" altLang="en-US" sz="2000" dirty="0"/>
              <a:t>．下記の文章を出力するように</a:t>
            </a:r>
            <a:r>
              <a:rPr lang="en-US" altLang="ja-JP" sz="2000" dirty="0"/>
              <a:t>awk</a:t>
            </a:r>
            <a:r>
              <a:rPr lang="ja-JP" altLang="en-US" sz="2000" dirty="0"/>
              <a:t>を記述せよ</a:t>
            </a:r>
            <a:endParaRPr lang="en-US" altLang="ja-JP" sz="2000" dirty="0"/>
          </a:p>
          <a:p>
            <a:endParaRPr lang="en-US" altLang="ja-JP" sz="2000" dirty="0"/>
          </a:p>
          <a:p>
            <a:r>
              <a:rPr lang="en-US" altLang="ja-JP" sz="2000" dirty="0"/>
              <a:t>  a. </a:t>
            </a:r>
            <a:r>
              <a:rPr lang="ja-JP" altLang="en-US" sz="2000" dirty="0"/>
              <a:t>「</a:t>
            </a:r>
            <a:r>
              <a:rPr lang="en-US" altLang="ja-JP" sz="2000" dirty="0"/>
              <a:t>C:\Users\user1\Documents</a:t>
            </a:r>
            <a:r>
              <a:rPr lang="ja-JP" altLang="en-US" sz="2000" dirty="0"/>
              <a:t>」</a:t>
            </a:r>
            <a:endParaRPr lang="en-US" altLang="ja-JP" sz="2000" dirty="0"/>
          </a:p>
          <a:p>
            <a:r>
              <a:rPr lang="en-US" altLang="ja-JP" sz="2000" dirty="0"/>
              <a:t>  b. </a:t>
            </a:r>
            <a:r>
              <a:rPr lang="ja-JP" altLang="en-US" sz="2000" dirty="0"/>
              <a:t>「</a:t>
            </a:r>
            <a:r>
              <a:rPr lang="en-US" altLang="ja-JP" sz="2000" dirty="0"/>
              <a:t>5' UTR, 3' UTR</a:t>
            </a:r>
            <a:r>
              <a:rPr lang="ja-JP" altLang="en-US" sz="2000" dirty="0"/>
              <a:t>」</a:t>
            </a:r>
            <a:endParaRPr lang="en-US" altLang="ja-JP" sz="2000" dirty="0"/>
          </a:p>
          <a:p>
            <a:r>
              <a:rPr lang="en-US" altLang="ja-JP" sz="2000" dirty="0"/>
              <a:t>  c. </a:t>
            </a:r>
            <a:r>
              <a:rPr lang="ja-JP" altLang="en-US" sz="2000" dirty="0"/>
              <a:t>「</a:t>
            </a:r>
            <a:r>
              <a:rPr lang="en-US" altLang="ja-JP" sz="2000" dirty="0"/>
              <a:t>"Hello world!"</a:t>
            </a:r>
            <a:r>
              <a:rPr lang="ja-JP" altLang="en-US" sz="2000" dirty="0"/>
              <a:t>」</a:t>
            </a:r>
            <a:endParaRPr lang="en-US" altLang="ja-JP" sz="2000" dirty="0"/>
          </a:p>
        </p:txBody>
      </p:sp>
    </p:spTree>
    <p:extLst>
      <p:ext uri="{BB962C8B-B14F-4D97-AF65-F5344CB8AC3E}">
        <p14:creationId xmlns:p14="http://schemas.microsoft.com/office/powerpoint/2010/main" val="3484487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64489"/>
            <a:ext cx="8682086" cy="400110"/>
          </a:xfrm>
          <a:prstGeom prst="rect">
            <a:avLst/>
          </a:prstGeom>
          <a:noFill/>
        </p:spPr>
        <p:txBody>
          <a:bodyPr wrap="square" rtlCol="0">
            <a:spAutoFit/>
          </a:bodyPr>
          <a:lstStyle/>
          <a:p>
            <a:r>
              <a:rPr lang="ja-JP" altLang="en-US" sz="2000" dirty="0"/>
              <a:t>正規表現のパターンでのエスケープ</a:t>
            </a:r>
            <a:endParaRPr lang="en-US" altLang="ja-JP" sz="2000" dirty="0"/>
          </a:p>
        </p:txBody>
      </p:sp>
      <p:sp>
        <p:nvSpPr>
          <p:cNvPr id="4" name="テキスト ボックス 3"/>
          <p:cNvSpPr txBox="1"/>
          <p:nvPr/>
        </p:nvSpPr>
        <p:spPr>
          <a:xfrm>
            <a:off x="0" y="3429000"/>
            <a:ext cx="9144000" cy="3477875"/>
          </a:xfrm>
          <a:prstGeom prst="rect">
            <a:avLst/>
          </a:prstGeom>
          <a:noFill/>
        </p:spPr>
        <p:txBody>
          <a:bodyPr wrap="square" rtlCol="0">
            <a:spAutoFit/>
          </a:bodyPr>
          <a:lstStyle/>
          <a:p>
            <a:r>
              <a:rPr lang="ja-JP" altLang="en-US" sz="2000" dirty="0"/>
              <a:t>正規表現のパターンとして、上記のように</a:t>
            </a:r>
            <a:endParaRPr lang="en-US" altLang="ja-JP" sz="2000" dirty="0"/>
          </a:p>
          <a:p>
            <a:r>
              <a:rPr lang="en-US" altLang="ja-JP" sz="2000" dirty="0"/>
              <a:t>. + * ^ $ [ ] ( ) | \</a:t>
            </a:r>
          </a:p>
          <a:p>
            <a:r>
              <a:rPr lang="ja-JP" altLang="en-US" sz="2000" dirty="0"/>
              <a:t>などは特別な意味を持ちます。</a:t>
            </a:r>
            <a:endParaRPr lang="en-US" altLang="ja-JP" sz="2000" dirty="0"/>
          </a:p>
          <a:p>
            <a:r>
              <a:rPr lang="ja-JP" altLang="en-US" sz="2000" dirty="0"/>
              <a:t>もし、仮に上のような文字自体に一致させたい場合は下記のようにエスケープする必要があります。</a:t>
            </a:r>
            <a:endParaRPr lang="en-US" altLang="ja-JP" sz="2000" dirty="0"/>
          </a:p>
          <a:p>
            <a:endParaRPr lang="en-US" altLang="ja-JP" sz="2000" dirty="0"/>
          </a:p>
          <a:p>
            <a:r>
              <a:rPr lang="ja-JP" altLang="en-US" sz="2000" dirty="0"/>
              <a:t>誤：</a:t>
            </a:r>
            <a:r>
              <a:rPr lang="en-US" altLang="ja-JP" sz="2000" dirty="0" err="1"/>
              <a:t>awk</a:t>
            </a:r>
            <a:r>
              <a:rPr lang="en-US" altLang="ja-JP" sz="2000" dirty="0"/>
              <a:t> 'BEGIN{a="Hello."; </a:t>
            </a:r>
            <a:r>
              <a:rPr lang="en-US" altLang="ja-JP" sz="2000" dirty="0" err="1"/>
              <a:t>gsub</a:t>
            </a:r>
            <a:r>
              <a:rPr lang="en-US" altLang="ja-JP" sz="2000" dirty="0"/>
              <a:t>(".","!", a); print a}'</a:t>
            </a:r>
          </a:p>
          <a:p>
            <a:r>
              <a:rPr lang="ja-JP" altLang="en-US" sz="2000" dirty="0"/>
              <a:t>正：</a:t>
            </a:r>
            <a:r>
              <a:rPr lang="en-US" altLang="ja-JP" sz="2000" dirty="0" err="1"/>
              <a:t>awk</a:t>
            </a:r>
            <a:r>
              <a:rPr lang="en-US" altLang="ja-JP" sz="2000" dirty="0"/>
              <a:t> 'BEGIN{a="Hello."; </a:t>
            </a:r>
            <a:r>
              <a:rPr lang="en-US" altLang="ja-JP" sz="2000" dirty="0" err="1"/>
              <a:t>gsub</a:t>
            </a:r>
            <a:r>
              <a:rPr lang="en-US" altLang="ja-JP" sz="2000" dirty="0"/>
              <a:t>("[.]","!", a); print a}' </a:t>
            </a:r>
            <a:r>
              <a:rPr lang="ja-JP" altLang="en-US" sz="2000" dirty="0"/>
              <a:t>　</a:t>
            </a:r>
            <a:r>
              <a:rPr lang="en-US" altLang="ja-JP" sz="2000" dirty="0"/>
              <a:t># </a:t>
            </a:r>
            <a:r>
              <a:rPr lang="ja-JP" altLang="en-US" sz="2000" dirty="0"/>
              <a:t>「</a:t>
            </a:r>
            <a:r>
              <a:rPr lang="en-US" altLang="ja-JP" sz="2000" dirty="0"/>
              <a:t>^</a:t>
            </a:r>
            <a:r>
              <a:rPr lang="ja-JP" altLang="en-US" sz="2000" dirty="0"/>
              <a:t>」「</a:t>
            </a:r>
            <a:r>
              <a:rPr lang="en-US" altLang="ja-JP" sz="2000" dirty="0"/>
              <a:t>]</a:t>
            </a:r>
            <a:r>
              <a:rPr lang="ja-JP" altLang="en-US" sz="2000" dirty="0"/>
              <a:t>」「</a:t>
            </a:r>
            <a:r>
              <a:rPr lang="en-US" altLang="ja-JP" sz="2000" dirty="0"/>
              <a:t>\</a:t>
            </a:r>
            <a:r>
              <a:rPr lang="ja-JP" altLang="en-US" sz="2000" dirty="0"/>
              <a:t>」以外の文字に有効</a:t>
            </a:r>
            <a:endParaRPr lang="en-US" altLang="ja-JP" sz="2000" dirty="0"/>
          </a:p>
          <a:p>
            <a:r>
              <a:rPr lang="ja-JP" altLang="en-US" sz="2000" dirty="0"/>
              <a:t>    ：</a:t>
            </a:r>
            <a:r>
              <a:rPr lang="en-US" altLang="ja-JP" sz="2000" dirty="0" err="1"/>
              <a:t>awk</a:t>
            </a:r>
            <a:r>
              <a:rPr lang="en-US" altLang="ja-JP" sz="2000" dirty="0"/>
              <a:t> 'BEGIN{a="Hello."; </a:t>
            </a:r>
            <a:r>
              <a:rPr lang="en-US" altLang="ja-JP" sz="2000" dirty="0" err="1"/>
              <a:t>gsub</a:t>
            </a:r>
            <a:r>
              <a:rPr lang="en-US" altLang="ja-JP" sz="2000" dirty="0"/>
              <a:t>("\\.","!", a); print a}' </a:t>
            </a:r>
          </a:p>
          <a:p>
            <a:r>
              <a:rPr lang="en-US" altLang="ja-JP" sz="2000" dirty="0" err="1"/>
              <a:t>sed</a:t>
            </a:r>
            <a:r>
              <a:rPr lang="ja-JP" altLang="en-US" sz="2000" dirty="0"/>
              <a:t>コマンドと共通して使えるのは</a:t>
            </a:r>
            <a:r>
              <a:rPr lang="en-US" altLang="ja-JP" sz="2000" dirty="0"/>
              <a:t>[]</a:t>
            </a:r>
            <a:r>
              <a:rPr lang="ja-JP" altLang="en-US" sz="2000" dirty="0"/>
              <a:t>のタイプのエスケープ方法なのでこっち推奨</a:t>
            </a:r>
            <a:endParaRPr lang="en-US" altLang="ja-JP" sz="2000" dirty="0"/>
          </a:p>
          <a:p>
            <a:r>
              <a:rPr lang="en-US" altLang="ja-JP" sz="2000" dirty="0"/>
              <a:t>(</a:t>
            </a:r>
            <a:r>
              <a:rPr lang="ja-JP" altLang="en-US" sz="2000" dirty="0"/>
              <a:t>「</a:t>
            </a:r>
            <a:r>
              <a:rPr lang="en-US" altLang="ja-JP" sz="2000" dirty="0"/>
              <a:t>^</a:t>
            </a:r>
            <a:r>
              <a:rPr lang="ja-JP" altLang="en-US" sz="2000" dirty="0"/>
              <a:t>」「</a:t>
            </a:r>
            <a:r>
              <a:rPr lang="en-US" altLang="ja-JP" sz="2000" dirty="0"/>
              <a:t>]</a:t>
            </a:r>
            <a:r>
              <a:rPr lang="ja-JP" altLang="en-US" sz="2000" dirty="0"/>
              <a:t>」「</a:t>
            </a:r>
            <a:r>
              <a:rPr lang="en-US" altLang="ja-JP" sz="2000" dirty="0"/>
              <a:t>\</a:t>
            </a:r>
            <a:r>
              <a:rPr lang="ja-JP" altLang="en-US" sz="2000" dirty="0"/>
              <a:t>」の文字自体に一致させたい場合、</a:t>
            </a:r>
            <a:r>
              <a:rPr lang="en-US" altLang="ja-JP" sz="2000" dirty="0"/>
              <a:t>"\\^", "\\]", "\\\\"</a:t>
            </a:r>
            <a:r>
              <a:rPr lang="ja-JP" altLang="en-US" sz="2000" dirty="0"/>
              <a:t>とする必要あり。</a:t>
            </a:r>
            <a:r>
              <a:rPr lang="en-US" altLang="ja-JP" sz="2000" dirty="0"/>
              <a:t>)</a:t>
            </a:r>
          </a:p>
        </p:txBody>
      </p:sp>
      <p:graphicFrame>
        <p:nvGraphicFramePr>
          <p:cNvPr id="6" name="表 5"/>
          <p:cNvGraphicFramePr>
            <a:graphicFrameLocks noGrp="1"/>
          </p:cNvGraphicFramePr>
          <p:nvPr>
            <p:extLst>
              <p:ext uri="{D42A27DB-BD31-4B8C-83A1-F6EECF244321}">
                <p14:modId xmlns:p14="http://schemas.microsoft.com/office/powerpoint/2010/main" val="1947777359"/>
              </p:ext>
            </p:extLst>
          </p:nvPr>
        </p:nvGraphicFramePr>
        <p:xfrm>
          <a:off x="789062" y="486145"/>
          <a:ext cx="5938909" cy="2956560"/>
        </p:xfrm>
        <a:graphic>
          <a:graphicData uri="http://schemas.openxmlformats.org/drawingml/2006/table">
            <a:tbl>
              <a:tblPr bandRow="1">
                <a:tableStyleId>{5C22544A-7EE6-4342-B048-85BDC9FD1C3A}</a:tableStyleId>
              </a:tblPr>
              <a:tblGrid>
                <a:gridCol w="1154480">
                  <a:extLst>
                    <a:ext uri="{9D8B030D-6E8A-4147-A177-3AD203B41FA5}">
                      <a16:colId xmlns:a16="http://schemas.microsoft.com/office/drawing/2014/main" val="20000"/>
                    </a:ext>
                  </a:extLst>
                </a:gridCol>
                <a:gridCol w="4784429">
                  <a:extLst>
                    <a:ext uri="{9D8B030D-6E8A-4147-A177-3AD203B41FA5}">
                      <a16:colId xmlns:a16="http://schemas.microsoft.com/office/drawing/2014/main" val="20001"/>
                    </a:ext>
                  </a:extLst>
                </a:gridCol>
              </a:tblGrid>
              <a:tr h="370840">
                <a:tc>
                  <a:txBody>
                    <a:bodyPr/>
                    <a:lstStyle/>
                    <a:p>
                      <a:r>
                        <a:rPr kumimoji="1" lang="en-US" altLang="ja-JP" dirty="0"/>
                        <a:t>.</a:t>
                      </a:r>
                      <a:endParaRPr kumimoji="1" lang="ja-JP" altLang="en-US" dirty="0"/>
                    </a:p>
                  </a:txBody>
                  <a:tcPr/>
                </a:tc>
                <a:tc>
                  <a:txBody>
                    <a:bodyPr/>
                    <a:lstStyle/>
                    <a:p>
                      <a:r>
                        <a:rPr lang="ja-JP" altLang="en-US" sz="1800" dirty="0"/>
                        <a:t>ワイルドカード、任意の位置文字を表す</a:t>
                      </a:r>
                      <a:endParaRPr kumimoji="1" lang="ja-JP" altLang="en-US" dirty="0"/>
                    </a:p>
                  </a:txBody>
                  <a:tcPr/>
                </a:tc>
                <a:extLst>
                  <a:ext uri="{0D108BD9-81ED-4DB2-BD59-A6C34878D82A}">
                    <a16:rowId xmlns:a16="http://schemas.microsoft.com/office/drawing/2014/main" val="10000"/>
                  </a:ext>
                </a:extLst>
              </a:tr>
              <a:tr h="370840">
                <a:tc>
                  <a:txBody>
                    <a:bodyPr/>
                    <a:lstStyle/>
                    <a:p>
                      <a:r>
                        <a:rPr kumimoji="1" lang="en-US" altLang="ja-JP" dirty="0"/>
                        <a:t>a+</a:t>
                      </a:r>
                      <a:endParaRPr kumimoji="1" lang="ja-JP" altLang="en-US" dirty="0"/>
                    </a:p>
                  </a:txBody>
                  <a:tcPr/>
                </a:tc>
                <a:tc>
                  <a:txBody>
                    <a:bodyPr/>
                    <a:lstStyle/>
                    <a:p>
                      <a:r>
                        <a:rPr kumimoji="1" lang="en-US" altLang="ja-JP" dirty="0"/>
                        <a:t>1</a:t>
                      </a:r>
                      <a:r>
                        <a:rPr kumimoji="1" lang="ja-JP" altLang="en-US" dirty="0"/>
                        <a:t>文字以上の</a:t>
                      </a:r>
                      <a:r>
                        <a:rPr kumimoji="1" lang="en-US" altLang="ja-JP" dirty="0"/>
                        <a:t>a</a:t>
                      </a:r>
                      <a:endParaRPr kumimoji="1" lang="ja-JP" altLang="en-US" dirty="0"/>
                    </a:p>
                  </a:txBody>
                  <a:tcPr/>
                </a:tc>
                <a:extLst>
                  <a:ext uri="{0D108BD9-81ED-4DB2-BD59-A6C34878D82A}">
                    <a16:rowId xmlns:a16="http://schemas.microsoft.com/office/drawing/2014/main" val="10001"/>
                  </a:ext>
                </a:extLst>
              </a:tr>
              <a:tr h="370840">
                <a:tc>
                  <a:txBody>
                    <a:bodyPr/>
                    <a:lstStyle/>
                    <a:p>
                      <a:r>
                        <a:rPr kumimoji="1" lang="en-US" altLang="ja-JP" dirty="0"/>
                        <a:t>a*</a:t>
                      </a:r>
                      <a:endParaRPr kumimoji="1" lang="ja-JP" altLang="en-US" dirty="0"/>
                    </a:p>
                  </a:txBody>
                  <a:tcPr/>
                </a:tc>
                <a:tc>
                  <a:txBody>
                    <a:bodyPr/>
                    <a:lstStyle/>
                    <a:p>
                      <a:r>
                        <a:rPr kumimoji="1" lang="en-US" altLang="ja-JP" dirty="0"/>
                        <a:t>0</a:t>
                      </a:r>
                      <a:r>
                        <a:rPr kumimoji="1" lang="ja-JP" altLang="en-US" dirty="0"/>
                        <a:t>文字以上の</a:t>
                      </a:r>
                      <a:r>
                        <a:rPr kumimoji="1" lang="en-US" altLang="ja-JP" dirty="0"/>
                        <a:t>a</a:t>
                      </a:r>
                      <a:endParaRPr kumimoji="1" lang="ja-JP" altLang="en-US" dirty="0"/>
                    </a:p>
                  </a:txBody>
                  <a:tcPr/>
                </a:tc>
                <a:extLst>
                  <a:ext uri="{0D108BD9-81ED-4DB2-BD59-A6C34878D82A}">
                    <a16:rowId xmlns:a16="http://schemas.microsoft.com/office/drawing/2014/main" val="10002"/>
                  </a:ext>
                </a:extLst>
              </a:tr>
              <a:tr h="370840">
                <a:tc>
                  <a:txBody>
                    <a:bodyPr/>
                    <a:lstStyle/>
                    <a:p>
                      <a:r>
                        <a:rPr kumimoji="1" lang="en-US" altLang="ja-JP" dirty="0"/>
                        <a:t>^</a:t>
                      </a:r>
                      <a:endParaRPr kumimoji="1" lang="ja-JP" altLang="en-US" dirty="0"/>
                    </a:p>
                  </a:txBody>
                  <a:tcPr/>
                </a:tc>
                <a:tc>
                  <a:txBody>
                    <a:bodyPr/>
                    <a:lstStyle/>
                    <a:p>
                      <a:r>
                        <a:rPr kumimoji="1" lang="ja-JP" altLang="en-US" dirty="0"/>
                        <a:t>行の先頭を表す</a:t>
                      </a:r>
                    </a:p>
                  </a:txBody>
                  <a:tcPr/>
                </a:tc>
                <a:extLst>
                  <a:ext uri="{0D108BD9-81ED-4DB2-BD59-A6C34878D82A}">
                    <a16:rowId xmlns:a16="http://schemas.microsoft.com/office/drawing/2014/main" val="10003"/>
                  </a:ext>
                </a:extLst>
              </a:tr>
              <a:tr h="370840">
                <a:tc>
                  <a:txBody>
                    <a:bodyPr/>
                    <a:lstStyle/>
                    <a:p>
                      <a:r>
                        <a:rPr kumimoji="1" lang="en-US" altLang="ja-JP" dirty="0"/>
                        <a:t>$</a:t>
                      </a:r>
                      <a:endParaRPr kumimoji="1" lang="ja-JP" altLang="en-US" dirty="0"/>
                    </a:p>
                  </a:txBody>
                  <a:tcPr/>
                </a:tc>
                <a:tc>
                  <a:txBody>
                    <a:bodyPr/>
                    <a:lstStyle/>
                    <a:p>
                      <a:r>
                        <a:rPr kumimoji="1" lang="ja-JP" altLang="en-US" dirty="0"/>
                        <a:t>行の末端を表す</a:t>
                      </a:r>
                    </a:p>
                  </a:txBody>
                  <a:tcPr/>
                </a:tc>
                <a:extLst>
                  <a:ext uri="{0D108BD9-81ED-4DB2-BD59-A6C34878D82A}">
                    <a16:rowId xmlns:a16="http://schemas.microsoft.com/office/drawing/2014/main" val="10004"/>
                  </a:ext>
                </a:extLst>
              </a:tr>
              <a:tr h="370840">
                <a:tc>
                  <a:txBody>
                    <a:bodyPr/>
                    <a:lstStyle/>
                    <a:p>
                      <a:r>
                        <a:rPr kumimoji="1" lang="en-US" altLang="ja-JP" dirty="0"/>
                        <a:t>[</a:t>
                      </a:r>
                      <a:r>
                        <a:rPr kumimoji="1" lang="en-US" altLang="ja-JP" dirty="0" err="1"/>
                        <a:t>abc</a:t>
                      </a:r>
                      <a:r>
                        <a:rPr kumimoji="1" lang="en-US" altLang="ja-JP" dirty="0"/>
                        <a:t>]</a:t>
                      </a:r>
                      <a:endParaRPr kumimoji="1" lang="ja-JP" altLang="en-US" dirty="0"/>
                    </a:p>
                  </a:txBody>
                  <a:tcPr/>
                </a:tc>
                <a:tc>
                  <a:txBody>
                    <a:bodyPr/>
                    <a:lstStyle/>
                    <a:p>
                      <a:r>
                        <a:rPr kumimoji="1" lang="en-US" altLang="ja-JP" dirty="0"/>
                        <a:t>a</a:t>
                      </a:r>
                      <a:r>
                        <a:rPr kumimoji="1" lang="ja-JP" altLang="en-US" dirty="0"/>
                        <a:t>もしくは</a:t>
                      </a:r>
                      <a:r>
                        <a:rPr kumimoji="1" lang="en-US" altLang="ja-JP" dirty="0"/>
                        <a:t>b</a:t>
                      </a:r>
                      <a:r>
                        <a:rPr kumimoji="1" lang="ja-JP" altLang="en-US" dirty="0"/>
                        <a:t>もしくは</a:t>
                      </a:r>
                      <a:r>
                        <a:rPr kumimoji="1" lang="en-US" altLang="ja-JP" dirty="0"/>
                        <a:t>c</a:t>
                      </a:r>
                      <a:r>
                        <a:rPr kumimoji="1" lang="ja-JP" altLang="en-US" dirty="0"/>
                        <a:t>のいずれかの文字</a:t>
                      </a:r>
                    </a:p>
                  </a:txBody>
                  <a:tcPr/>
                </a:tc>
                <a:extLst>
                  <a:ext uri="{0D108BD9-81ED-4DB2-BD59-A6C34878D82A}">
                    <a16:rowId xmlns:a16="http://schemas.microsoft.com/office/drawing/2014/main" val="10005"/>
                  </a:ext>
                </a:extLst>
              </a:tr>
              <a:tr h="185420">
                <a:tc>
                  <a:txBody>
                    <a:bodyPr/>
                    <a:lstStyle/>
                    <a:p>
                      <a:r>
                        <a:rPr kumimoji="1" lang="en-US" altLang="ja-JP" dirty="0"/>
                        <a:t>[^</a:t>
                      </a:r>
                      <a:r>
                        <a:rPr kumimoji="1" lang="en-US" altLang="ja-JP" dirty="0" err="1"/>
                        <a:t>abc</a:t>
                      </a:r>
                      <a:r>
                        <a:rPr kumimoji="1" lang="en-US" altLang="ja-JP" dirty="0"/>
                        <a:t>]</a:t>
                      </a:r>
                      <a:endParaRPr kumimoji="1" lang="ja-JP" altLang="en-US" dirty="0"/>
                    </a:p>
                  </a:txBody>
                  <a:tcPr/>
                </a:tc>
                <a:tc>
                  <a:txBody>
                    <a:bodyPr/>
                    <a:lstStyle/>
                    <a:p>
                      <a:r>
                        <a:rPr kumimoji="1" lang="en-US" altLang="ja-JP" dirty="0"/>
                        <a:t>a</a:t>
                      </a:r>
                      <a:r>
                        <a:rPr kumimoji="1" lang="ja-JP" altLang="en-US" dirty="0"/>
                        <a:t>でも</a:t>
                      </a:r>
                      <a:r>
                        <a:rPr kumimoji="1" lang="en-US" altLang="ja-JP" dirty="0"/>
                        <a:t>b</a:t>
                      </a:r>
                      <a:r>
                        <a:rPr kumimoji="1" lang="ja-JP" altLang="en-US" dirty="0"/>
                        <a:t>でも</a:t>
                      </a:r>
                      <a:r>
                        <a:rPr kumimoji="1" lang="en-US" altLang="ja-JP" dirty="0"/>
                        <a:t>c</a:t>
                      </a:r>
                      <a:r>
                        <a:rPr kumimoji="1" lang="ja-JP" altLang="en-US" dirty="0"/>
                        <a:t>でもない文字</a:t>
                      </a:r>
                    </a:p>
                  </a:txBody>
                  <a:tcPr/>
                </a:tc>
                <a:extLst>
                  <a:ext uri="{0D108BD9-81ED-4DB2-BD59-A6C34878D82A}">
                    <a16:rowId xmlns:a16="http://schemas.microsoft.com/office/drawing/2014/main" val="10006"/>
                  </a:ext>
                </a:extLst>
              </a:tr>
              <a:tr h="185420">
                <a:tc>
                  <a:txBody>
                    <a:bodyPr/>
                    <a:lstStyle/>
                    <a:p>
                      <a:r>
                        <a:rPr kumimoji="1" lang="en-US" altLang="ja-JP" dirty="0"/>
                        <a:t>(</a:t>
                      </a:r>
                      <a:r>
                        <a:rPr kumimoji="1" lang="en-US" altLang="ja-JP" dirty="0" err="1"/>
                        <a:t>abc|def</a:t>
                      </a:r>
                      <a:r>
                        <a:rPr kumimoji="1" lang="en-US" altLang="ja-JP" dirty="0"/>
                        <a:t>)</a:t>
                      </a:r>
                      <a:endParaRPr kumimoji="1" lang="ja-JP" altLang="en-US" dirty="0"/>
                    </a:p>
                  </a:txBody>
                  <a:tcPr/>
                </a:tc>
                <a:tc>
                  <a:txBody>
                    <a:bodyPr/>
                    <a:lstStyle/>
                    <a:p>
                      <a:r>
                        <a:rPr kumimoji="1" lang="en-US" altLang="ja-JP" dirty="0" err="1"/>
                        <a:t>abc</a:t>
                      </a:r>
                      <a:r>
                        <a:rPr kumimoji="1" lang="ja-JP" altLang="en-US" dirty="0"/>
                        <a:t>もしくは</a:t>
                      </a:r>
                      <a:r>
                        <a:rPr kumimoji="1" lang="en-US" altLang="ja-JP" dirty="0" err="1"/>
                        <a:t>def</a:t>
                      </a:r>
                      <a:r>
                        <a:rPr kumimoji="1" lang="ja-JP" altLang="en-US" dirty="0"/>
                        <a:t>という文字列</a:t>
                      </a:r>
                    </a:p>
                  </a:txBody>
                  <a:tcPr/>
                </a:tc>
                <a:extLst>
                  <a:ext uri="{0D108BD9-81ED-4DB2-BD59-A6C34878D82A}">
                    <a16:rowId xmlns:a16="http://schemas.microsoft.com/office/drawing/2014/main" val="937025286"/>
                  </a:ext>
                </a:extLst>
              </a:tr>
            </a:tbl>
          </a:graphicData>
        </a:graphic>
      </p:graphicFrame>
    </p:spTree>
    <p:extLst>
      <p:ext uri="{BB962C8B-B14F-4D97-AF65-F5344CB8AC3E}">
        <p14:creationId xmlns:p14="http://schemas.microsoft.com/office/powerpoint/2010/main" val="2842551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4093428"/>
          </a:xfrm>
          <a:prstGeom prst="rect">
            <a:avLst/>
          </a:prstGeom>
          <a:noFill/>
        </p:spPr>
        <p:txBody>
          <a:bodyPr wrap="square" rtlCol="0">
            <a:spAutoFit/>
          </a:bodyPr>
          <a:lstStyle/>
          <a:p>
            <a:r>
              <a:rPr lang="en-US" altLang="ja-JP" sz="2000" dirty="0"/>
              <a:t>AWK</a:t>
            </a:r>
            <a:r>
              <a:rPr lang="ja-JP" altLang="en-US" sz="2000" dirty="0" err="1"/>
              <a:t>での</a:t>
            </a:r>
            <a:r>
              <a:rPr lang="ja-JP" altLang="en-US" sz="2000" dirty="0"/>
              <a:t>正規表現で気を付ける文字のまとめ</a:t>
            </a:r>
            <a:endParaRPr lang="en-US" altLang="ja-JP" sz="2000" dirty="0"/>
          </a:p>
          <a:p>
            <a:endParaRPr lang="en-US" altLang="ja-JP" sz="2000" dirty="0"/>
          </a:p>
          <a:p>
            <a:r>
              <a:rPr lang="ja-JP" altLang="en-US" sz="2000" dirty="0"/>
              <a:t>　　　　　　</a:t>
            </a:r>
            <a:r>
              <a:rPr lang="en-US" altLang="ja-JP" sz="2000" dirty="0"/>
              <a:t>Bash</a:t>
            </a:r>
            <a:r>
              <a:rPr lang="ja-JP" altLang="en-US" sz="2000" dirty="0"/>
              <a:t>　　　　　</a:t>
            </a:r>
            <a:r>
              <a:rPr lang="en-US" altLang="ja-JP" sz="2000" dirty="0"/>
              <a:t>=&gt;</a:t>
            </a:r>
            <a:r>
              <a:rPr lang="ja-JP" altLang="en-US" sz="2000" dirty="0"/>
              <a:t>　　　　　　</a:t>
            </a:r>
            <a:r>
              <a:rPr lang="en-US" altLang="ja-JP" sz="2000" dirty="0" err="1"/>
              <a:t>awk</a:t>
            </a:r>
            <a:r>
              <a:rPr lang="ja-JP" altLang="en-US" sz="2000" dirty="0"/>
              <a:t>　　　　　</a:t>
            </a:r>
            <a:r>
              <a:rPr lang="en-US" altLang="ja-JP" sz="2000" dirty="0"/>
              <a:t>=&gt;</a:t>
            </a:r>
            <a:r>
              <a:rPr lang="ja-JP" altLang="en-US" sz="2000" dirty="0"/>
              <a:t>　　　　　正規表現</a:t>
            </a:r>
            <a:endParaRPr lang="en-US" altLang="ja-JP" sz="2000" dirty="0"/>
          </a:p>
          <a:p>
            <a:endParaRPr lang="en-US" altLang="ja-JP" sz="2000" dirty="0"/>
          </a:p>
          <a:p>
            <a:r>
              <a:rPr lang="ja-JP" altLang="en-US" sz="2000" dirty="0"/>
              <a:t>一番無難な文字列表現</a:t>
            </a:r>
            <a:endParaRPr lang="en-US" altLang="ja-JP" sz="2000" dirty="0"/>
          </a:p>
          <a:p>
            <a:r>
              <a:rPr lang="en-US" altLang="ja-JP" sz="2000" dirty="0"/>
              <a:t>      </a:t>
            </a:r>
            <a:r>
              <a:rPr lang="ja-JP" altLang="en-US" sz="2000" dirty="0"/>
              <a:t>「</a:t>
            </a:r>
            <a:r>
              <a:rPr lang="en-US" altLang="ja-JP" sz="2000" dirty="0"/>
              <a:t>’</a:t>
            </a:r>
            <a:r>
              <a:rPr lang="ja-JP" altLang="en-US" sz="2000" dirty="0"/>
              <a:t>」で囲む　　　　　　　　　「</a:t>
            </a:r>
            <a:r>
              <a:rPr lang="en-US" altLang="ja-JP" sz="2000" dirty="0"/>
              <a:t>”</a:t>
            </a:r>
            <a:r>
              <a:rPr lang="ja-JP" altLang="en-US" sz="2000" dirty="0"/>
              <a:t>」で囲む　　　　　　　　　普通に正規表現：そのまま</a:t>
            </a:r>
            <a:endParaRPr lang="en-US" altLang="ja-JP" sz="2000" dirty="0"/>
          </a:p>
          <a:p>
            <a:r>
              <a:rPr lang="ja-JP" altLang="en-US" sz="2000" dirty="0"/>
              <a:t>　　　　　　　　　　　　　　　　　　　　　　　　　　　　　　　　　「</a:t>
            </a:r>
            <a:r>
              <a:rPr lang="en-US" altLang="ja-JP" sz="2000" dirty="0"/>
              <a:t>.+*$[()|</a:t>
            </a:r>
            <a:r>
              <a:rPr lang="ja-JP" altLang="en-US" sz="2000" dirty="0"/>
              <a:t>」など：「</a:t>
            </a:r>
            <a:r>
              <a:rPr lang="en-US" altLang="ja-JP" sz="2000" dirty="0"/>
              <a:t>[]</a:t>
            </a:r>
            <a:r>
              <a:rPr lang="ja-JP" altLang="en-US" sz="2000" dirty="0"/>
              <a:t>」で囲む</a:t>
            </a:r>
            <a:endParaRPr lang="en-US" altLang="ja-JP" sz="2000" dirty="0"/>
          </a:p>
          <a:p>
            <a:r>
              <a:rPr lang="ja-JP" altLang="en-US" sz="2000" dirty="0"/>
              <a:t>　　　　　　　　　　　　　　　　　　　　　　　　　　　　　　　　　「</a:t>
            </a:r>
            <a:r>
              <a:rPr lang="en-US" altLang="ja-JP" sz="2000" dirty="0"/>
              <a:t>^]\</a:t>
            </a:r>
            <a:r>
              <a:rPr lang="ja-JP" altLang="en-US" sz="2000" dirty="0"/>
              <a:t>」：「</a:t>
            </a:r>
            <a:r>
              <a:rPr lang="en-US" altLang="ja-JP" sz="2000" dirty="0"/>
              <a:t>\\</a:t>
            </a:r>
            <a:r>
              <a:rPr lang="ja-JP" altLang="en-US" sz="2000" dirty="0"/>
              <a:t>」を付ける</a:t>
            </a:r>
            <a:endParaRPr lang="en-US" altLang="ja-JP" sz="2000" dirty="0"/>
          </a:p>
          <a:p>
            <a:r>
              <a:rPr lang="ja-JP" altLang="en-US" sz="2000" dirty="0"/>
              <a:t>　　　　</a:t>
            </a:r>
            <a:endParaRPr lang="en-US" altLang="ja-JP" sz="2000" dirty="0"/>
          </a:p>
          <a:p>
            <a:endParaRPr lang="en-US" altLang="ja-JP" sz="2000" dirty="0"/>
          </a:p>
          <a:p>
            <a:r>
              <a:rPr lang="ja-JP" altLang="en-US" sz="2000" dirty="0"/>
              <a:t>特別な文字</a:t>
            </a:r>
            <a:endParaRPr lang="en-US" altLang="ja-JP" sz="2000" dirty="0"/>
          </a:p>
          <a:p>
            <a:r>
              <a:rPr lang="ja-JP" altLang="en-US" sz="2000" dirty="0"/>
              <a:t>　　　　　　「</a:t>
            </a:r>
            <a:r>
              <a:rPr lang="en-US" altLang="ja-JP" sz="2000" dirty="0"/>
              <a:t>’</a:t>
            </a:r>
            <a:r>
              <a:rPr lang="ja-JP" altLang="en-US" sz="2000" dirty="0"/>
              <a:t>」　　　　　　　　　　　　　「</a:t>
            </a:r>
            <a:r>
              <a:rPr lang="en-US" altLang="ja-JP" sz="2000" dirty="0"/>
              <a:t>” \</a:t>
            </a:r>
            <a:r>
              <a:rPr lang="ja-JP" altLang="en-US" sz="2000" dirty="0"/>
              <a:t>」　　　　　　　　　　「</a:t>
            </a:r>
            <a:r>
              <a:rPr lang="en-US" altLang="ja-JP" sz="2000" dirty="0"/>
              <a:t>. + * ^ $ [ ] ( ) | \</a:t>
            </a:r>
            <a:r>
              <a:rPr lang="ja-JP" altLang="en-US" sz="2000" dirty="0"/>
              <a:t>」など</a:t>
            </a:r>
            <a:endParaRPr lang="en-US" altLang="ja-JP" sz="2000" dirty="0"/>
          </a:p>
          <a:p>
            <a:endParaRPr lang="en-US" altLang="ja-JP" sz="2000" dirty="0"/>
          </a:p>
        </p:txBody>
      </p:sp>
    </p:spTree>
    <p:extLst>
      <p:ext uri="{BB962C8B-B14F-4D97-AF65-F5344CB8AC3E}">
        <p14:creationId xmlns:p14="http://schemas.microsoft.com/office/powerpoint/2010/main" val="3187746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293" y="-31795"/>
            <a:ext cx="9025428" cy="3170099"/>
          </a:xfrm>
          <a:prstGeom prst="rect">
            <a:avLst/>
          </a:prstGeom>
          <a:noFill/>
        </p:spPr>
        <p:txBody>
          <a:bodyPr wrap="square" rtlCol="0">
            <a:spAutoFit/>
          </a:bodyPr>
          <a:lstStyle/>
          <a:p>
            <a:r>
              <a:rPr lang="ja-JP" altLang="en-US" sz="2000" dirty="0"/>
              <a:t>練習問題</a:t>
            </a:r>
            <a:r>
              <a:rPr lang="en-US" altLang="ja-JP" sz="2000" dirty="0"/>
              <a:t>2</a:t>
            </a:r>
          </a:p>
          <a:p>
            <a:endParaRPr lang="en-US" altLang="ja-JP" sz="2000" dirty="0"/>
          </a:p>
          <a:p>
            <a:r>
              <a:rPr lang="en-US" altLang="ja-JP" sz="2000" dirty="0"/>
              <a:t>1</a:t>
            </a:r>
            <a:r>
              <a:rPr lang="ja-JP" altLang="en-US" sz="2000" dirty="0"/>
              <a:t>．以前使用した、</a:t>
            </a:r>
            <a:r>
              <a:rPr lang="en-US" altLang="ja-JP" sz="2000" dirty="0"/>
              <a:t>take.blastn.txt</a:t>
            </a:r>
            <a:r>
              <a:rPr lang="ja-JP" altLang="en-US" sz="2000" dirty="0"/>
              <a:t>の</a:t>
            </a:r>
            <a:r>
              <a:rPr lang="en-US" altLang="ja-JP" sz="2000" dirty="0"/>
              <a:t>2</a:t>
            </a:r>
            <a:r>
              <a:rPr lang="ja-JP" altLang="en-US" sz="2000" dirty="0"/>
              <a:t>列目には</a:t>
            </a:r>
            <a:r>
              <a:rPr lang="en-US" altLang="ja-JP" sz="2000" dirty="0"/>
              <a:t>R</a:t>
            </a:r>
            <a:r>
              <a:rPr lang="ja-JP" altLang="en-US" sz="2000" dirty="0"/>
              <a:t>で読み込むと意図しない結果になる文字</a:t>
            </a:r>
            <a:r>
              <a:rPr lang="en-US" altLang="ja-JP" sz="2000" dirty="0"/>
              <a:t>(#)</a:t>
            </a:r>
            <a:r>
              <a:rPr lang="ja-JP" altLang="en-US" sz="2000" dirty="0"/>
              <a:t>やほかのプログラムでエラーになりそうな文字が含まれている。</a:t>
            </a:r>
            <a:r>
              <a:rPr lang="en-US" altLang="ja-JP" sz="2000" dirty="0"/>
              <a:t>2</a:t>
            </a:r>
            <a:r>
              <a:rPr lang="ja-JP" altLang="en-US" sz="2000" dirty="0"/>
              <a:t>列目の下記の文字をすべて「</a:t>
            </a:r>
            <a:r>
              <a:rPr lang="en-US" altLang="ja-JP" sz="2000" dirty="0"/>
              <a:t>_</a:t>
            </a:r>
            <a:r>
              <a:rPr lang="ja-JP" altLang="en-US" sz="2000" dirty="0"/>
              <a:t>」に置換せよ。タブ区切りは維持すること。</a:t>
            </a:r>
            <a:endParaRPr lang="en-US" altLang="ja-JP" sz="2000" dirty="0"/>
          </a:p>
          <a:p>
            <a:r>
              <a:rPr lang="en-US" altLang="ja-JP" sz="2000" dirty="0"/>
              <a:t># ' ( )</a:t>
            </a:r>
          </a:p>
          <a:p>
            <a:r>
              <a:rPr lang="en-US" altLang="ja-JP" sz="2000" dirty="0"/>
              <a:t>http://www.suikou.fs.a.u-tokyo.ac.jp/yosh_data/2018train/take.blastn.txt</a:t>
            </a:r>
          </a:p>
          <a:p>
            <a:endParaRPr lang="en-US" altLang="ja-JP" sz="2000" dirty="0"/>
          </a:p>
          <a:p>
            <a:r>
              <a:rPr lang="en-US" altLang="ja-JP" sz="2000" dirty="0"/>
              <a:t>2</a:t>
            </a:r>
            <a:r>
              <a:rPr lang="ja-JP" altLang="en-US" sz="2000" dirty="0"/>
              <a:t>．とあるプログラムを使うために</a:t>
            </a:r>
            <a:r>
              <a:rPr lang="en-US" altLang="ja-JP" sz="2000" dirty="0"/>
              <a:t>take.blastn.txt</a:t>
            </a:r>
            <a:r>
              <a:rPr lang="ja-JP" altLang="en-US" sz="2000" dirty="0"/>
              <a:t>の</a:t>
            </a:r>
            <a:r>
              <a:rPr lang="en-US" altLang="ja-JP" sz="2000" dirty="0"/>
              <a:t>2</a:t>
            </a:r>
            <a:r>
              <a:rPr lang="ja-JP" altLang="en-US" sz="2000" dirty="0"/>
              <a:t>列目の遺伝子名を「</a:t>
            </a:r>
            <a:r>
              <a:rPr lang="en-US" altLang="ja-JP" sz="2000" dirty="0"/>
              <a:t>“</a:t>
            </a:r>
            <a:r>
              <a:rPr lang="ja-JP" altLang="en-US" sz="2000" dirty="0"/>
              <a:t>」で囲む必要が出てきた。</a:t>
            </a:r>
            <a:r>
              <a:rPr lang="en-US" altLang="ja-JP" sz="2000" dirty="0"/>
              <a:t>2</a:t>
            </a:r>
            <a:r>
              <a:rPr lang="ja-JP" altLang="en-US" sz="2000" dirty="0"/>
              <a:t>列目を「</a:t>
            </a:r>
            <a:r>
              <a:rPr lang="en-US" altLang="ja-JP" sz="2000" dirty="0"/>
              <a:t>”</a:t>
            </a:r>
            <a:r>
              <a:rPr lang="ja-JP" altLang="en-US" sz="2000" dirty="0"/>
              <a:t>」で囲んで出力せよ。</a:t>
            </a:r>
            <a:endParaRPr lang="en-US" altLang="ja-JP" sz="2000" dirty="0"/>
          </a:p>
        </p:txBody>
      </p:sp>
    </p:spTree>
    <p:extLst>
      <p:ext uri="{BB962C8B-B14F-4D97-AF65-F5344CB8AC3E}">
        <p14:creationId xmlns:p14="http://schemas.microsoft.com/office/powerpoint/2010/main" val="1767738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224463" y="2946411"/>
            <a:ext cx="4610101" cy="369332"/>
          </a:xfrm>
          <a:prstGeom prst="rect">
            <a:avLst/>
          </a:prstGeom>
          <a:noFill/>
        </p:spPr>
        <p:txBody>
          <a:bodyPr wrap="square" rtlCol="0">
            <a:spAutoFit/>
          </a:bodyPr>
          <a:lstStyle/>
          <a:p>
            <a:r>
              <a:rPr lang="ja-JP" altLang="en-US" u="sng" dirty="0"/>
              <a:t>出力するときの区切り文字</a:t>
            </a:r>
            <a:endParaRPr kumimoji="1" lang="ja-JP" altLang="en-US" u="sng" dirty="0"/>
          </a:p>
        </p:txBody>
      </p:sp>
      <p:sp>
        <p:nvSpPr>
          <p:cNvPr id="5" name="テキスト ボックス 4">
            <a:extLst>
              <a:ext uri="{FF2B5EF4-FFF2-40B4-BE49-F238E27FC236}">
                <a16:creationId xmlns:a16="http://schemas.microsoft.com/office/drawing/2014/main" id="{E0297A0A-949C-D091-57BD-CDB025F115D2}"/>
              </a:ext>
            </a:extLst>
          </p:cNvPr>
          <p:cNvSpPr txBox="1"/>
          <p:nvPr/>
        </p:nvSpPr>
        <p:spPr>
          <a:xfrm>
            <a:off x="224463" y="3669222"/>
            <a:ext cx="8248977" cy="2585323"/>
          </a:xfrm>
          <a:prstGeom prst="rect">
            <a:avLst/>
          </a:prstGeom>
          <a:noFill/>
        </p:spPr>
        <p:txBody>
          <a:bodyPr wrap="square" rtlCol="0">
            <a:spAutoFit/>
          </a:bodyPr>
          <a:lstStyle/>
          <a:p>
            <a:r>
              <a:rPr kumimoji="1" lang="en-US" altLang="ja-JP" dirty="0"/>
              <a:t>Awk</a:t>
            </a:r>
            <a:r>
              <a:rPr kumimoji="1" lang="ja-JP" altLang="en-US" dirty="0"/>
              <a:t>では入力ファイルの区切り文字は「スペース」＋「タブ」で、出力の区切り文字は「スペース」になっている。出力の区切り文字が使用されるタイミングは、列の値を更新した場合である。</a:t>
            </a:r>
            <a:endParaRPr kumimoji="1" lang="en-US" altLang="ja-JP" dirty="0"/>
          </a:p>
          <a:p>
            <a:endParaRPr kumimoji="1" lang="en-US" altLang="ja-JP" dirty="0"/>
          </a:p>
          <a:p>
            <a:r>
              <a:rPr lang="de-DE" altLang="ja-JP" dirty="0"/>
              <a:t>echo -e 'id\t1\t10'|awk -F'\t' '{$2=2; print $0}’</a:t>
            </a:r>
            <a:endParaRPr lang="en-US" altLang="ja-JP" dirty="0"/>
          </a:p>
          <a:p>
            <a:endParaRPr kumimoji="1" lang="en-US" altLang="ja-JP" dirty="0"/>
          </a:p>
          <a:p>
            <a:r>
              <a:rPr kumimoji="1" lang="ja-JP" altLang="en-US" dirty="0"/>
              <a:t>出力の区切り文字は「</a:t>
            </a:r>
            <a:r>
              <a:rPr kumimoji="1" lang="en-US" altLang="ja-JP" dirty="0"/>
              <a:t>OFS</a:t>
            </a:r>
            <a:r>
              <a:rPr kumimoji="1" lang="ja-JP" altLang="en-US" dirty="0"/>
              <a:t>」という特別な変数を指定することで変更できる。</a:t>
            </a:r>
            <a:endParaRPr kumimoji="1" lang="en-US" altLang="ja-JP" dirty="0"/>
          </a:p>
          <a:p>
            <a:endParaRPr lang="en-US" altLang="ja-JP" dirty="0"/>
          </a:p>
          <a:p>
            <a:r>
              <a:rPr kumimoji="1" lang="en-US" altLang="ja-JP" dirty="0"/>
              <a:t>echo -e 'id\t1\t10'|awk -F'\t' 'BEGIN{OFS="\t"} {$2=2; print $0}'</a:t>
            </a:r>
            <a:endParaRPr kumimoji="1" lang="ja-JP" altLang="en-US" dirty="0"/>
          </a:p>
        </p:txBody>
      </p:sp>
      <p:sp>
        <p:nvSpPr>
          <p:cNvPr id="4" name="テキスト ボックス 3">
            <a:extLst>
              <a:ext uri="{FF2B5EF4-FFF2-40B4-BE49-F238E27FC236}">
                <a16:creationId xmlns:a16="http://schemas.microsoft.com/office/drawing/2014/main" id="{B3EC829A-1393-8481-AD3C-80FBB723960C}"/>
              </a:ext>
            </a:extLst>
          </p:cNvPr>
          <p:cNvSpPr txBox="1"/>
          <p:nvPr/>
        </p:nvSpPr>
        <p:spPr>
          <a:xfrm>
            <a:off x="224463" y="272880"/>
            <a:ext cx="8248977" cy="1477328"/>
          </a:xfrm>
          <a:prstGeom prst="rect">
            <a:avLst/>
          </a:prstGeom>
          <a:noFill/>
        </p:spPr>
        <p:txBody>
          <a:bodyPr wrap="square" rtlCol="0">
            <a:spAutoFit/>
          </a:bodyPr>
          <a:lstStyle/>
          <a:p>
            <a:r>
              <a:rPr kumimoji="1" lang="ja-JP" altLang="en-US" u="sng" dirty="0"/>
              <a:t>特定の列のみ変更</a:t>
            </a:r>
            <a:endParaRPr kumimoji="1" lang="en-US" altLang="ja-JP" u="sng" dirty="0"/>
          </a:p>
          <a:p>
            <a:endParaRPr kumimoji="1" lang="en-US" altLang="ja-JP" dirty="0"/>
          </a:p>
          <a:p>
            <a:r>
              <a:rPr lang="de-DE" altLang="ja-JP" dirty="0"/>
              <a:t>echo -e 'id 1</a:t>
            </a:r>
            <a:r>
              <a:rPr lang="ja-JP" altLang="en-US" dirty="0"/>
              <a:t> </a:t>
            </a:r>
            <a:r>
              <a:rPr lang="de-DE" altLang="ja-JP" dirty="0"/>
              <a:t>10'|awk -F'\t' '{$2=2; print $0}'</a:t>
            </a:r>
            <a:endParaRPr lang="en-US" altLang="ja-JP" dirty="0"/>
          </a:p>
          <a:p>
            <a:endParaRPr kumimoji="1" lang="en-US" altLang="ja-JP" dirty="0"/>
          </a:p>
          <a:p>
            <a:r>
              <a:rPr kumimoji="1" lang="en-US" altLang="ja-JP" dirty="0"/>
              <a:t>1</a:t>
            </a:r>
            <a:r>
              <a:rPr kumimoji="1" lang="ja-JP" altLang="en-US" dirty="0"/>
              <a:t>列目を変更したい場合は</a:t>
            </a:r>
            <a:r>
              <a:rPr kumimoji="1" lang="en-US" altLang="ja-JP" dirty="0"/>
              <a:t>$1=xxx</a:t>
            </a:r>
            <a:r>
              <a:rPr kumimoji="1" lang="ja-JP" altLang="en-US" dirty="0"/>
              <a:t>とすればよい。</a:t>
            </a:r>
          </a:p>
        </p:txBody>
      </p:sp>
    </p:spTree>
    <p:extLst>
      <p:ext uri="{BB962C8B-B14F-4D97-AF65-F5344CB8AC3E}">
        <p14:creationId xmlns:p14="http://schemas.microsoft.com/office/powerpoint/2010/main" val="642753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359664" y="510733"/>
            <a:ext cx="8436864" cy="316428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正方形/長方形 5"/>
          <p:cNvSpPr/>
          <p:nvPr/>
        </p:nvSpPr>
        <p:spPr>
          <a:xfrm>
            <a:off x="496982" y="1660537"/>
            <a:ext cx="2916620" cy="3913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t>Bash (</a:t>
            </a:r>
            <a:r>
              <a:rPr lang="ja-JP" altLang="en-US" sz="2400" dirty="0"/>
              <a:t>シェル</a:t>
            </a:r>
            <a:r>
              <a:rPr lang="en-US" altLang="ja-JP" sz="2400" dirty="0"/>
              <a:t>)</a:t>
            </a:r>
            <a:endParaRPr kumimoji="1" lang="ja-JP" altLang="en-US" sz="2400" dirty="0"/>
          </a:p>
        </p:txBody>
      </p:sp>
      <p:sp>
        <p:nvSpPr>
          <p:cNvPr id="7" name="正方形/長方形 6"/>
          <p:cNvSpPr/>
          <p:nvPr/>
        </p:nvSpPr>
        <p:spPr>
          <a:xfrm>
            <a:off x="496982" y="2345329"/>
            <a:ext cx="2916620" cy="3913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a:t>awk</a:t>
            </a:r>
            <a:r>
              <a:rPr lang="ja-JP" altLang="en-US" sz="2400" dirty="0"/>
              <a:t> </a:t>
            </a:r>
            <a:r>
              <a:rPr lang="en-US" altLang="ja-JP" sz="2400" dirty="0"/>
              <a:t>(</a:t>
            </a:r>
            <a:r>
              <a:rPr lang="ja-JP" altLang="en-US" sz="2400" dirty="0"/>
              <a:t>インタプリタ</a:t>
            </a:r>
            <a:r>
              <a:rPr lang="en-US" altLang="ja-JP" sz="2400" dirty="0"/>
              <a:t>)</a:t>
            </a:r>
            <a:endParaRPr kumimoji="1" lang="ja-JP" altLang="en-US" sz="2400" dirty="0"/>
          </a:p>
        </p:txBody>
      </p:sp>
      <p:sp>
        <p:nvSpPr>
          <p:cNvPr id="9" name="角丸四角形 8"/>
          <p:cNvSpPr/>
          <p:nvPr/>
        </p:nvSpPr>
        <p:spPr>
          <a:xfrm>
            <a:off x="3391513" y="654696"/>
            <a:ext cx="2093976" cy="100584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a:t>AWK</a:t>
            </a:r>
            <a:r>
              <a:rPr kumimoji="1" lang="ja-JP" altLang="en-US" dirty="0"/>
              <a:t>スクリプト</a:t>
            </a:r>
          </a:p>
        </p:txBody>
      </p:sp>
      <p:pic>
        <p:nvPicPr>
          <p:cNvPr id="1026" name="Picture 2" descr="ãç¢å°ãã®ç»åæ¤ç´¢çµæ"/>
          <p:cNvPicPr>
            <a:picLocks noChangeAspect="1" noChangeArrowheads="1"/>
          </p:cNvPicPr>
          <p:nvPr/>
        </p:nvPicPr>
        <p:blipFill rotWithShape="1">
          <a:blip r:embed="rId2">
            <a:extLst>
              <a:ext uri="{28A0092B-C50C-407E-A947-70E740481C1C}">
                <a14:useLocalDpi xmlns:a14="http://schemas.microsoft.com/office/drawing/2010/main" val="0"/>
              </a:ext>
            </a:extLst>
          </a:blip>
          <a:srcRect r="68156"/>
          <a:stretch/>
        </p:blipFill>
        <p:spPr bwMode="auto">
          <a:xfrm rot="13283337" flipH="1">
            <a:off x="2673159" y="523634"/>
            <a:ext cx="649097" cy="1371601"/>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p:cNvSpPr txBox="1"/>
          <p:nvPr/>
        </p:nvSpPr>
        <p:spPr>
          <a:xfrm>
            <a:off x="2366771" y="89999"/>
            <a:ext cx="4610101" cy="369332"/>
          </a:xfrm>
          <a:prstGeom prst="rect">
            <a:avLst/>
          </a:prstGeom>
          <a:noFill/>
        </p:spPr>
        <p:txBody>
          <a:bodyPr wrap="square" rtlCol="0">
            <a:spAutoFit/>
          </a:bodyPr>
          <a:lstStyle/>
          <a:p>
            <a:r>
              <a:rPr kumimoji="1" lang="ja-JP" altLang="en-US" dirty="0"/>
              <a:t>実行環境の違いによる</a:t>
            </a:r>
            <a:r>
              <a:rPr kumimoji="1" lang="en-US" altLang="ja-JP" dirty="0"/>
              <a:t>AWK</a:t>
            </a:r>
            <a:r>
              <a:rPr kumimoji="1" lang="ja-JP" altLang="en-US" dirty="0"/>
              <a:t>スクリプトの制約</a:t>
            </a:r>
          </a:p>
        </p:txBody>
      </p:sp>
      <p:sp>
        <p:nvSpPr>
          <p:cNvPr id="15" name="正方形/長方形 14"/>
          <p:cNvSpPr/>
          <p:nvPr/>
        </p:nvSpPr>
        <p:spPr>
          <a:xfrm>
            <a:off x="5682699" y="1660536"/>
            <a:ext cx="2916620" cy="3913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err="1"/>
              <a:t>awk</a:t>
            </a:r>
            <a:r>
              <a:rPr lang="ja-JP" altLang="en-US" sz="2400" dirty="0"/>
              <a:t> </a:t>
            </a:r>
            <a:r>
              <a:rPr lang="en-US" altLang="ja-JP" sz="2400" dirty="0"/>
              <a:t>(</a:t>
            </a:r>
            <a:r>
              <a:rPr lang="ja-JP" altLang="en-US" sz="2400" dirty="0"/>
              <a:t>インタプリタ</a:t>
            </a:r>
            <a:r>
              <a:rPr lang="en-US" altLang="ja-JP" sz="2400" dirty="0"/>
              <a:t>)</a:t>
            </a:r>
            <a:endParaRPr kumimoji="1" lang="ja-JP" altLang="en-US" sz="2400" dirty="0"/>
          </a:p>
        </p:txBody>
      </p:sp>
      <p:pic>
        <p:nvPicPr>
          <p:cNvPr id="19" name="Picture 2" descr="ãç¢å°ãã®ç»åæ¤ç´¢çµæ"/>
          <p:cNvPicPr>
            <a:picLocks noChangeAspect="1" noChangeArrowheads="1"/>
          </p:cNvPicPr>
          <p:nvPr/>
        </p:nvPicPr>
        <p:blipFill rotWithShape="1">
          <a:blip r:embed="rId2">
            <a:extLst>
              <a:ext uri="{28A0092B-C50C-407E-A947-70E740481C1C}">
                <a14:useLocalDpi xmlns:a14="http://schemas.microsoft.com/office/drawing/2010/main" val="0"/>
              </a:ext>
            </a:extLst>
          </a:blip>
          <a:srcRect r="68156"/>
          <a:stretch/>
        </p:blipFill>
        <p:spPr bwMode="auto">
          <a:xfrm rot="8316663">
            <a:off x="5577447" y="523634"/>
            <a:ext cx="649097" cy="1371601"/>
          </a:xfrm>
          <a:prstGeom prst="rect">
            <a:avLst/>
          </a:prstGeom>
          <a:noFill/>
          <a:extLst>
            <a:ext uri="{909E8E84-426E-40DD-AFC4-6F175D3DCCD1}">
              <a14:hiddenFill xmlns:a14="http://schemas.microsoft.com/office/drawing/2010/main">
                <a:solidFill>
                  <a:srgbClr val="FFFFFF"/>
                </a:solidFill>
              </a14:hiddenFill>
            </a:ext>
          </a:extLst>
        </p:spPr>
      </p:pic>
      <p:sp>
        <p:nvSpPr>
          <p:cNvPr id="20" name="テキスト ボックス 19"/>
          <p:cNvSpPr txBox="1"/>
          <p:nvPr/>
        </p:nvSpPr>
        <p:spPr>
          <a:xfrm>
            <a:off x="790338" y="525168"/>
            <a:ext cx="2294599" cy="923330"/>
          </a:xfrm>
          <a:prstGeom prst="rect">
            <a:avLst/>
          </a:prstGeom>
          <a:noFill/>
        </p:spPr>
        <p:txBody>
          <a:bodyPr wrap="square" rtlCol="0">
            <a:spAutoFit/>
          </a:bodyPr>
          <a:lstStyle/>
          <a:p>
            <a:r>
              <a:rPr lang="ja-JP" altLang="en-US" dirty="0"/>
              <a:t>コマンドの引数で</a:t>
            </a:r>
            <a:endParaRPr lang="en-US" altLang="ja-JP" dirty="0"/>
          </a:p>
          <a:p>
            <a:r>
              <a:rPr kumimoji="1" lang="ja-JP" altLang="en-US" dirty="0"/>
              <a:t>スクリプトの中身を</a:t>
            </a:r>
            <a:endParaRPr kumimoji="1" lang="en-US" altLang="ja-JP" dirty="0"/>
          </a:p>
          <a:p>
            <a:r>
              <a:rPr lang="ja-JP" altLang="en-US" dirty="0"/>
              <a:t>指定する場合</a:t>
            </a:r>
            <a:endParaRPr kumimoji="1" lang="ja-JP" altLang="en-US" dirty="0"/>
          </a:p>
        </p:txBody>
      </p:sp>
      <p:sp>
        <p:nvSpPr>
          <p:cNvPr id="21" name="テキスト ボックス 20"/>
          <p:cNvSpPr txBox="1"/>
          <p:nvPr/>
        </p:nvSpPr>
        <p:spPr>
          <a:xfrm>
            <a:off x="6245183" y="687600"/>
            <a:ext cx="2294599" cy="646331"/>
          </a:xfrm>
          <a:prstGeom prst="rect">
            <a:avLst/>
          </a:prstGeom>
          <a:noFill/>
        </p:spPr>
        <p:txBody>
          <a:bodyPr wrap="square" rtlCol="0">
            <a:spAutoFit/>
          </a:bodyPr>
          <a:lstStyle/>
          <a:p>
            <a:r>
              <a:rPr lang="ja-JP" altLang="en-US" dirty="0"/>
              <a:t>スクリプトファイルを</a:t>
            </a:r>
            <a:endParaRPr lang="en-US" altLang="ja-JP" dirty="0"/>
          </a:p>
          <a:p>
            <a:r>
              <a:rPr kumimoji="1" lang="en-US" altLang="ja-JP" dirty="0"/>
              <a:t>-f </a:t>
            </a:r>
            <a:r>
              <a:rPr kumimoji="1" lang="ja-JP" altLang="en-US" dirty="0"/>
              <a:t>で</a:t>
            </a:r>
            <a:r>
              <a:rPr kumimoji="1" lang="en-US" altLang="ja-JP" dirty="0" err="1"/>
              <a:t>awk</a:t>
            </a:r>
            <a:r>
              <a:rPr kumimoji="1" lang="ja-JP" altLang="en-US" dirty="0"/>
              <a:t>に渡す場合</a:t>
            </a:r>
          </a:p>
        </p:txBody>
      </p:sp>
      <p:sp>
        <p:nvSpPr>
          <p:cNvPr id="13" name="下矢印 12"/>
          <p:cNvSpPr/>
          <p:nvPr/>
        </p:nvSpPr>
        <p:spPr>
          <a:xfrm>
            <a:off x="1636776" y="2101191"/>
            <a:ext cx="384048" cy="195607"/>
          </a:xfrm>
          <a:prstGeom prst="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kumimoji="1" lang="ja-JP" altLang="en-US"/>
          </a:p>
        </p:txBody>
      </p:sp>
      <p:graphicFrame>
        <p:nvGraphicFramePr>
          <p:cNvPr id="14" name="表 13">
            <a:extLst>
              <a:ext uri="{FF2B5EF4-FFF2-40B4-BE49-F238E27FC236}">
                <a16:creationId xmlns:a16="http://schemas.microsoft.com/office/drawing/2014/main" id="{B6C3A717-14EB-0CD4-143C-3BA8ADCDA780}"/>
              </a:ext>
            </a:extLst>
          </p:cNvPr>
          <p:cNvGraphicFramePr>
            <a:graphicFrameLocks noGrp="1"/>
          </p:cNvGraphicFramePr>
          <p:nvPr>
            <p:extLst>
              <p:ext uri="{D42A27DB-BD31-4B8C-83A1-F6EECF244321}">
                <p14:modId xmlns:p14="http://schemas.microsoft.com/office/powerpoint/2010/main" val="3718204217"/>
              </p:ext>
            </p:extLst>
          </p:nvPr>
        </p:nvGraphicFramePr>
        <p:xfrm>
          <a:off x="455636" y="4102713"/>
          <a:ext cx="7965730" cy="1925320"/>
        </p:xfrm>
        <a:graphic>
          <a:graphicData uri="http://schemas.openxmlformats.org/drawingml/2006/table">
            <a:tbl>
              <a:tblPr firstRow="1" bandRow="1">
                <a:tableStyleId>{5C22544A-7EE6-4342-B048-85BDC9FD1C3A}</a:tableStyleId>
              </a:tblPr>
              <a:tblGrid>
                <a:gridCol w="1947767">
                  <a:extLst>
                    <a:ext uri="{9D8B030D-6E8A-4147-A177-3AD203B41FA5}">
                      <a16:colId xmlns:a16="http://schemas.microsoft.com/office/drawing/2014/main" val="20000"/>
                    </a:ext>
                  </a:extLst>
                </a:gridCol>
                <a:gridCol w="6017963">
                  <a:extLst>
                    <a:ext uri="{9D8B030D-6E8A-4147-A177-3AD203B41FA5}">
                      <a16:colId xmlns:a16="http://schemas.microsoft.com/office/drawing/2014/main" val="20001"/>
                    </a:ext>
                  </a:extLst>
                </a:gridCol>
              </a:tblGrid>
              <a:tr h="370840">
                <a:tc>
                  <a:txBody>
                    <a:bodyPr/>
                    <a:lstStyle/>
                    <a:p>
                      <a:endParaRPr kumimoji="1" lang="ja-JP" altLang="en-US" dirty="0"/>
                    </a:p>
                  </a:txBody>
                  <a:tcPr/>
                </a:tc>
                <a:tc>
                  <a:txBody>
                    <a:bodyPr/>
                    <a:lstStyle/>
                    <a:p>
                      <a:r>
                        <a:rPr kumimoji="1" lang="ja-JP" altLang="en-US" dirty="0"/>
                        <a:t>「</a:t>
                      </a:r>
                      <a:r>
                        <a:rPr kumimoji="1" lang="en-US" altLang="ja-JP" dirty="0"/>
                        <a:t>’</a:t>
                      </a:r>
                      <a:r>
                        <a:rPr kumimoji="1" lang="ja-JP" altLang="en-US" dirty="0"/>
                        <a:t>」、「</a:t>
                      </a:r>
                      <a:r>
                        <a:rPr kumimoji="1" lang="en-US" altLang="ja-JP" dirty="0"/>
                        <a:t>”</a:t>
                      </a:r>
                      <a:r>
                        <a:rPr kumimoji="1" lang="ja-JP" altLang="en-US" dirty="0"/>
                        <a:t>」で囲んでいない文字</a:t>
                      </a:r>
                    </a:p>
                  </a:txBody>
                  <a:tcPr/>
                </a:tc>
                <a:extLst>
                  <a:ext uri="{0D108BD9-81ED-4DB2-BD59-A6C34878D82A}">
                    <a16:rowId xmlns:a16="http://schemas.microsoft.com/office/drawing/2014/main" val="10000"/>
                  </a:ext>
                </a:extLst>
              </a:tr>
              <a:tr h="370840">
                <a:tc>
                  <a:txBody>
                    <a:bodyPr/>
                    <a:lstStyle/>
                    <a:p>
                      <a:r>
                        <a:rPr kumimoji="1" lang="en-US" altLang="ja-JP" dirty="0"/>
                        <a:t>Bash</a:t>
                      </a:r>
                      <a:endParaRPr kumimoji="1" lang="ja-JP" altLang="en-US" dirty="0"/>
                    </a:p>
                  </a:txBody>
                  <a:tcPr/>
                </a:tc>
                <a:tc>
                  <a:txBody>
                    <a:bodyPr/>
                    <a:lstStyle/>
                    <a:p>
                      <a:r>
                        <a:rPr kumimoji="1" lang="ja-JP" altLang="en-US" dirty="0"/>
                        <a:t>文字列として扱う　</a:t>
                      </a:r>
                      <a:r>
                        <a:rPr kumimoji="1" lang="en-US" altLang="ja-JP" dirty="0"/>
                        <a:t>(</a:t>
                      </a:r>
                      <a:r>
                        <a:rPr kumimoji="1" lang="ja-JP" altLang="en-US" dirty="0"/>
                        <a:t>「</a:t>
                      </a:r>
                      <a:r>
                        <a:rPr kumimoji="1" lang="en-US" altLang="ja-JP" dirty="0"/>
                        <a:t>$()!`”\~* ‘&lt;&gt;#&amp;;?</a:t>
                      </a:r>
                      <a:r>
                        <a:rPr kumimoji="1" lang="ja-JP" altLang="en-US" dirty="0"/>
                        <a:t>」などの文字は特別視</a:t>
                      </a:r>
                      <a:r>
                        <a:rPr kumimoji="1" lang="en-US" altLang="ja-JP" dirty="0"/>
                        <a:t>)</a:t>
                      </a:r>
                    </a:p>
                    <a:p>
                      <a:r>
                        <a:rPr kumimoji="1" lang="ja-JP" altLang="en-US" dirty="0"/>
                        <a:t>例：</a:t>
                      </a:r>
                      <a:r>
                        <a:rPr kumimoji="1" lang="en-US" altLang="ja-JP" dirty="0"/>
                        <a:t>echo $PATH</a:t>
                      </a:r>
                      <a:r>
                        <a:rPr kumimoji="1" lang="ja-JP" altLang="en-US" dirty="0"/>
                        <a:t>　←</a:t>
                      </a:r>
                      <a:r>
                        <a:rPr kumimoji="1" lang="en-US" altLang="ja-JP" dirty="0"/>
                        <a:t>/</a:t>
                      </a:r>
                      <a:r>
                        <a:rPr kumimoji="1" lang="en-US" altLang="ja-JP" dirty="0" err="1"/>
                        <a:t>usr</a:t>
                      </a:r>
                      <a:r>
                        <a:rPr kumimoji="1" lang="en-US" altLang="ja-JP" dirty="0"/>
                        <a:t>/bin/echo</a:t>
                      </a:r>
                      <a:r>
                        <a:rPr kumimoji="1" lang="ja-JP" altLang="en-US" dirty="0"/>
                        <a:t>というプログラムを実行している</a:t>
                      </a:r>
                    </a:p>
                  </a:txBody>
                  <a:tcPr/>
                </a:tc>
                <a:extLst>
                  <a:ext uri="{0D108BD9-81ED-4DB2-BD59-A6C34878D82A}">
                    <a16:rowId xmlns:a16="http://schemas.microsoft.com/office/drawing/2014/main" val="10001"/>
                  </a:ext>
                </a:extLst>
              </a:tr>
              <a:tr h="370840">
                <a:tc>
                  <a:txBody>
                    <a:bodyPr/>
                    <a:lstStyle/>
                    <a:p>
                      <a:r>
                        <a:rPr kumimoji="1" lang="en-US" altLang="ja-JP" dirty="0" err="1"/>
                        <a:t>awk</a:t>
                      </a:r>
                      <a:endParaRPr kumimoji="1" lang="ja-JP" altLang="en-US" dirty="0"/>
                    </a:p>
                  </a:txBody>
                  <a:tcPr/>
                </a:tc>
                <a:tc>
                  <a:txBody>
                    <a:bodyPr/>
                    <a:lstStyle/>
                    <a:p>
                      <a:r>
                        <a:rPr kumimoji="1" lang="ja-JP" altLang="en-US" dirty="0"/>
                        <a:t>変数名、制御構文として解釈される</a:t>
                      </a:r>
                      <a:endParaRPr kumimoji="1" lang="en-US" altLang="ja-JP" dirty="0"/>
                    </a:p>
                    <a:p>
                      <a:r>
                        <a:rPr kumimoji="1" lang="ja-JP" altLang="en-US" dirty="0"/>
                        <a:t>例：</a:t>
                      </a:r>
                      <a:r>
                        <a:rPr kumimoji="1" lang="en-US" altLang="ja-JP" dirty="0"/>
                        <a:t>{print NR}</a:t>
                      </a:r>
                      <a:endParaRPr kumimoji="1" lang="ja-JP" altLang="en-US" dirty="0"/>
                    </a:p>
                  </a:txBody>
                  <a:tcPr/>
                </a:tc>
                <a:extLst>
                  <a:ext uri="{0D108BD9-81ED-4DB2-BD59-A6C34878D82A}">
                    <a16:rowId xmlns:a16="http://schemas.microsoft.com/office/drawing/2014/main" val="10002"/>
                  </a:ext>
                </a:extLst>
              </a:tr>
            </a:tbl>
          </a:graphicData>
        </a:graphic>
      </p:graphicFrame>
      <p:sp>
        <p:nvSpPr>
          <p:cNvPr id="16" name="テキスト ボックス 15">
            <a:extLst>
              <a:ext uri="{FF2B5EF4-FFF2-40B4-BE49-F238E27FC236}">
                <a16:creationId xmlns:a16="http://schemas.microsoft.com/office/drawing/2014/main" id="{7AADC2DA-E7A1-F93A-99A2-30F6B63DB22E}"/>
              </a:ext>
            </a:extLst>
          </p:cNvPr>
          <p:cNvSpPr txBox="1"/>
          <p:nvPr/>
        </p:nvSpPr>
        <p:spPr>
          <a:xfrm>
            <a:off x="5623162" y="2125800"/>
            <a:ext cx="2916620" cy="646331"/>
          </a:xfrm>
          <a:prstGeom prst="rect">
            <a:avLst/>
          </a:prstGeom>
          <a:noFill/>
        </p:spPr>
        <p:txBody>
          <a:bodyPr wrap="square" rtlCol="0">
            <a:spAutoFit/>
          </a:bodyPr>
          <a:lstStyle/>
          <a:p>
            <a:r>
              <a:rPr kumimoji="1" lang="en-US" altLang="ja-JP" dirty="0"/>
              <a:t>awk</a:t>
            </a:r>
            <a:r>
              <a:rPr kumimoji="1" lang="ja-JP" altLang="en-US" dirty="0"/>
              <a:t>に直接スクリプトを渡す方がより自然に書ける</a:t>
            </a:r>
          </a:p>
        </p:txBody>
      </p:sp>
      <p:sp>
        <p:nvSpPr>
          <p:cNvPr id="17" name="テキスト ボックス 16">
            <a:extLst>
              <a:ext uri="{FF2B5EF4-FFF2-40B4-BE49-F238E27FC236}">
                <a16:creationId xmlns:a16="http://schemas.microsoft.com/office/drawing/2014/main" id="{B2CF658D-6502-986B-BA69-84ACBB3897E6}"/>
              </a:ext>
            </a:extLst>
          </p:cNvPr>
          <p:cNvSpPr txBox="1"/>
          <p:nvPr/>
        </p:nvSpPr>
        <p:spPr>
          <a:xfrm>
            <a:off x="562514" y="2804897"/>
            <a:ext cx="2916620" cy="923330"/>
          </a:xfrm>
          <a:prstGeom prst="rect">
            <a:avLst/>
          </a:prstGeom>
          <a:noFill/>
        </p:spPr>
        <p:txBody>
          <a:bodyPr wrap="square" rtlCol="0">
            <a:spAutoFit/>
          </a:bodyPr>
          <a:lstStyle/>
          <a:p>
            <a:r>
              <a:rPr kumimoji="1" lang="en-US" altLang="ja-JP" dirty="0"/>
              <a:t>Bash</a:t>
            </a:r>
            <a:r>
              <a:rPr kumimoji="1" lang="ja-JP" altLang="en-US" dirty="0"/>
              <a:t>の文字列の取り扱いの制限を受けるので読みづらくなる。だけど、書くのは楽。</a:t>
            </a:r>
          </a:p>
        </p:txBody>
      </p:sp>
    </p:spTree>
    <p:extLst>
      <p:ext uri="{BB962C8B-B14F-4D97-AF65-F5344CB8AC3E}">
        <p14:creationId xmlns:p14="http://schemas.microsoft.com/office/powerpoint/2010/main" val="4170612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2366771" y="89999"/>
            <a:ext cx="4610101" cy="369332"/>
          </a:xfrm>
          <a:prstGeom prst="rect">
            <a:avLst/>
          </a:prstGeom>
          <a:noFill/>
        </p:spPr>
        <p:txBody>
          <a:bodyPr wrap="square" rtlCol="0">
            <a:spAutoFit/>
          </a:bodyPr>
          <a:lstStyle/>
          <a:p>
            <a:r>
              <a:rPr kumimoji="1" lang="en-US" altLang="ja-JP" dirty="0"/>
              <a:t>Bash</a:t>
            </a:r>
            <a:r>
              <a:rPr kumimoji="1" lang="ja-JP" altLang="en-US" dirty="0"/>
              <a:t>と</a:t>
            </a:r>
            <a:r>
              <a:rPr kumimoji="1" lang="en-US" altLang="ja-JP" dirty="0"/>
              <a:t>awk</a:t>
            </a:r>
            <a:r>
              <a:rPr kumimoji="1" lang="ja-JP" altLang="en-US" dirty="0"/>
              <a:t>の</a:t>
            </a:r>
            <a:r>
              <a:rPr lang="ja-JP" altLang="en-US" dirty="0"/>
              <a:t>シングルクォーテーションの違い</a:t>
            </a:r>
            <a:endParaRPr kumimoji="1" lang="ja-JP" altLang="en-US" dirty="0"/>
          </a:p>
        </p:txBody>
      </p:sp>
      <p:graphicFrame>
        <p:nvGraphicFramePr>
          <p:cNvPr id="4" name="表 3">
            <a:extLst>
              <a:ext uri="{FF2B5EF4-FFF2-40B4-BE49-F238E27FC236}">
                <a16:creationId xmlns:a16="http://schemas.microsoft.com/office/drawing/2014/main" id="{00B06E10-EFB0-2A20-A99C-ED597C23821D}"/>
              </a:ext>
            </a:extLst>
          </p:cNvPr>
          <p:cNvGraphicFramePr>
            <a:graphicFrameLocks noGrp="1"/>
          </p:cNvGraphicFramePr>
          <p:nvPr>
            <p:extLst>
              <p:ext uri="{D42A27DB-BD31-4B8C-83A1-F6EECF244321}">
                <p14:modId xmlns:p14="http://schemas.microsoft.com/office/powerpoint/2010/main" val="4037317658"/>
              </p:ext>
            </p:extLst>
          </p:nvPr>
        </p:nvGraphicFramePr>
        <p:xfrm>
          <a:off x="577377" y="681716"/>
          <a:ext cx="7835103" cy="1112520"/>
        </p:xfrm>
        <a:graphic>
          <a:graphicData uri="http://schemas.openxmlformats.org/drawingml/2006/table">
            <a:tbl>
              <a:tblPr firstRow="1" bandRow="1">
                <a:tableStyleId>{5C22544A-7EE6-4342-B048-85BDC9FD1C3A}</a:tableStyleId>
              </a:tblPr>
              <a:tblGrid>
                <a:gridCol w="1915826">
                  <a:extLst>
                    <a:ext uri="{9D8B030D-6E8A-4147-A177-3AD203B41FA5}">
                      <a16:colId xmlns:a16="http://schemas.microsoft.com/office/drawing/2014/main" val="20000"/>
                    </a:ext>
                  </a:extLst>
                </a:gridCol>
                <a:gridCol w="5919277">
                  <a:extLst>
                    <a:ext uri="{9D8B030D-6E8A-4147-A177-3AD203B41FA5}">
                      <a16:colId xmlns:a16="http://schemas.microsoft.com/office/drawing/2014/main" val="20001"/>
                    </a:ext>
                  </a:extLst>
                </a:gridCol>
              </a:tblGrid>
              <a:tr h="370840">
                <a:tc>
                  <a:txBody>
                    <a:bodyPr/>
                    <a:lstStyle/>
                    <a:p>
                      <a:endParaRPr kumimoji="1" lang="ja-JP" altLang="en-US" dirty="0"/>
                    </a:p>
                  </a:txBody>
                  <a:tcPr/>
                </a:tc>
                <a:tc>
                  <a:txBody>
                    <a:bodyPr/>
                    <a:lstStyle/>
                    <a:p>
                      <a:r>
                        <a:rPr kumimoji="1" lang="ja-JP" altLang="en-US" dirty="0"/>
                        <a:t>シングルクオーテーション </a:t>
                      </a:r>
                      <a:r>
                        <a:rPr kumimoji="1" lang="en-US" altLang="ja-JP" dirty="0"/>
                        <a:t>(')</a:t>
                      </a:r>
                      <a:r>
                        <a:rPr kumimoji="1" lang="ja-JP" altLang="en-US" dirty="0"/>
                        <a:t>で囲った文字列</a:t>
                      </a:r>
                    </a:p>
                  </a:txBody>
                  <a:tcPr/>
                </a:tc>
                <a:extLst>
                  <a:ext uri="{0D108BD9-81ED-4DB2-BD59-A6C34878D82A}">
                    <a16:rowId xmlns:a16="http://schemas.microsoft.com/office/drawing/2014/main" val="10000"/>
                  </a:ext>
                </a:extLst>
              </a:tr>
              <a:tr h="370840">
                <a:tc>
                  <a:txBody>
                    <a:bodyPr/>
                    <a:lstStyle/>
                    <a:p>
                      <a:r>
                        <a:rPr kumimoji="1" lang="en-US" altLang="ja-JP" dirty="0"/>
                        <a:t>Bash</a:t>
                      </a:r>
                      <a:endParaRPr kumimoji="1" lang="ja-JP" altLang="en-US" dirty="0"/>
                    </a:p>
                  </a:txBody>
                  <a:tcPr/>
                </a:tc>
                <a:tc>
                  <a:txBody>
                    <a:bodyPr/>
                    <a:lstStyle/>
                    <a:p>
                      <a:r>
                        <a:rPr kumimoji="1" lang="ja-JP" altLang="en-US" dirty="0"/>
                        <a:t>文字列として扱う</a:t>
                      </a:r>
                      <a:r>
                        <a:rPr kumimoji="1" lang="en-US" altLang="ja-JP" dirty="0"/>
                        <a:t>(</a:t>
                      </a:r>
                      <a:r>
                        <a:rPr kumimoji="1" lang="ja-JP" altLang="en-US" dirty="0"/>
                        <a:t>「</a:t>
                      </a:r>
                      <a:r>
                        <a:rPr kumimoji="1" lang="en-US" altLang="ja-JP" dirty="0"/>
                        <a:t>'</a:t>
                      </a:r>
                      <a:r>
                        <a:rPr kumimoji="1" lang="ja-JP" altLang="en-US" dirty="0"/>
                        <a:t>」以外の文字列を特別扱いしない</a:t>
                      </a:r>
                      <a:r>
                        <a:rPr kumimoji="1" lang="en-US" altLang="ja-JP" dirty="0"/>
                        <a:t>)</a:t>
                      </a:r>
                    </a:p>
                  </a:txBody>
                  <a:tcPr/>
                </a:tc>
                <a:extLst>
                  <a:ext uri="{0D108BD9-81ED-4DB2-BD59-A6C34878D82A}">
                    <a16:rowId xmlns:a16="http://schemas.microsoft.com/office/drawing/2014/main" val="10001"/>
                  </a:ext>
                </a:extLst>
              </a:tr>
              <a:tr h="370840">
                <a:tc>
                  <a:txBody>
                    <a:bodyPr/>
                    <a:lstStyle/>
                    <a:p>
                      <a:r>
                        <a:rPr kumimoji="1" lang="en-US" altLang="ja-JP" dirty="0" err="1"/>
                        <a:t>awk</a:t>
                      </a:r>
                      <a:endParaRPr kumimoji="1" lang="ja-JP" altLang="en-US" dirty="0"/>
                    </a:p>
                  </a:txBody>
                  <a:tcPr/>
                </a:tc>
                <a:tc>
                  <a:txBody>
                    <a:bodyPr/>
                    <a:lstStyle/>
                    <a:p>
                      <a:r>
                        <a:rPr kumimoji="1" lang="ja-JP" altLang="en-US" dirty="0"/>
                        <a:t>無効な文字扱いでエラー</a:t>
                      </a:r>
                    </a:p>
                  </a:txBody>
                  <a:tcPr/>
                </a:tc>
                <a:extLst>
                  <a:ext uri="{0D108BD9-81ED-4DB2-BD59-A6C34878D82A}">
                    <a16:rowId xmlns:a16="http://schemas.microsoft.com/office/drawing/2014/main" val="10002"/>
                  </a:ext>
                </a:extLst>
              </a:tr>
            </a:tbl>
          </a:graphicData>
        </a:graphic>
      </p:graphicFrame>
      <p:sp>
        <p:nvSpPr>
          <p:cNvPr id="5" name="テキスト ボックス 4">
            <a:extLst>
              <a:ext uri="{FF2B5EF4-FFF2-40B4-BE49-F238E27FC236}">
                <a16:creationId xmlns:a16="http://schemas.microsoft.com/office/drawing/2014/main" id="{E0297A0A-949C-D091-57BD-CDB025F115D2}"/>
              </a:ext>
            </a:extLst>
          </p:cNvPr>
          <p:cNvSpPr txBox="1"/>
          <p:nvPr/>
        </p:nvSpPr>
        <p:spPr>
          <a:xfrm>
            <a:off x="947274" y="2145222"/>
            <a:ext cx="4610101" cy="2308324"/>
          </a:xfrm>
          <a:prstGeom prst="rect">
            <a:avLst/>
          </a:prstGeom>
          <a:noFill/>
        </p:spPr>
        <p:txBody>
          <a:bodyPr wrap="square" rtlCol="0">
            <a:spAutoFit/>
          </a:bodyPr>
          <a:lstStyle/>
          <a:p>
            <a:r>
              <a:rPr kumimoji="1" lang="en-US" altLang="ja-JP" dirty="0"/>
              <a:t>[Bash]</a:t>
            </a:r>
          </a:p>
          <a:p>
            <a:r>
              <a:rPr lang="en-US" altLang="ja-JP" dirty="0"/>
              <a:t>echo </a:t>
            </a:r>
            <a:r>
              <a:rPr kumimoji="1" lang="en-US" altLang="ja-JP" dirty="0"/>
              <a:t>'test! "#$%'</a:t>
            </a:r>
          </a:p>
          <a:p>
            <a:r>
              <a:rPr kumimoji="1" lang="ja-JP" altLang="en-US" dirty="0"/>
              <a:t>      </a:t>
            </a:r>
            <a:r>
              <a:rPr kumimoji="1" lang="en-US" altLang="ja-JP" dirty="0"/>
              <a:t>-&gt; test! "#$% </a:t>
            </a:r>
            <a:r>
              <a:rPr kumimoji="1" lang="ja-JP" altLang="en-US" dirty="0"/>
              <a:t>が表示される</a:t>
            </a:r>
            <a:endParaRPr kumimoji="1" lang="en-US" altLang="ja-JP" dirty="0"/>
          </a:p>
          <a:p>
            <a:endParaRPr lang="en-US" altLang="ja-JP" dirty="0"/>
          </a:p>
          <a:p>
            <a:r>
              <a:rPr kumimoji="1" lang="en-US" altLang="ja-JP" dirty="0"/>
              <a:t>[awk]</a:t>
            </a:r>
          </a:p>
          <a:p>
            <a:r>
              <a:rPr lang="en-US" altLang="ja-JP" dirty="0"/>
              <a:t>{print </a:t>
            </a:r>
            <a:r>
              <a:rPr kumimoji="1" lang="en-US" altLang="ja-JP" dirty="0"/>
              <a:t>'</a:t>
            </a:r>
            <a:r>
              <a:rPr lang="en-US" altLang="ja-JP" dirty="0"/>
              <a:t>test!”#$%</a:t>
            </a:r>
            <a:r>
              <a:rPr kumimoji="1" lang="en-US" altLang="ja-JP" dirty="0"/>
              <a:t>'</a:t>
            </a:r>
            <a:r>
              <a:rPr lang="en-US" altLang="ja-JP" dirty="0"/>
              <a:t>}</a:t>
            </a:r>
          </a:p>
          <a:p>
            <a:r>
              <a:rPr kumimoji="1" lang="ja-JP" altLang="en-US" dirty="0"/>
              <a:t>     </a:t>
            </a:r>
            <a:r>
              <a:rPr lang="en-US" altLang="ja-JP" dirty="0"/>
              <a:t> -&gt; </a:t>
            </a:r>
            <a:r>
              <a:rPr lang="ja-JP" altLang="en-US" dirty="0"/>
              <a:t>エラー</a:t>
            </a:r>
            <a:endParaRPr lang="en-US" altLang="ja-JP" dirty="0"/>
          </a:p>
          <a:p>
            <a:endParaRPr kumimoji="1" lang="ja-JP" altLang="en-US" dirty="0"/>
          </a:p>
        </p:txBody>
      </p:sp>
    </p:spTree>
    <p:extLst>
      <p:ext uri="{BB962C8B-B14F-4D97-AF65-F5344CB8AC3E}">
        <p14:creationId xmlns:p14="http://schemas.microsoft.com/office/powerpoint/2010/main" val="3713611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2366771" y="89999"/>
            <a:ext cx="4610101" cy="369332"/>
          </a:xfrm>
          <a:prstGeom prst="rect">
            <a:avLst/>
          </a:prstGeom>
          <a:noFill/>
        </p:spPr>
        <p:txBody>
          <a:bodyPr wrap="square" rtlCol="0">
            <a:spAutoFit/>
          </a:bodyPr>
          <a:lstStyle/>
          <a:p>
            <a:r>
              <a:rPr kumimoji="1" lang="en-US" altLang="ja-JP" dirty="0"/>
              <a:t>Bash</a:t>
            </a:r>
            <a:r>
              <a:rPr kumimoji="1" lang="ja-JP" altLang="en-US" dirty="0"/>
              <a:t>と</a:t>
            </a:r>
            <a:r>
              <a:rPr kumimoji="1" lang="en-US" altLang="ja-JP" dirty="0"/>
              <a:t>awk</a:t>
            </a:r>
            <a:r>
              <a:rPr kumimoji="1" lang="ja-JP" altLang="en-US" dirty="0"/>
              <a:t>のダブルクォーテーション</a:t>
            </a:r>
            <a:r>
              <a:rPr lang="ja-JP" altLang="en-US" dirty="0"/>
              <a:t>の違い</a:t>
            </a:r>
            <a:endParaRPr kumimoji="1" lang="ja-JP" altLang="en-US" dirty="0"/>
          </a:p>
        </p:txBody>
      </p:sp>
      <p:graphicFrame>
        <p:nvGraphicFramePr>
          <p:cNvPr id="4" name="表 3">
            <a:extLst>
              <a:ext uri="{FF2B5EF4-FFF2-40B4-BE49-F238E27FC236}">
                <a16:creationId xmlns:a16="http://schemas.microsoft.com/office/drawing/2014/main" id="{00B06E10-EFB0-2A20-A99C-ED597C23821D}"/>
              </a:ext>
            </a:extLst>
          </p:cNvPr>
          <p:cNvGraphicFramePr>
            <a:graphicFrameLocks noGrp="1"/>
          </p:cNvGraphicFramePr>
          <p:nvPr>
            <p:extLst>
              <p:ext uri="{D42A27DB-BD31-4B8C-83A1-F6EECF244321}">
                <p14:modId xmlns:p14="http://schemas.microsoft.com/office/powerpoint/2010/main" val="1358683009"/>
              </p:ext>
            </p:extLst>
          </p:nvPr>
        </p:nvGraphicFramePr>
        <p:xfrm>
          <a:off x="359663" y="551087"/>
          <a:ext cx="8557914" cy="2748280"/>
        </p:xfrm>
        <a:graphic>
          <a:graphicData uri="http://schemas.openxmlformats.org/drawingml/2006/table">
            <a:tbl>
              <a:tblPr firstRow="1" bandRow="1">
                <a:tableStyleId>{5C22544A-7EE6-4342-B048-85BDC9FD1C3A}</a:tableStyleId>
              </a:tblPr>
              <a:tblGrid>
                <a:gridCol w="1985695">
                  <a:extLst>
                    <a:ext uri="{9D8B030D-6E8A-4147-A177-3AD203B41FA5}">
                      <a16:colId xmlns:a16="http://schemas.microsoft.com/office/drawing/2014/main" val="20000"/>
                    </a:ext>
                  </a:extLst>
                </a:gridCol>
                <a:gridCol w="6572219">
                  <a:extLst>
                    <a:ext uri="{9D8B030D-6E8A-4147-A177-3AD203B41FA5}">
                      <a16:colId xmlns:a16="http://schemas.microsoft.com/office/drawing/2014/main" val="20002"/>
                    </a:ext>
                  </a:extLst>
                </a:gridCol>
              </a:tblGrid>
              <a:tr h="370840">
                <a:tc>
                  <a:txBody>
                    <a:bodyPr/>
                    <a:lstStyle/>
                    <a:p>
                      <a:endParaRPr kumimoji="1" lang="ja-JP" altLang="en-US" dirty="0"/>
                    </a:p>
                  </a:txBody>
                  <a:tcPr/>
                </a:tc>
                <a:tc>
                  <a:txBody>
                    <a:bodyPr/>
                    <a:lstStyle/>
                    <a:p>
                      <a:r>
                        <a:rPr kumimoji="1" lang="ja-JP" altLang="en-US" dirty="0"/>
                        <a:t>ダブルクオーテーション </a:t>
                      </a:r>
                      <a:r>
                        <a:rPr kumimoji="1" lang="en-US" altLang="ja-JP" dirty="0"/>
                        <a:t>(")</a:t>
                      </a:r>
                      <a:r>
                        <a:rPr kumimoji="1" lang="ja-JP" altLang="en-US" dirty="0"/>
                        <a:t>で囲った文字列</a:t>
                      </a:r>
                    </a:p>
                  </a:txBody>
                  <a:tcPr/>
                </a:tc>
                <a:extLst>
                  <a:ext uri="{0D108BD9-81ED-4DB2-BD59-A6C34878D82A}">
                    <a16:rowId xmlns:a16="http://schemas.microsoft.com/office/drawing/2014/main" val="10000"/>
                  </a:ext>
                </a:extLst>
              </a:tr>
              <a:tr h="370840">
                <a:tc>
                  <a:txBody>
                    <a:bodyPr/>
                    <a:lstStyle/>
                    <a:p>
                      <a:r>
                        <a:rPr kumimoji="1" lang="en-US" altLang="ja-JP" dirty="0"/>
                        <a:t>Bash</a:t>
                      </a:r>
                      <a:endParaRPr kumimoji="1" lang="ja-JP" altLang="en-US" dirty="0"/>
                    </a:p>
                  </a:txBody>
                  <a:tcPr/>
                </a:tc>
                <a:tc>
                  <a:txBody>
                    <a:bodyPr/>
                    <a:lstStyle/>
                    <a:p>
                      <a:r>
                        <a:rPr kumimoji="1" lang="ja-JP" altLang="en-US" dirty="0"/>
                        <a:t>文字列として扱う</a:t>
                      </a:r>
                      <a:r>
                        <a:rPr kumimoji="1" lang="en-US" altLang="ja-JP" dirty="0"/>
                        <a:t>(</a:t>
                      </a:r>
                      <a:r>
                        <a:rPr kumimoji="1" lang="ja-JP" altLang="en-US" dirty="0"/>
                        <a:t>ただし、「</a:t>
                      </a:r>
                      <a:r>
                        <a:rPr kumimoji="1" lang="en-US" altLang="ja-JP" dirty="0"/>
                        <a:t>$()!`"\~*</a:t>
                      </a:r>
                      <a:r>
                        <a:rPr kumimoji="1" lang="ja-JP" altLang="en-US" dirty="0"/>
                        <a:t>」といった文字は特別扱いされてしまう</a:t>
                      </a:r>
                      <a:r>
                        <a:rPr kumimoji="1" lang="en-US" altLang="ja-JP" dirty="0"/>
                        <a:t>)</a:t>
                      </a:r>
                      <a:endParaRPr kumimoji="1" lang="ja-JP" altLang="en-US" dirty="0"/>
                    </a:p>
                  </a:txBody>
                  <a:tcPr/>
                </a:tc>
                <a:extLst>
                  <a:ext uri="{0D108BD9-81ED-4DB2-BD59-A6C34878D82A}">
                    <a16:rowId xmlns:a16="http://schemas.microsoft.com/office/drawing/2014/main" val="10001"/>
                  </a:ext>
                </a:extLst>
              </a:tr>
              <a:tr h="370840">
                <a:tc>
                  <a:txBody>
                    <a:bodyPr/>
                    <a:lstStyle/>
                    <a:p>
                      <a:r>
                        <a:rPr kumimoji="1" lang="en-US" altLang="ja-JP" dirty="0" err="1"/>
                        <a:t>awk</a:t>
                      </a:r>
                      <a:endParaRPr kumimoji="1" lang="ja-JP" altLang="en-US" dirty="0"/>
                    </a:p>
                  </a:txBody>
                  <a:tcPr/>
                </a:tc>
                <a:tc>
                  <a:txBody>
                    <a:bodyPr/>
                    <a:lstStyle/>
                    <a:p>
                      <a:r>
                        <a:rPr kumimoji="1" lang="ja-JP" altLang="en-US" dirty="0"/>
                        <a:t>文字列として扱う</a:t>
                      </a:r>
                      <a:endParaRPr kumimoji="1" lang="en-US" altLang="ja-JP" dirty="0"/>
                    </a:p>
                    <a:p>
                      <a:r>
                        <a:rPr kumimoji="1" lang="en-US" altLang="ja-JP" dirty="0"/>
                        <a:t>(</a:t>
                      </a:r>
                      <a:r>
                        <a:rPr kumimoji="1" lang="ja-JP" altLang="en-US" dirty="0"/>
                        <a:t>「</a:t>
                      </a:r>
                      <a:r>
                        <a:rPr kumimoji="1" lang="en-US" altLang="ja-JP" dirty="0"/>
                        <a:t>”\</a:t>
                      </a:r>
                      <a:r>
                        <a:rPr kumimoji="1" lang="ja-JP" altLang="en-US" dirty="0"/>
                        <a:t>」以外の文字列を特別扱いしない」。「</a:t>
                      </a:r>
                      <a:r>
                        <a:rPr kumimoji="1" lang="en-US" altLang="ja-JP" dirty="0"/>
                        <a:t>\</a:t>
                      </a:r>
                      <a:r>
                        <a:rPr kumimoji="1" lang="ja-JP" altLang="en-US" dirty="0"/>
                        <a:t>」を特別視するのは、改行文字を「</a:t>
                      </a:r>
                      <a:r>
                        <a:rPr kumimoji="1" lang="en-US" altLang="ja-JP" dirty="0"/>
                        <a:t>\n</a:t>
                      </a:r>
                      <a:r>
                        <a:rPr kumimoji="1" lang="ja-JP" altLang="en-US" dirty="0"/>
                        <a:t>」、タブ文字を「</a:t>
                      </a:r>
                      <a:r>
                        <a:rPr kumimoji="1" lang="en-US" altLang="ja-JP" dirty="0"/>
                        <a:t>\t</a:t>
                      </a:r>
                      <a:r>
                        <a:rPr kumimoji="1" lang="ja-JP" altLang="en-US" dirty="0"/>
                        <a:t>」などと表記するため。</a:t>
                      </a:r>
                      <a:endParaRPr kumimoji="1" lang="en-US" altLang="ja-JP" dirty="0"/>
                    </a:p>
                    <a:p>
                      <a:r>
                        <a:rPr kumimoji="1" lang="ja-JP" altLang="en-US" dirty="0"/>
                        <a:t>　　　　　　　　　　↓</a:t>
                      </a:r>
                      <a:endParaRPr kumimoji="1" lang="en-US" altLang="ja-JP" dirty="0"/>
                    </a:p>
                    <a:p>
                      <a:r>
                        <a:rPr kumimoji="1" lang="en-US" altLang="ja-JP" dirty="0" err="1"/>
                        <a:t>awk</a:t>
                      </a:r>
                      <a:r>
                        <a:rPr kumimoji="1" lang="ja-JP" altLang="en-US" dirty="0"/>
                        <a:t>の中で文字列として「</a:t>
                      </a:r>
                      <a:r>
                        <a:rPr kumimoji="1" lang="en-US" altLang="ja-JP" dirty="0"/>
                        <a:t>”</a:t>
                      </a:r>
                      <a:r>
                        <a:rPr kumimoji="1" lang="ja-JP" altLang="en-US" dirty="0"/>
                        <a:t>」、「</a:t>
                      </a:r>
                      <a:r>
                        <a:rPr kumimoji="1" lang="en-US" altLang="ja-JP" dirty="0"/>
                        <a:t>\</a:t>
                      </a:r>
                      <a:r>
                        <a:rPr kumimoji="1" lang="ja-JP" altLang="en-US" dirty="0"/>
                        <a:t>」を扱いたい場合は、「</a:t>
                      </a:r>
                      <a:r>
                        <a:rPr kumimoji="1" lang="en-US" altLang="ja-JP" dirty="0"/>
                        <a:t>”</a:t>
                      </a:r>
                      <a:r>
                        <a:rPr kumimoji="1" lang="ja-JP" altLang="en-US" dirty="0"/>
                        <a:t>」→「</a:t>
                      </a:r>
                      <a:r>
                        <a:rPr kumimoji="1" lang="en-US" altLang="ja-JP" dirty="0"/>
                        <a:t>\”</a:t>
                      </a:r>
                      <a:r>
                        <a:rPr kumimoji="1" lang="ja-JP" altLang="en-US" dirty="0"/>
                        <a:t>」、「</a:t>
                      </a:r>
                      <a:r>
                        <a:rPr kumimoji="1" lang="en-US" altLang="ja-JP" dirty="0"/>
                        <a:t>\</a:t>
                      </a:r>
                      <a:r>
                        <a:rPr kumimoji="1" lang="ja-JP" altLang="en-US" dirty="0"/>
                        <a:t>」→「</a:t>
                      </a:r>
                      <a:r>
                        <a:rPr kumimoji="1" lang="en-US" altLang="ja-JP" dirty="0"/>
                        <a:t>\\</a:t>
                      </a:r>
                      <a:r>
                        <a:rPr kumimoji="1" lang="ja-JP" altLang="en-US" dirty="0"/>
                        <a:t>」とエスケープする。</a:t>
                      </a:r>
                      <a:r>
                        <a:rPr kumimoji="1" lang="en-US" altLang="ja-JP" dirty="0"/>
                        <a:t>)</a:t>
                      </a:r>
                      <a:endParaRPr kumimoji="1" lang="ja-JP" altLang="en-US" dirty="0"/>
                    </a:p>
                  </a:txBody>
                  <a:tcPr/>
                </a:tc>
                <a:extLst>
                  <a:ext uri="{0D108BD9-81ED-4DB2-BD59-A6C34878D82A}">
                    <a16:rowId xmlns:a16="http://schemas.microsoft.com/office/drawing/2014/main" val="10002"/>
                  </a:ext>
                </a:extLst>
              </a:tr>
            </a:tbl>
          </a:graphicData>
        </a:graphic>
      </p:graphicFrame>
      <p:sp>
        <p:nvSpPr>
          <p:cNvPr id="5" name="テキスト ボックス 4">
            <a:extLst>
              <a:ext uri="{FF2B5EF4-FFF2-40B4-BE49-F238E27FC236}">
                <a16:creationId xmlns:a16="http://schemas.microsoft.com/office/drawing/2014/main" id="{C43ED6A8-D690-009F-E988-597A61554CAE}"/>
              </a:ext>
            </a:extLst>
          </p:cNvPr>
          <p:cNvSpPr txBox="1"/>
          <p:nvPr/>
        </p:nvSpPr>
        <p:spPr>
          <a:xfrm>
            <a:off x="1461080" y="3895644"/>
            <a:ext cx="4610101" cy="2308324"/>
          </a:xfrm>
          <a:prstGeom prst="rect">
            <a:avLst/>
          </a:prstGeom>
          <a:noFill/>
        </p:spPr>
        <p:txBody>
          <a:bodyPr wrap="square" rtlCol="0">
            <a:spAutoFit/>
          </a:bodyPr>
          <a:lstStyle/>
          <a:p>
            <a:r>
              <a:rPr kumimoji="1" lang="en-US" altLang="ja-JP" dirty="0"/>
              <a:t>[Bash]</a:t>
            </a:r>
          </a:p>
          <a:p>
            <a:r>
              <a:rPr lang="en-US" altLang="ja-JP" dirty="0"/>
              <a:t>echo </a:t>
            </a:r>
            <a:r>
              <a:rPr kumimoji="1" lang="en-US" altLang="ja-JP" dirty="0"/>
              <a:t>"test!#$%"</a:t>
            </a:r>
          </a:p>
          <a:p>
            <a:r>
              <a:rPr kumimoji="1" lang="ja-JP" altLang="en-US" dirty="0"/>
              <a:t>      </a:t>
            </a:r>
            <a:r>
              <a:rPr kumimoji="1" lang="en-US" altLang="ja-JP" dirty="0"/>
              <a:t>-&gt; echo "123"123%" </a:t>
            </a:r>
            <a:r>
              <a:rPr kumimoji="1" lang="ja-JP" altLang="en-US" dirty="0"/>
              <a:t>が表示される</a:t>
            </a:r>
            <a:endParaRPr kumimoji="1" lang="en-US" altLang="ja-JP" dirty="0"/>
          </a:p>
          <a:p>
            <a:endParaRPr lang="en-US" altLang="ja-JP" dirty="0"/>
          </a:p>
          <a:p>
            <a:r>
              <a:rPr kumimoji="1" lang="en-US" altLang="ja-JP" dirty="0"/>
              <a:t>[awk]</a:t>
            </a:r>
          </a:p>
          <a:p>
            <a:r>
              <a:rPr lang="en-US" altLang="ja-JP" dirty="0"/>
              <a:t>{print </a:t>
            </a:r>
            <a:r>
              <a:rPr kumimoji="1" lang="en-US" altLang="ja-JP" dirty="0"/>
              <a:t>"test!#$%"</a:t>
            </a:r>
            <a:r>
              <a:rPr lang="en-US" altLang="ja-JP" dirty="0"/>
              <a:t>}</a:t>
            </a:r>
          </a:p>
          <a:p>
            <a:r>
              <a:rPr kumimoji="1" lang="ja-JP" altLang="en-US" dirty="0"/>
              <a:t>     </a:t>
            </a:r>
            <a:r>
              <a:rPr lang="en-US" altLang="ja-JP" dirty="0"/>
              <a:t> -&gt; test!#$%</a:t>
            </a:r>
            <a:r>
              <a:rPr lang="ja-JP" altLang="en-US" dirty="0"/>
              <a:t> が表示される</a:t>
            </a:r>
            <a:endParaRPr lang="en-US" altLang="ja-JP" dirty="0"/>
          </a:p>
          <a:p>
            <a:endParaRPr kumimoji="1" lang="ja-JP" altLang="en-US" dirty="0"/>
          </a:p>
        </p:txBody>
      </p:sp>
    </p:spTree>
    <p:extLst>
      <p:ext uri="{BB962C8B-B14F-4D97-AF65-F5344CB8AC3E}">
        <p14:creationId xmlns:p14="http://schemas.microsoft.com/office/powerpoint/2010/main" val="2417268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42FC0CB-4B7D-497D-B6CF-E191F8B8C001}"/>
              </a:ext>
            </a:extLst>
          </p:cNvPr>
          <p:cNvSpPr txBox="1"/>
          <p:nvPr/>
        </p:nvSpPr>
        <p:spPr>
          <a:xfrm>
            <a:off x="197964" y="141402"/>
            <a:ext cx="8682086" cy="4708981"/>
          </a:xfrm>
          <a:prstGeom prst="rect">
            <a:avLst/>
          </a:prstGeom>
          <a:noFill/>
        </p:spPr>
        <p:txBody>
          <a:bodyPr wrap="square" rtlCol="0">
            <a:spAutoFit/>
          </a:bodyPr>
          <a:lstStyle/>
          <a:p>
            <a:r>
              <a:rPr lang="en-US" altLang="ja-JP" sz="2000" dirty="0"/>
              <a:t>Bash</a:t>
            </a:r>
            <a:r>
              <a:rPr lang="ja-JP" altLang="en-US" sz="2000" dirty="0"/>
              <a:t>と</a:t>
            </a:r>
            <a:r>
              <a:rPr lang="en-US" altLang="ja-JP" sz="2000" dirty="0" err="1"/>
              <a:t>awk</a:t>
            </a:r>
            <a:r>
              <a:rPr lang="ja-JP" altLang="en-US" sz="2000" dirty="0"/>
              <a:t>の引数の指定の仕方</a:t>
            </a:r>
            <a:endParaRPr lang="en-US" altLang="ja-JP" sz="2000" dirty="0"/>
          </a:p>
          <a:p>
            <a:endParaRPr lang="en-US" altLang="ja-JP" sz="2000" dirty="0"/>
          </a:p>
          <a:p>
            <a:r>
              <a:rPr lang="ja-JP" altLang="en-US" sz="2000" dirty="0"/>
              <a:t>・　</a:t>
            </a:r>
            <a:r>
              <a:rPr lang="en-US" altLang="ja-JP" sz="2000" dirty="0"/>
              <a:t>Bash</a:t>
            </a:r>
          </a:p>
          <a:p>
            <a:endParaRPr lang="en-US" altLang="ja-JP" sz="2000" dirty="0"/>
          </a:p>
          <a:p>
            <a:r>
              <a:rPr lang="en-US" altLang="ja-JP" sz="2000" dirty="0"/>
              <a:t>echo Hello World     &lt;- echo</a:t>
            </a:r>
            <a:r>
              <a:rPr lang="ja-JP" altLang="en-US" sz="2000" dirty="0"/>
              <a:t> の引数</a:t>
            </a:r>
            <a:r>
              <a:rPr lang="en-US" altLang="ja-JP" sz="2000" dirty="0"/>
              <a:t>1</a:t>
            </a:r>
            <a:r>
              <a:rPr lang="ja-JP" altLang="en-US" sz="2000" dirty="0"/>
              <a:t>に「</a:t>
            </a:r>
            <a:r>
              <a:rPr lang="en-US" altLang="ja-JP" sz="2000" dirty="0"/>
              <a:t>Hello</a:t>
            </a:r>
            <a:r>
              <a:rPr lang="ja-JP" altLang="en-US" sz="2000" dirty="0"/>
              <a:t>」、引数</a:t>
            </a:r>
            <a:r>
              <a:rPr lang="en-US" altLang="ja-JP" sz="2000" dirty="0"/>
              <a:t>2</a:t>
            </a:r>
            <a:r>
              <a:rPr lang="ja-JP" altLang="en-US" sz="2000" dirty="0"/>
              <a:t>に「</a:t>
            </a:r>
            <a:r>
              <a:rPr lang="en-US" altLang="ja-JP" sz="2000" dirty="0"/>
              <a:t>World</a:t>
            </a:r>
            <a:r>
              <a:rPr lang="ja-JP" altLang="en-US" sz="2000" dirty="0"/>
              <a:t>」を指定している</a:t>
            </a:r>
            <a:endParaRPr lang="en-US" altLang="ja-JP" sz="2000" dirty="0"/>
          </a:p>
          <a:p>
            <a:r>
              <a:rPr lang="en-US" altLang="ja-JP" sz="2000" dirty="0"/>
              <a:t>                                          </a:t>
            </a:r>
            <a:r>
              <a:rPr lang="ja-JP" altLang="en-US" sz="2000" dirty="0"/>
              <a:t>引数の区切り文字はスペース「 」</a:t>
            </a:r>
            <a:endParaRPr lang="en-US" altLang="ja-JP" sz="2000" dirty="0"/>
          </a:p>
          <a:p>
            <a:r>
              <a:rPr lang="en-US" altLang="ja-JP" sz="2000" dirty="0"/>
              <a:t>echo "Hello World"  &lt;- echo </a:t>
            </a:r>
            <a:r>
              <a:rPr lang="ja-JP" altLang="en-US" sz="2000" dirty="0"/>
              <a:t>の引数</a:t>
            </a:r>
            <a:r>
              <a:rPr lang="en-US" altLang="ja-JP" sz="2000" dirty="0"/>
              <a:t>1</a:t>
            </a:r>
            <a:r>
              <a:rPr lang="ja-JP" altLang="en-US" sz="2000" dirty="0"/>
              <a:t>に「</a:t>
            </a:r>
            <a:r>
              <a:rPr lang="en-US" altLang="ja-JP" sz="2000" dirty="0"/>
              <a:t>Hello World</a:t>
            </a:r>
            <a:r>
              <a:rPr lang="ja-JP" altLang="en-US" sz="2000" dirty="0"/>
              <a:t>」を指定している</a:t>
            </a:r>
            <a:endParaRPr lang="en-US" altLang="ja-JP" sz="2000" dirty="0"/>
          </a:p>
          <a:p>
            <a:endParaRPr lang="en-US" altLang="ja-JP" sz="2000" dirty="0"/>
          </a:p>
          <a:p>
            <a:endParaRPr lang="en-US" altLang="ja-JP" sz="2000" dirty="0"/>
          </a:p>
          <a:p>
            <a:r>
              <a:rPr lang="ja-JP" altLang="en-US" sz="2000" dirty="0"/>
              <a:t>・　</a:t>
            </a:r>
            <a:r>
              <a:rPr lang="en-US" altLang="ja-JP" sz="2000" dirty="0" err="1"/>
              <a:t>awk</a:t>
            </a:r>
            <a:endParaRPr lang="en-US" altLang="ja-JP" sz="2000" dirty="0"/>
          </a:p>
          <a:p>
            <a:endParaRPr lang="en-US" altLang="ja-JP" sz="2000" dirty="0"/>
          </a:p>
          <a:p>
            <a:r>
              <a:rPr lang="en-US" altLang="ja-JP" sz="2000" dirty="0" err="1"/>
              <a:t>awk</a:t>
            </a:r>
            <a:r>
              <a:rPr lang="en-US" altLang="ja-JP" sz="2000" dirty="0"/>
              <a:t> 'BEGIN{split("Hello World", </a:t>
            </a:r>
            <a:r>
              <a:rPr lang="en-US" altLang="ja-JP" sz="2000" dirty="0" err="1"/>
              <a:t>arr</a:t>
            </a:r>
            <a:r>
              <a:rPr lang="en-US" altLang="ja-JP" sz="2000" dirty="0"/>
              <a:t>, " ")}’ </a:t>
            </a:r>
          </a:p>
          <a:p>
            <a:endParaRPr lang="en-US" altLang="ja-JP" sz="2000" dirty="0"/>
          </a:p>
          <a:p>
            <a:r>
              <a:rPr lang="en-US" altLang="ja-JP" sz="2000" dirty="0"/>
              <a:t>  </a:t>
            </a:r>
            <a:r>
              <a:rPr lang="ja-JP" altLang="en-US" sz="2000" dirty="0"/>
              <a:t>↑</a:t>
            </a:r>
            <a:r>
              <a:rPr lang="en-US" altLang="ja-JP" sz="2000" dirty="0"/>
              <a:t> split</a:t>
            </a:r>
            <a:r>
              <a:rPr lang="ja-JP" altLang="en-US" sz="2000" dirty="0"/>
              <a:t>の引数</a:t>
            </a:r>
            <a:r>
              <a:rPr lang="en-US" altLang="ja-JP" sz="2000" dirty="0"/>
              <a:t>1</a:t>
            </a:r>
            <a:r>
              <a:rPr lang="ja-JP" altLang="en-US" sz="2000" dirty="0"/>
              <a:t>に文字列「</a:t>
            </a:r>
            <a:r>
              <a:rPr lang="en-US" altLang="ja-JP" sz="2000" dirty="0"/>
              <a:t>Hello World</a:t>
            </a:r>
            <a:r>
              <a:rPr lang="ja-JP" altLang="en-US" sz="2000" dirty="0"/>
              <a:t>」、引数</a:t>
            </a:r>
            <a:r>
              <a:rPr lang="en-US" altLang="ja-JP" sz="2000" dirty="0"/>
              <a:t>2</a:t>
            </a:r>
            <a:r>
              <a:rPr lang="ja-JP" altLang="en-US" sz="2000" dirty="0"/>
              <a:t>に配列「</a:t>
            </a:r>
            <a:r>
              <a:rPr lang="en-US" altLang="ja-JP" sz="2000" dirty="0" err="1"/>
              <a:t>arr</a:t>
            </a:r>
            <a:r>
              <a:rPr lang="ja-JP" altLang="en-US" sz="2000" dirty="0"/>
              <a:t>」、引数</a:t>
            </a:r>
            <a:r>
              <a:rPr lang="en-US" altLang="ja-JP" sz="2000" dirty="0"/>
              <a:t>3</a:t>
            </a:r>
            <a:r>
              <a:rPr lang="ja-JP" altLang="en-US" sz="2000" dirty="0"/>
              <a:t>に文字列「</a:t>
            </a:r>
            <a:r>
              <a:rPr lang="en-US" altLang="ja-JP" sz="2000" dirty="0"/>
              <a:t> </a:t>
            </a:r>
            <a:r>
              <a:rPr lang="ja-JP" altLang="en-US" sz="2000" dirty="0"/>
              <a:t>」を指定している。引数の区切り文字は「</a:t>
            </a:r>
            <a:r>
              <a:rPr lang="en-US" altLang="ja-JP" sz="2000" dirty="0"/>
              <a:t>,</a:t>
            </a:r>
            <a:r>
              <a:rPr lang="ja-JP" altLang="en-US" sz="2000" dirty="0"/>
              <a:t>」</a:t>
            </a:r>
            <a:endParaRPr lang="en-US" altLang="ja-JP" sz="2000" dirty="0"/>
          </a:p>
        </p:txBody>
      </p:sp>
    </p:spTree>
    <p:extLst>
      <p:ext uri="{BB962C8B-B14F-4D97-AF65-F5344CB8AC3E}">
        <p14:creationId xmlns:p14="http://schemas.microsoft.com/office/powerpoint/2010/main" val="1909692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786199"/>
          </a:xfrm>
          <a:prstGeom prst="rect">
            <a:avLst/>
          </a:prstGeom>
          <a:noFill/>
        </p:spPr>
        <p:txBody>
          <a:bodyPr wrap="square" rtlCol="0" anchor="t">
            <a:spAutoFit/>
          </a:bodyPr>
          <a:lstStyle/>
          <a:p>
            <a:r>
              <a:rPr lang="en-US" altLang="ja-JP" sz="2000" dirty="0">
                <a:latin typeface="MS PGothic"/>
                <a:ea typeface="MS PGothic"/>
              </a:rPr>
              <a:t>B</a:t>
            </a:r>
            <a:r>
              <a:rPr lang="en-US" sz="2000" dirty="0">
                <a:latin typeface="MS PGothic"/>
                <a:ea typeface="MS PGothic"/>
              </a:rPr>
              <a:t>ash</a:t>
            </a:r>
            <a:r>
              <a:rPr lang="ja-JP" altLang="en-US" sz="2000" dirty="0" err="1">
                <a:latin typeface="MS PGothic"/>
                <a:ea typeface="MS PGothic"/>
              </a:rPr>
              <a:t>での</a:t>
            </a:r>
            <a:r>
              <a:rPr lang="ja-JP" altLang="en-US" sz="2000" dirty="0">
                <a:latin typeface="MS PGothic"/>
                <a:ea typeface="MS PGothic"/>
              </a:rPr>
              <a:t>コマンドライン引数の扱い</a:t>
            </a:r>
            <a:endParaRPr lang="ja-JP" altLang="en-US" dirty="0">
              <a:latin typeface="MS PGothic"/>
              <a:ea typeface="MS PGothic"/>
            </a:endParaRPr>
          </a:p>
          <a:p>
            <a:endParaRPr lang="en-US" dirty="0">
              <a:latin typeface="MS PGothic"/>
              <a:ea typeface="MS PGothic"/>
            </a:endParaRPr>
          </a:p>
          <a:p>
            <a:r>
              <a:rPr lang="en-US" altLang="ja-JP" sz="2000" dirty="0">
                <a:latin typeface="MS PGothic"/>
                <a:ea typeface="MS PGothic"/>
                <a:cs typeface="Calibri"/>
              </a:rPr>
              <a:t>ls </a:t>
            </a:r>
            <a:r>
              <a:rPr lang="ja-JP" altLang="en-US" sz="2000" dirty="0">
                <a:latin typeface="MS PGothic"/>
                <a:ea typeface="MS PGothic"/>
                <a:cs typeface="Calibri"/>
              </a:rPr>
              <a:t>というコマンドは指定したディレクトリの中のファイルを一覧表示してくれます。</a:t>
            </a:r>
            <a:endParaRPr lang="en-US" dirty="0">
              <a:latin typeface="MS PGothic"/>
              <a:ea typeface="MS PGothic"/>
            </a:endParaRPr>
          </a:p>
          <a:p>
            <a:endParaRPr lang="en-US" dirty="0">
              <a:latin typeface="MS PGothic"/>
              <a:ea typeface="MS PGothic"/>
            </a:endParaRPr>
          </a:p>
          <a:p>
            <a:r>
              <a:rPr lang="en-US" altLang="ja-JP" sz="2000" dirty="0">
                <a:latin typeface="MS PGothic"/>
                <a:ea typeface="MS PGothic"/>
                <a:cs typeface="Calibri"/>
              </a:rPr>
              <a:t>ls /</a:t>
            </a:r>
            <a:r>
              <a:rPr lang="en-US" altLang="ja-JP" sz="2000" dirty="0" err="1">
                <a:latin typeface="MS PGothic"/>
                <a:ea typeface="MS PGothic"/>
                <a:cs typeface="Calibri"/>
              </a:rPr>
              <a:t>mnt</a:t>
            </a:r>
            <a:r>
              <a:rPr lang="en-US" sz="2000" dirty="0">
                <a:latin typeface="MS PGothic"/>
                <a:ea typeface="MS PGothic"/>
                <a:cs typeface="Calibri"/>
              </a:rPr>
              <a:t>/c</a:t>
            </a:r>
            <a:r>
              <a:rPr lang="en-US" altLang="ja-JP" sz="2000" dirty="0">
                <a:latin typeface="MS PGothic"/>
                <a:ea typeface="MS PGothic"/>
                <a:cs typeface="Calibri"/>
              </a:rPr>
              <a:t>/</a:t>
            </a:r>
            <a:r>
              <a:rPr lang="en-US" sz="2000" dirty="0">
                <a:latin typeface="MS PGothic"/>
                <a:ea typeface="MS PGothic"/>
              </a:rPr>
              <a:t>work</a:t>
            </a:r>
            <a:endParaRPr lang="en-US" dirty="0">
              <a:latin typeface="MS PGothic"/>
              <a:ea typeface="MS PGothic"/>
            </a:endParaRPr>
          </a:p>
          <a:p>
            <a:r>
              <a:rPr lang="en-US" altLang="ja-JP" sz="2000" dirty="0">
                <a:latin typeface="MS PGothic"/>
                <a:ea typeface="MS PGothic"/>
                <a:cs typeface="Calibri"/>
              </a:rPr>
              <a:t># Windows</a:t>
            </a:r>
            <a:r>
              <a:rPr lang="ja-JP" altLang="en-US" sz="2000" dirty="0">
                <a:latin typeface="MS PGothic"/>
                <a:ea typeface="MS PGothic"/>
                <a:cs typeface="Calibri"/>
              </a:rPr>
              <a:t>の</a:t>
            </a:r>
            <a:r>
              <a:rPr lang="en-US" altLang="ja-JP" sz="2000" dirty="0">
                <a:latin typeface="MS PGothic"/>
                <a:ea typeface="MS PGothic"/>
                <a:cs typeface="Calibri"/>
              </a:rPr>
              <a:t>C:\work</a:t>
            </a:r>
            <a:r>
              <a:rPr lang="ja-JP" altLang="en-US" sz="2000" dirty="0">
                <a:latin typeface="MS PGothic"/>
                <a:ea typeface="MS PGothic"/>
                <a:cs typeface="Calibri"/>
              </a:rPr>
              <a:t>の中のファイルを表示します。</a:t>
            </a:r>
            <a:endParaRPr lang="en-US" dirty="0">
              <a:latin typeface="MS PGothic"/>
              <a:ea typeface="MS PGothic"/>
            </a:endParaRPr>
          </a:p>
          <a:p>
            <a:endParaRPr lang="en-US" dirty="0">
              <a:latin typeface="MS PGothic"/>
              <a:ea typeface="MS PGothic"/>
            </a:endParaRPr>
          </a:p>
          <a:p>
            <a:r>
              <a:rPr lang="ja-JP" altLang="en-US" sz="2000" dirty="0">
                <a:latin typeface="MS PGothic"/>
                <a:ea typeface="MS PGothic"/>
                <a:cs typeface="Calibri"/>
              </a:rPr>
              <a:t>ここで、</a:t>
            </a:r>
            <a:r>
              <a:rPr lang="en-US" sz="2000" dirty="0" err="1">
                <a:latin typeface="MS PGothic"/>
                <a:ea typeface="MS PGothic"/>
                <a:cs typeface="Calibri"/>
              </a:rPr>
              <a:t>下記のように入力しても同じ結果が得られます</a:t>
            </a:r>
            <a:r>
              <a:rPr lang="ja-JP" altLang="en-US" sz="2000" dirty="0" err="1">
                <a:latin typeface="MS PGothic"/>
                <a:ea typeface="MS PGothic"/>
                <a:cs typeface="Calibri"/>
              </a:rPr>
              <a:t>。</a:t>
            </a:r>
            <a:endParaRPr lang="en-US" dirty="0">
              <a:latin typeface="MS PGothic"/>
              <a:ea typeface="MS PGothic"/>
            </a:endParaRPr>
          </a:p>
          <a:p>
            <a:endParaRPr lang="en-US" dirty="0">
              <a:latin typeface="Calibri"/>
              <a:ea typeface="MS PGothic"/>
              <a:cs typeface="Calibri"/>
            </a:endParaRPr>
          </a:p>
          <a:p>
            <a:r>
              <a:rPr lang="en-US" sz="2000" dirty="0">
                <a:latin typeface="Calibri"/>
                <a:ea typeface="MS PGothic"/>
                <a:cs typeface="Calibri"/>
              </a:rPr>
              <a:t>ls "/</a:t>
            </a:r>
            <a:r>
              <a:rPr lang="en-US" sz="2000" dirty="0" err="1">
                <a:latin typeface="Calibri"/>
                <a:ea typeface="MS PGothic"/>
                <a:cs typeface="Calibri"/>
              </a:rPr>
              <a:t>mnt</a:t>
            </a:r>
            <a:r>
              <a:rPr lang="en-US" sz="2000" dirty="0">
                <a:latin typeface="Calibri"/>
                <a:ea typeface="MS PGothic"/>
                <a:cs typeface="Calibri"/>
              </a:rPr>
              <a:t>/c/work"</a:t>
            </a:r>
            <a:endParaRPr lang="en-US" dirty="0">
              <a:latin typeface="Calibri"/>
              <a:ea typeface="MS PGothic"/>
              <a:cs typeface="Calibri"/>
            </a:endParaRPr>
          </a:p>
          <a:p>
            <a:r>
              <a:rPr lang="en-US" altLang="ja-JP" sz="2000" dirty="0">
                <a:latin typeface="Calibri"/>
                <a:ea typeface="MS PGothic"/>
                <a:cs typeface="Calibri"/>
              </a:rPr>
              <a:t>ls '/</a:t>
            </a:r>
            <a:r>
              <a:rPr lang="en-US" altLang="ja-JP" sz="2000" dirty="0" err="1">
                <a:latin typeface="Calibri"/>
                <a:ea typeface="MS PGothic"/>
                <a:cs typeface="Calibri"/>
              </a:rPr>
              <a:t>mnt</a:t>
            </a:r>
            <a:r>
              <a:rPr lang="en-US" altLang="ja-JP" sz="2000" dirty="0">
                <a:latin typeface="Calibri"/>
                <a:ea typeface="MS PGothic"/>
                <a:cs typeface="Calibri"/>
              </a:rPr>
              <a:t>/c/work'</a:t>
            </a:r>
            <a:endParaRPr lang="en-US" dirty="0">
              <a:latin typeface="Calibri"/>
              <a:ea typeface="MS PGothic"/>
              <a:cs typeface="Calibri"/>
            </a:endParaRPr>
          </a:p>
          <a:p>
            <a:r>
              <a:rPr lang="en-US" altLang="ja-JP" sz="2000" dirty="0">
                <a:latin typeface="Calibri"/>
                <a:ea typeface="MS PGothic"/>
                <a:cs typeface="Calibri"/>
              </a:rPr>
              <a:t>ls "/</a:t>
            </a:r>
            <a:r>
              <a:rPr lang="en-US" altLang="ja-JP" sz="2000" dirty="0" err="1">
                <a:latin typeface="Calibri"/>
                <a:ea typeface="MS PGothic"/>
                <a:cs typeface="Calibri"/>
              </a:rPr>
              <a:t>mnt</a:t>
            </a:r>
            <a:r>
              <a:rPr lang="en-US" altLang="ja-JP" sz="2000" dirty="0">
                <a:latin typeface="Calibri"/>
                <a:ea typeface="MS PGothic"/>
                <a:cs typeface="Calibri"/>
              </a:rPr>
              <a:t>/c/"'work'</a:t>
            </a:r>
            <a:endParaRPr lang="en-US" dirty="0">
              <a:latin typeface="Calibri"/>
              <a:ea typeface="MS PGothic"/>
              <a:cs typeface="Calibri"/>
            </a:endParaRPr>
          </a:p>
          <a:p>
            <a:r>
              <a:rPr lang="en-US" sz="2000" dirty="0">
                <a:latin typeface="Calibri"/>
                <a:ea typeface="MS PGothic"/>
                <a:cs typeface="Calibri"/>
              </a:rPr>
              <a:t>ls /</a:t>
            </a:r>
            <a:r>
              <a:rPr lang="en-US" sz="2000" dirty="0" err="1">
                <a:latin typeface="Calibri"/>
                <a:ea typeface="MS PGothic"/>
                <a:cs typeface="Calibri"/>
              </a:rPr>
              <a:t>mnt</a:t>
            </a:r>
            <a:r>
              <a:rPr lang="en-US" sz="2000" dirty="0">
                <a:latin typeface="Calibri"/>
                <a:ea typeface="MS PGothic"/>
                <a:cs typeface="Calibri"/>
              </a:rPr>
              <a:t>/"c/"'work'</a:t>
            </a:r>
            <a:endParaRPr lang="en-US" dirty="0">
              <a:latin typeface="Calibri"/>
              <a:ea typeface="MS PGothic"/>
              <a:cs typeface="Calibri"/>
            </a:endParaRPr>
          </a:p>
          <a:p>
            <a:endParaRPr lang="en-US" dirty="0">
              <a:latin typeface="MS PGothic"/>
              <a:ea typeface="MS PGothic"/>
            </a:endParaRPr>
          </a:p>
          <a:p>
            <a:r>
              <a:rPr lang="en-US" sz="2000" dirty="0" err="1">
                <a:latin typeface="MS PGothic"/>
                <a:ea typeface="MS PGothic"/>
                <a:cs typeface="Calibri"/>
              </a:rPr>
              <a:t>シェル</a:t>
            </a:r>
            <a:r>
              <a:rPr lang="en-US" sz="2000" dirty="0">
                <a:latin typeface="MS PGothic"/>
                <a:ea typeface="MS PGothic"/>
                <a:cs typeface="Calibri"/>
              </a:rPr>
              <a:t>(bash)</a:t>
            </a:r>
            <a:r>
              <a:rPr lang="en-US" sz="2000" dirty="0" err="1">
                <a:latin typeface="MS PGothic"/>
                <a:ea typeface="MS PGothic"/>
                <a:cs typeface="Calibri"/>
              </a:rPr>
              <a:t>の中では</a:t>
            </a:r>
            <a:r>
              <a:rPr lang="en-US" sz="2000" dirty="0">
                <a:latin typeface="MS PGothic"/>
                <a:ea typeface="MS PGothic"/>
                <a:cs typeface="Calibri"/>
              </a:rPr>
              <a:t> " や ' </a:t>
            </a:r>
            <a:r>
              <a:rPr lang="ja-JP" altLang="en-US" sz="2000" dirty="0">
                <a:latin typeface="MS PGothic"/>
                <a:ea typeface="MS PGothic"/>
                <a:cs typeface="Calibri"/>
              </a:rPr>
              <a:t>で囲まれた文字列はひとまとまりの文字列として</a:t>
            </a:r>
            <a:r>
              <a:rPr lang="en-US" sz="2000" dirty="0">
                <a:latin typeface="MS PGothic"/>
                <a:ea typeface="MS PGothic"/>
                <a:cs typeface="Calibri"/>
              </a:rPr>
              <a:t>、</a:t>
            </a:r>
            <a:r>
              <a:rPr lang="ja-JP" altLang="en-US" sz="2000" dirty="0">
                <a:latin typeface="MS PGothic"/>
                <a:ea typeface="MS PGothic"/>
                <a:cs typeface="Calibri"/>
              </a:rPr>
              <a:t>コマンド</a:t>
            </a:r>
            <a:r>
              <a:rPr lang="en-US" sz="2000" dirty="0">
                <a:latin typeface="MS PGothic"/>
                <a:ea typeface="MS PGothic"/>
                <a:cs typeface="Calibri"/>
              </a:rPr>
              <a:t>(</a:t>
            </a:r>
            <a:r>
              <a:rPr lang="ja-JP" altLang="en-US" sz="2000" dirty="0">
                <a:latin typeface="MS PGothic"/>
                <a:ea typeface="MS PGothic"/>
                <a:cs typeface="Calibri"/>
              </a:rPr>
              <a:t>今回は</a:t>
            </a:r>
            <a:r>
              <a:rPr lang="en-US" sz="2000" dirty="0">
                <a:latin typeface="MS PGothic"/>
                <a:ea typeface="MS PGothic"/>
                <a:cs typeface="Calibri"/>
              </a:rPr>
              <a:t>ls)</a:t>
            </a:r>
            <a:r>
              <a:rPr lang="ja-JP" altLang="en-US" sz="2000" dirty="0">
                <a:latin typeface="MS PGothic"/>
                <a:ea typeface="MS PGothic"/>
                <a:cs typeface="Calibri"/>
              </a:rPr>
              <a:t>に渡されます</a:t>
            </a:r>
            <a:r>
              <a:rPr lang="en-US" sz="2000" dirty="0">
                <a:latin typeface="MS PGothic"/>
                <a:ea typeface="MS PGothic"/>
                <a:cs typeface="Calibri"/>
              </a:rPr>
              <a:t>。</a:t>
            </a:r>
            <a:endParaRPr lang="en-US" dirty="0">
              <a:latin typeface="MS PGothic"/>
              <a:ea typeface="MS PGothic"/>
            </a:endParaRPr>
          </a:p>
          <a:p>
            <a:r>
              <a:rPr lang="ja-JP" altLang="en-US" sz="2000" dirty="0">
                <a:latin typeface="MS PGothic"/>
                <a:ea typeface="MS PGothic"/>
                <a:cs typeface="Calibri"/>
              </a:rPr>
              <a:t>それでは</a:t>
            </a:r>
            <a:r>
              <a:rPr lang="en-US" sz="2000" dirty="0">
                <a:latin typeface="MS PGothic"/>
                <a:ea typeface="MS PGothic"/>
                <a:cs typeface="Calibri"/>
              </a:rPr>
              <a:t>、</a:t>
            </a:r>
            <a:r>
              <a:rPr lang="en-US" sz="2000" dirty="0">
                <a:latin typeface="MS PGothic"/>
                <a:ea typeface="MS PGothic"/>
              </a:rPr>
              <a:t>C:\Program Files</a:t>
            </a:r>
            <a:r>
              <a:rPr lang="ja-JP" altLang="en-US" sz="2000" dirty="0">
                <a:latin typeface="MS PGothic"/>
                <a:ea typeface="MS PGothic"/>
              </a:rPr>
              <a:t>以下のファイルを表示するにはどうすればよいでしょうか？</a:t>
            </a:r>
          </a:p>
          <a:p>
            <a:endParaRPr lang="ja-JP" altLang="en-US" sz="2000" dirty="0">
              <a:latin typeface="MS PGothic"/>
              <a:ea typeface="MS PGothic"/>
            </a:endParaRPr>
          </a:p>
        </p:txBody>
      </p:sp>
    </p:spTree>
    <p:extLst>
      <p:ext uri="{BB962C8B-B14F-4D97-AF65-F5344CB8AC3E}">
        <p14:creationId xmlns:p14="http://schemas.microsoft.com/office/powerpoint/2010/main" val="2308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940088"/>
          </a:xfrm>
          <a:prstGeom prst="rect">
            <a:avLst/>
          </a:prstGeom>
          <a:noFill/>
        </p:spPr>
        <p:txBody>
          <a:bodyPr wrap="square" rtlCol="0" anchor="t">
            <a:spAutoFit/>
          </a:bodyPr>
          <a:lstStyle/>
          <a:p>
            <a:r>
              <a:rPr lang="ja-JP" altLang="en-US" sz="2000" dirty="0">
                <a:latin typeface="MS PGothic"/>
                <a:ea typeface="MS PGothic"/>
              </a:rPr>
              <a:t>回答例</a:t>
            </a:r>
          </a:p>
          <a:p>
            <a:r>
              <a:rPr lang="ja-JP" altLang="en-US" sz="2000" dirty="0">
                <a:latin typeface="MS PGothic"/>
                <a:ea typeface="MS PGothic"/>
              </a:rPr>
              <a:t>ダメな例：</a:t>
            </a:r>
            <a:endParaRPr lang="en-US" altLang="ja-JP" sz="2000" dirty="0">
              <a:latin typeface="MS PGothic"/>
              <a:ea typeface="MS PGothic"/>
            </a:endParaRPr>
          </a:p>
          <a:p>
            <a:r>
              <a:rPr lang="en-US" altLang="ja-JP" sz="2000" dirty="0">
                <a:latin typeface="MS PGothic"/>
                <a:ea typeface="MS PGothic"/>
              </a:rPr>
              <a:t>ls /</a:t>
            </a:r>
            <a:r>
              <a:rPr lang="en-US" altLang="ja-JP" sz="2000" dirty="0" err="1">
                <a:latin typeface="MS PGothic"/>
                <a:ea typeface="MS PGothic"/>
              </a:rPr>
              <a:t>mnt</a:t>
            </a:r>
            <a:r>
              <a:rPr lang="en-US" altLang="ja-JP" sz="2000" dirty="0">
                <a:latin typeface="MS PGothic"/>
                <a:ea typeface="MS PGothic"/>
              </a:rPr>
              <a:t>/c/Program Files</a:t>
            </a:r>
          </a:p>
          <a:p>
            <a:endParaRPr lang="en-US" altLang="ja-JP" sz="2000" dirty="0">
              <a:latin typeface="MS PGothic"/>
              <a:ea typeface="MS PGothic"/>
            </a:endParaRPr>
          </a:p>
          <a:p>
            <a:r>
              <a:rPr lang="ja-JP" altLang="en-US" sz="2000" dirty="0">
                <a:latin typeface="MS PGothic"/>
                <a:ea typeface="MS PGothic"/>
              </a:rPr>
              <a:t>よい例：</a:t>
            </a:r>
            <a:endParaRPr lang="en-US" altLang="ja-JP" sz="2000" dirty="0">
              <a:latin typeface="MS PGothic"/>
              <a:ea typeface="MS PGothic"/>
            </a:endParaRPr>
          </a:p>
          <a:p>
            <a:r>
              <a:rPr lang="en-US" altLang="ja-JP" sz="2000" dirty="0">
                <a:ea typeface="MS PGothic"/>
              </a:rPr>
              <a:t>ls '/</a:t>
            </a:r>
            <a:r>
              <a:rPr lang="en-US" altLang="ja-JP" sz="2000" dirty="0" err="1">
                <a:ea typeface="MS PGothic"/>
              </a:rPr>
              <a:t>mnt</a:t>
            </a:r>
            <a:r>
              <a:rPr lang="en-US" altLang="ja-JP" sz="2000" dirty="0">
                <a:ea typeface="MS PGothic"/>
              </a:rPr>
              <a:t>/c/Program Files'</a:t>
            </a:r>
            <a:r>
              <a:rPr lang="ja-JP" altLang="en-US" sz="2000" dirty="0">
                <a:ea typeface="MS PGothic"/>
              </a:rPr>
              <a:t> </a:t>
            </a:r>
            <a:r>
              <a:rPr lang="en-US" altLang="ja-JP" sz="2000" dirty="0">
                <a:ea typeface="MS PGothic"/>
              </a:rPr>
              <a:t>#</a:t>
            </a:r>
            <a:r>
              <a:rPr lang="ja-JP" altLang="en-US" sz="2000" dirty="0">
                <a:ea typeface="MS PGothic"/>
              </a:rPr>
              <a:t>全体を「</a:t>
            </a:r>
            <a:r>
              <a:rPr lang="en-US" altLang="ja-JP" sz="2000" dirty="0">
                <a:ea typeface="MS PGothic"/>
              </a:rPr>
              <a:t>’</a:t>
            </a:r>
            <a:r>
              <a:rPr lang="ja-JP" altLang="en-US" sz="2000" dirty="0">
                <a:ea typeface="MS PGothic"/>
              </a:rPr>
              <a:t>」、「</a:t>
            </a:r>
            <a:r>
              <a:rPr lang="en-US" altLang="ja-JP" sz="2000" dirty="0">
                <a:ea typeface="MS PGothic"/>
              </a:rPr>
              <a:t>”</a:t>
            </a:r>
            <a:r>
              <a:rPr lang="ja-JP" altLang="en-US" sz="2000" dirty="0">
                <a:ea typeface="MS PGothic"/>
              </a:rPr>
              <a:t>」で囲む</a:t>
            </a:r>
            <a:endParaRPr lang="en-US" altLang="ja-JP" sz="2000" dirty="0">
              <a:ea typeface="MS PGothic"/>
            </a:endParaRPr>
          </a:p>
          <a:p>
            <a:r>
              <a:rPr lang="en-US" altLang="ja-JP" sz="2000" dirty="0">
                <a:ea typeface="MS PGothic"/>
              </a:rPr>
              <a:t>ls "/</a:t>
            </a:r>
            <a:r>
              <a:rPr lang="en-US" altLang="ja-JP" sz="2000" dirty="0" err="1">
                <a:ea typeface="MS PGothic"/>
              </a:rPr>
              <a:t>mnt</a:t>
            </a:r>
            <a:r>
              <a:rPr lang="en-US" altLang="ja-JP" sz="2000" dirty="0">
                <a:ea typeface="MS PGothic"/>
              </a:rPr>
              <a:t>/c/Program Files"</a:t>
            </a:r>
            <a:endParaRPr lang="ja-JP" altLang="ja-JP" sz="2000" dirty="0">
              <a:ea typeface="MS PGothic"/>
            </a:endParaRPr>
          </a:p>
          <a:p>
            <a:r>
              <a:rPr lang="ja-JP" altLang="ja-JP" sz="2000" dirty="0">
                <a:ea typeface="MS PGothic"/>
              </a:rPr>
              <a:t>ls /mnt/c/Program\ Files</a:t>
            </a:r>
            <a:r>
              <a:rPr lang="ja-JP" altLang="en-US" sz="2000" dirty="0">
                <a:ea typeface="MS PGothic"/>
              </a:rPr>
              <a:t> </a:t>
            </a:r>
            <a:r>
              <a:rPr lang="en-US" altLang="ja-JP" sz="2000" dirty="0">
                <a:latin typeface="MS PGothic"/>
                <a:ea typeface="MS PGothic"/>
              </a:rPr>
              <a:t>#</a:t>
            </a:r>
            <a:r>
              <a:rPr lang="ja-JP" altLang="en-US" sz="2000" dirty="0">
                <a:latin typeface="MS PGothic"/>
                <a:ea typeface="MS PGothic"/>
              </a:rPr>
              <a:t>スペース「 」を「</a:t>
            </a:r>
            <a:r>
              <a:rPr lang="en-US" altLang="ja-JP" sz="2000" dirty="0">
                <a:latin typeface="MS PGothic"/>
                <a:ea typeface="MS PGothic"/>
              </a:rPr>
              <a:t>\</a:t>
            </a:r>
            <a:r>
              <a:rPr lang="ja-JP" altLang="en-US" sz="2000" dirty="0">
                <a:latin typeface="MS PGothic"/>
                <a:ea typeface="MS PGothic"/>
              </a:rPr>
              <a:t>」＋「 」と書く（エスケープ処理という）</a:t>
            </a:r>
            <a:endParaRPr lang="en-US" altLang="ja-JP" sz="2000" dirty="0">
              <a:latin typeface="MS PGothic"/>
              <a:ea typeface="MS PGothic"/>
            </a:endParaRPr>
          </a:p>
          <a:p>
            <a:endParaRPr lang="en-US" altLang="ja-JP" sz="2000" dirty="0">
              <a:latin typeface="MS PGothic"/>
              <a:ea typeface="MS PGothic"/>
            </a:endParaRPr>
          </a:p>
          <a:p>
            <a:r>
              <a:rPr lang="en-US" altLang="ja-JP" sz="2000" dirty="0" err="1">
                <a:latin typeface="MS PGothic"/>
                <a:ea typeface="MS PGothic"/>
              </a:rPr>
              <a:t>Awk</a:t>
            </a:r>
            <a:r>
              <a:rPr lang="ja-JP" altLang="en-US" sz="2000" dirty="0">
                <a:latin typeface="MS PGothic"/>
                <a:ea typeface="MS PGothic"/>
              </a:rPr>
              <a:t>も下記のように「</a:t>
            </a:r>
            <a:r>
              <a:rPr lang="en-US" altLang="ja-JP" sz="2000" dirty="0">
                <a:latin typeface="MS PGothic"/>
                <a:ea typeface="MS PGothic"/>
              </a:rPr>
              <a:t>’</a:t>
            </a:r>
            <a:r>
              <a:rPr lang="ja-JP" altLang="en-US" sz="2000" dirty="0">
                <a:latin typeface="MS PGothic"/>
                <a:ea typeface="MS PGothic"/>
              </a:rPr>
              <a:t>」をつけているのは、上記のような</a:t>
            </a:r>
            <a:r>
              <a:rPr lang="en-US" altLang="ja-JP" sz="2000" dirty="0">
                <a:latin typeface="MS PGothic"/>
                <a:ea typeface="MS PGothic"/>
              </a:rPr>
              <a:t>bash</a:t>
            </a:r>
            <a:r>
              <a:rPr lang="ja-JP" altLang="en-US" sz="2000" dirty="0">
                <a:latin typeface="MS PGothic"/>
                <a:ea typeface="MS PGothic"/>
              </a:rPr>
              <a:t>の約束事のためです。</a:t>
            </a:r>
            <a:endParaRPr lang="en-US" altLang="ja-JP" sz="2000" dirty="0">
              <a:latin typeface="MS PGothic"/>
              <a:ea typeface="MS PGothic"/>
            </a:endParaRPr>
          </a:p>
          <a:p>
            <a:endParaRPr lang="ja-JP" altLang="en-US" sz="2000" dirty="0">
              <a:latin typeface="MS PGothic"/>
              <a:ea typeface="MS PGothic"/>
            </a:endParaRPr>
          </a:p>
          <a:p>
            <a:r>
              <a:rPr lang="en-US" altLang="ja-JP" sz="2000" dirty="0" err="1">
                <a:ea typeface="MS PGothic"/>
              </a:rPr>
              <a:t>awk</a:t>
            </a:r>
            <a:r>
              <a:rPr lang="en-US" altLang="ja-JP" sz="2000" dirty="0">
                <a:ea typeface="MS PGothic"/>
              </a:rPr>
              <a:t> 'BEGIN{print "Hello"}'</a:t>
            </a:r>
          </a:p>
          <a:p>
            <a:endParaRPr lang="en-US" altLang="ja-JP" sz="2000" dirty="0">
              <a:latin typeface="MS PGothic"/>
              <a:ea typeface="MS PGothic"/>
            </a:endParaRPr>
          </a:p>
          <a:p>
            <a:r>
              <a:rPr lang="ja-JP" altLang="en-US" sz="2000" dirty="0">
                <a:latin typeface="MS PGothic"/>
                <a:ea typeface="MS PGothic"/>
              </a:rPr>
              <a:t>上記をほかの書き方をする場合</a:t>
            </a:r>
            <a:endParaRPr lang="en-US" altLang="ja-JP" sz="2000" dirty="0">
              <a:latin typeface="MS PGothic"/>
              <a:ea typeface="MS PGothic"/>
            </a:endParaRPr>
          </a:p>
          <a:p>
            <a:r>
              <a:rPr lang="en-US" altLang="ja-JP" sz="2000" dirty="0" err="1">
                <a:ea typeface="MS PGothic"/>
              </a:rPr>
              <a:t>awk</a:t>
            </a:r>
            <a:r>
              <a:rPr lang="en-US" altLang="ja-JP" sz="2000" dirty="0">
                <a:ea typeface="MS PGothic"/>
              </a:rPr>
              <a:t> "BEGIN{print \"Hello\"}"</a:t>
            </a:r>
            <a:endParaRPr lang="ja-JP" sz="2000" dirty="0">
              <a:ea typeface="MS PGothic"/>
            </a:endParaRPr>
          </a:p>
          <a:p>
            <a:r>
              <a:rPr lang="en-US" altLang="ja-JP" sz="2000" dirty="0" err="1">
                <a:ea typeface="MS PGothic"/>
              </a:rPr>
              <a:t>awk</a:t>
            </a:r>
            <a:r>
              <a:rPr lang="en-US" altLang="ja-JP" sz="2000" dirty="0">
                <a:ea typeface="MS PGothic"/>
              </a:rPr>
              <a:t> BEGIN{print\ \"Hello\"}</a:t>
            </a:r>
          </a:p>
          <a:p>
            <a:endParaRPr lang="en-US" altLang="ja-JP" sz="2000" dirty="0">
              <a:latin typeface="MS PGothic"/>
              <a:ea typeface="MS PGothic"/>
            </a:endParaRPr>
          </a:p>
          <a:p>
            <a:endParaRPr lang="ja-JP" altLang="en-US" sz="2000" dirty="0">
              <a:latin typeface="MS PGothic"/>
              <a:ea typeface="MS PGothic"/>
            </a:endParaRPr>
          </a:p>
        </p:txBody>
      </p:sp>
    </p:spTree>
    <p:extLst>
      <p:ext uri="{BB962C8B-B14F-4D97-AF65-F5344CB8AC3E}">
        <p14:creationId xmlns:p14="http://schemas.microsoft.com/office/powerpoint/2010/main" val="185305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247864"/>
          </a:xfrm>
          <a:prstGeom prst="rect">
            <a:avLst/>
          </a:prstGeom>
          <a:noFill/>
        </p:spPr>
        <p:txBody>
          <a:bodyPr wrap="square" rtlCol="0" anchor="t">
            <a:spAutoFit/>
          </a:bodyPr>
          <a:lstStyle/>
          <a:p>
            <a:r>
              <a:rPr lang="en-US" altLang="ja-JP" sz="2000" dirty="0" err="1"/>
              <a:t>awk</a:t>
            </a:r>
            <a:r>
              <a:rPr lang="ja-JP" altLang="en-US" sz="2000" dirty="0" err="1"/>
              <a:t>での</a:t>
            </a:r>
            <a:r>
              <a:rPr lang="ja-JP" altLang="en-US" sz="2000" dirty="0"/>
              <a:t>特殊な文字の扱い方</a:t>
            </a:r>
            <a:endParaRPr lang="en-US" altLang="ja-JP" sz="2000" dirty="0"/>
          </a:p>
          <a:p>
            <a:endParaRPr lang="en-US" altLang="ja-JP" sz="2000" dirty="0"/>
          </a:p>
          <a:p>
            <a:r>
              <a:rPr lang="ja-JP" altLang="en-US" sz="2000" dirty="0"/>
              <a:t>・　</a:t>
            </a:r>
            <a:r>
              <a:rPr lang="en-US" altLang="ja-JP" sz="2000" dirty="0" err="1"/>
              <a:t>awk</a:t>
            </a:r>
            <a:r>
              <a:rPr lang="ja-JP" altLang="en-US" sz="2000" dirty="0"/>
              <a:t>で 「</a:t>
            </a:r>
            <a:r>
              <a:rPr lang="en-US" altLang="ja-JP" sz="2000" dirty="0"/>
              <a:t>“</a:t>
            </a:r>
            <a:r>
              <a:rPr lang="ja-JP" altLang="en-US" sz="2000" dirty="0"/>
              <a:t>」を出力したい場合</a:t>
            </a:r>
            <a:endParaRPr lang="en-US" altLang="ja-JP" sz="2000" dirty="0"/>
          </a:p>
          <a:p>
            <a:endParaRPr lang="en-US" altLang="ja-JP" sz="2000" dirty="0"/>
          </a:p>
          <a:p>
            <a:r>
              <a:rPr lang="ja-JP" altLang="en-US" sz="2000" dirty="0"/>
              <a:t>正：</a:t>
            </a:r>
            <a:r>
              <a:rPr lang="en-US" altLang="ja-JP" sz="2000" dirty="0" err="1"/>
              <a:t>awk</a:t>
            </a:r>
            <a:r>
              <a:rPr lang="en-US" altLang="ja-JP" sz="2000" dirty="0"/>
              <a:t> 'BEGIN{print "\""}'</a:t>
            </a:r>
            <a:endParaRPr lang="en-US" altLang="ja-JP" sz="2000" dirty="0">
              <a:cs typeface="Calibri"/>
            </a:endParaRPr>
          </a:p>
          <a:p>
            <a:r>
              <a:rPr lang="ja-JP" altLang="en-US" sz="2000" dirty="0"/>
              <a:t>このように</a:t>
            </a:r>
            <a:endParaRPr lang="en-US" altLang="ja-JP" sz="2000" dirty="0"/>
          </a:p>
          <a:p>
            <a:r>
              <a:rPr lang="en-US" altLang="ja-JP" sz="2000" dirty="0"/>
              <a:t>“</a:t>
            </a:r>
          </a:p>
          <a:p>
            <a:r>
              <a:rPr lang="ja-JP" altLang="en-US" sz="2000" dirty="0"/>
              <a:t>の前に、</a:t>
            </a:r>
            <a:endParaRPr lang="en-US" altLang="ja-JP" sz="2000" dirty="0"/>
          </a:p>
          <a:p>
            <a:r>
              <a:rPr lang="en-US" altLang="ja-JP" sz="2000" dirty="0"/>
              <a:t>\</a:t>
            </a:r>
            <a:r>
              <a:rPr lang="ja-JP" altLang="en-US" sz="2000" dirty="0"/>
              <a:t>　（本来バックスラッシュ</a:t>
            </a:r>
            <a:r>
              <a:rPr lang="ja-JP" altLang="en-US" dirty="0"/>
              <a:t>＼</a:t>
            </a:r>
            <a:r>
              <a:rPr lang="ja-JP" altLang="en-US" sz="2000" dirty="0"/>
              <a:t>なのだけど、フォントの関係で円マークになる）</a:t>
            </a:r>
            <a:endParaRPr lang="en-US" altLang="ja-JP" sz="2000" dirty="0"/>
          </a:p>
          <a:p>
            <a:r>
              <a:rPr lang="ja-JP" altLang="en-US" sz="2000" dirty="0"/>
              <a:t>をつけてあげればよい。</a:t>
            </a:r>
            <a:endParaRPr lang="en-US" altLang="ja-JP" sz="2000" dirty="0"/>
          </a:p>
          <a:p>
            <a:endParaRPr lang="en-US" altLang="ja-JP" sz="2000" dirty="0"/>
          </a:p>
          <a:p>
            <a:r>
              <a:rPr lang="ja-JP" altLang="en-US" sz="2000" dirty="0"/>
              <a:t>・　「</a:t>
            </a:r>
            <a:r>
              <a:rPr lang="en-US" altLang="ja-JP" sz="2000" dirty="0"/>
              <a:t>’</a:t>
            </a:r>
            <a:r>
              <a:rPr lang="ja-JP" altLang="en-US" sz="2000" dirty="0"/>
              <a:t>」を出力したい場合</a:t>
            </a:r>
            <a:endParaRPr lang="en-US" altLang="ja-JP" sz="2000" dirty="0"/>
          </a:p>
          <a:p>
            <a:endParaRPr lang="en-US" altLang="ja-JP" sz="2000" dirty="0"/>
          </a:p>
          <a:p>
            <a:r>
              <a:rPr lang="ja-JP" altLang="en-US" sz="2000" dirty="0"/>
              <a:t>誤：</a:t>
            </a:r>
            <a:r>
              <a:rPr lang="en-US" altLang="ja-JP" sz="2000" dirty="0" err="1"/>
              <a:t>awk</a:t>
            </a:r>
            <a:r>
              <a:rPr lang="en-US" altLang="ja-JP" sz="2000" dirty="0"/>
              <a:t> 'BEGIN{print "\'"}'</a:t>
            </a:r>
            <a:endParaRPr lang="en-US" altLang="ja-JP" sz="2000" dirty="0">
              <a:cs typeface="Calibri"/>
            </a:endParaRPr>
          </a:p>
          <a:p>
            <a:r>
              <a:rPr lang="ja-JP" altLang="en-US" sz="2000" dirty="0"/>
              <a:t>正：</a:t>
            </a:r>
            <a:r>
              <a:rPr lang="en-US" altLang="ja-JP" sz="2000" dirty="0" err="1"/>
              <a:t>awk</a:t>
            </a:r>
            <a:r>
              <a:rPr lang="en-US" altLang="ja-JP" sz="2000" dirty="0"/>
              <a:t> 'BEGIN{print "'"'"'"}'</a:t>
            </a:r>
            <a:endParaRPr lang="en-US" altLang="ja-JP" sz="2000" dirty="0">
              <a:cs typeface="Calibri"/>
            </a:endParaRPr>
          </a:p>
          <a:p>
            <a:endParaRPr lang="en-US" altLang="ja-JP" sz="2000" dirty="0"/>
          </a:p>
          <a:p>
            <a:r>
              <a:rPr lang="ja-JP" altLang="en-US" sz="2000" dirty="0"/>
              <a:t>このようにシングルクォーテーションをダブルクオーテーションで囲って、さらにシングルクオーテーションで囲ったものをさらにダブルクオーテーションで囲うといった一見意味不明なことをしないとシングルクオーテーションは出力できません。</a:t>
            </a:r>
            <a:endParaRPr lang="en-US" altLang="ja-JP" sz="2000" dirty="0"/>
          </a:p>
          <a:p>
            <a:endParaRPr lang="en-US" altLang="ja-JP" sz="2000" dirty="0"/>
          </a:p>
        </p:txBody>
      </p:sp>
    </p:spTree>
    <p:extLst>
      <p:ext uri="{BB962C8B-B14F-4D97-AF65-F5344CB8AC3E}">
        <p14:creationId xmlns:p14="http://schemas.microsoft.com/office/powerpoint/2010/main" val="39940752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5120</TotalTime>
  <Words>1581</Words>
  <Application>Microsoft Office PowerPoint</Application>
  <PresentationFormat>画面に合わせる (4:3)</PresentationFormat>
  <Paragraphs>188</Paragraphs>
  <Slides>14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MS PGothic</vt:lpstr>
      <vt:lpstr>Arial</vt:lpstr>
      <vt:lpstr>Calibri</vt:lpstr>
      <vt:lpstr>Calibri Light</vt:lpstr>
      <vt:lpstr>Office テーマ</vt:lpstr>
      <vt:lpstr>AWK入門　6日目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AWK入門　1日目</dc:title>
  <dc:creator>吉武 和敏</dc:creator>
  <cp:lastModifiedBy>Kazutoshi Yoshitake</cp:lastModifiedBy>
  <cp:revision>108</cp:revision>
  <dcterms:created xsi:type="dcterms:W3CDTF">2018-08-28T04:52:15Z</dcterms:created>
  <dcterms:modified xsi:type="dcterms:W3CDTF">2022-05-16T05:21:35Z</dcterms:modified>
</cp:coreProperties>
</file>