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80" r:id="rId4"/>
    <p:sldId id="265" r:id="rId5"/>
    <p:sldId id="271" r:id="rId6"/>
    <p:sldId id="262" r:id="rId7"/>
    <p:sldId id="278" r:id="rId8"/>
    <p:sldId id="285" r:id="rId9"/>
    <p:sldId id="277" r:id="rId10"/>
    <p:sldId id="268" r:id="rId11"/>
    <p:sldId id="266" r:id="rId12"/>
    <p:sldId id="283" r:id="rId13"/>
    <p:sldId id="281" r:id="rId14"/>
    <p:sldId id="284"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CF53A-7F58-4722-81E6-79FD1333881F}" v="1" dt="2022-04-08T08:43:57.2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吉武 和敏" userId="e4825ba96748af9c" providerId="LiveId" clId="{78ACF53A-7F58-4722-81E6-79FD1333881F}"/>
    <pc:docChg chg="undo custSel addSld modSld">
      <pc:chgData name="吉武 和敏" userId="e4825ba96748af9c" providerId="LiveId" clId="{78ACF53A-7F58-4722-81E6-79FD1333881F}" dt="2022-04-18T10:29:14.023" v="433" actId="20577"/>
      <pc:docMkLst>
        <pc:docMk/>
      </pc:docMkLst>
      <pc:sldChg chg="addSp delSp modSp mod">
        <pc:chgData name="吉武 和敏" userId="e4825ba96748af9c" providerId="LiveId" clId="{78ACF53A-7F58-4722-81E6-79FD1333881F}" dt="2022-04-18T10:29:14.023" v="433" actId="20577"/>
        <pc:sldMkLst>
          <pc:docMk/>
          <pc:sldMk cId="479986680" sldId="268"/>
        </pc:sldMkLst>
        <pc:spChg chg="mod">
          <ac:chgData name="吉武 和敏" userId="e4825ba96748af9c" providerId="LiveId" clId="{78ACF53A-7F58-4722-81E6-79FD1333881F}" dt="2022-04-18T10:29:14.023" v="433" actId="20577"/>
          <ac:spMkLst>
            <pc:docMk/>
            <pc:sldMk cId="479986680" sldId="268"/>
            <ac:spMk id="2" creationId="{00000000-0000-0000-0000-000000000000}"/>
          </ac:spMkLst>
        </pc:spChg>
        <pc:spChg chg="add del">
          <ac:chgData name="吉武 和敏" userId="e4825ba96748af9c" providerId="LiveId" clId="{78ACF53A-7F58-4722-81E6-79FD1333881F}" dt="2022-04-18T10:27:20.134" v="182" actId="22"/>
          <ac:spMkLst>
            <pc:docMk/>
            <pc:sldMk cId="479986680" sldId="268"/>
            <ac:spMk id="4" creationId="{71BBCD72-B493-4C68-8675-DB0057071D09}"/>
          </ac:spMkLst>
        </pc:spChg>
      </pc:sldChg>
      <pc:sldChg chg="modSp mod">
        <pc:chgData name="吉武 和敏" userId="e4825ba96748af9c" providerId="LiveId" clId="{78ACF53A-7F58-4722-81E6-79FD1333881F}" dt="2022-04-08T08:49:45.044" v="131" actId="20577"/>
        <pc:sldMkLst>
          <pc:docMk/>
          <pc:sldMk cId="1350876608" sldId="277"/>
        </pc:sldMkLst>
        <pc:spChg chg="mod">
          <ac:chgData name="吉武 和敏" userId="e4825ba96748af9c" providerId="LiveId" clId="{78ACF53A-7F58-4722-81E6-79FD1333881F}" dt="2022-04-08T08:49:45.044" v="131" actId="20577"/>
          <ac:spMkLst>
            <pc:docMk/>
            <pc:sldMk cId="1350876608" sldId="277"/>
            <ac:spMk id="2" creationId="{00000000-0000-0000-0000-000000000000}"/>
          </ac:spMkLst>
        </pc:spChg>
      </pc:sldChg>
      <pc:sldChg chg="modSp mod">
        <pc:chgData name="吉武 和敏" userId="e4825ba96748af9c" providerId="LiveId" clId="{78ACF53A-7F58-4722-81E6-79FD1333881F}" dt="2022-04-08T08:49:32.930" v="129" actId="20577"/>
        <pc:sldMkLst>
          <pc:docMk/>
          <pc:sldMk cId="1199837565" sldId="278"/>
        </pc:sldMkLst>
        <pc:spChg chg="mod">
          <ac:chgData name="吉武 和敏" userId="e4825ba96748af9c" providerId="LiveId" clId="{78ACF53A-7F58-4722-81E6-79FD1333881F}" dt="2022-04-08T08:49:32.930" v="129" actId="20577"/>
          <ac:spMkLst>
            <pc:docMk/>
            <pc:sldMk cId="1199837565" sldId="278"/>
            <ac:spMk id="2" creationId="{00000000-0000-0000-0000-000000000000}"/>
          </ac:spMkLst>
        </pc:spChg>
      </pc:sldChg>
      <pc:sldChg chg="modSp add mod">
        <pc:chgData name="吉武 和敏" userId="e4825ba96748af9c" providerId="LiveId" clId="{78ACF53A-7F58-4722-81E6-79FD1333881F}" dt="2022-04-08T08:49:23.828" v="123" actId="20577"/>
        <pc:sldMkLst>
          <pc:docMk/>
          <pc:sldMk cId="371513434" sldId="285"/>
        </pc:sldMkLst>
        <pc:spChg chg="mod">
          <ac:chgData name="吉武 和敏" userId="e4825ba96748af9c" providerId="LiveId" clId="{78ACF53A-7F58-4722-81E6-79FD1333881F}" dt="2022-04-08T08:49:23.828" v="123" actId="20577"/>
          <ac:spMkLst>
            <pc:docMk/>
            <pc:sldMk cId="371513434" sldId="285"/>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02835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643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97054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4966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89424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429495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37111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8839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86237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8140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2022/4/18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63959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F8153-9935-40CC-A99F-6E36BAA8E76E}" type="datetimeFigureOut">
              <a:rPr kumimoji="1" lang="ja-JP" altLang="en-US" smtClean="0"/>
              <a:t>2022/4/18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3065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bioinf.shenwei.me/seqkit/download/" TargetMode="External"/><Relationship Id="rId2" Type="http://schemas.openxmlformats.org/officeDocument/2006/relationships/hyperlink" Target="https://www.arabidopsis.org/download_files/Genes/TAIR6_genome_release/TAIR6_seq_20060907" TargetMode="External"/><Relationship Id="rId1" Type="http://schemas.openxmlformats.org/officeDocument/2006/relationships/slideLayout" Target="../slideLayouts/slideLayout7.xml"/><Relationship Id="rId4" Type="http://schemas.openxmlformats.org/officeDocument/2006/relationships/hyperlink" Target="https://github.com/shenwei356/seqkit/releases/download/v2.2.0/seqkit_linux_amd64.tar.gz"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a:t>AWK</a:t>
            </a:r>
            <a:r>
              <a:rPr kumimoji="1" lang="ja-JP" altLang="en-US" dirty="0"/>
              <a:t>入門　</a:t>
            </a:r>
            <a:r>
              <a:rPr lang="en-US" altLang="ja-JP" dirty="0"/>
              <a:t>2</a:t>
            </a:r>
            <a:r>
              <a:rPr kumimoji="1" lang="ja-JP" altLang="en-US" dirty="0"/>
              <a:t>日目</a:t>
            </a:r>
          </a:p>
        </p:txBody>
      </p:sp>
    </p:spTree>
    <p:extLst>
      <p:ext uri="{BB962C8B-B14F-4D97-AF65-F5344CB8AC3E}">
        <p14:creationId xmlns:p14="http://schemas.microsoft.com/office/powerpoint/2010/main" val="1367562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a:t>練習問題</a:t>
            </a:r>
            <a:r>
              <a:rPr lang="en-US" altLang="ja-JP" sz="2000" dirty="0"/>
              <a:t>2</a:t>
            </a:r>
            <a:r>
              <a:rPr lang="ja-JP" altLang="en-US" sz="2000" dirty="0"/>
              <a:t>－</a:t>
            </a:r>
            <a:r>
              <a:rPr lang="en-US" altLang="ja-JP" sz="2000" dirty="0"/>
              <a:t>1</a:t>
            </a:r>
          </a:p>
          <a:p>
            <a:endParaRPr lang="en-US" altLang="ja-JP" sz="2000" dirty="0"/>
          </a:p>
          <a:p>
            <a:r>
              <a:rPr lang="en-US" altLang="ja-JP" sz="2000" dirty="0"/>
              <a:t>1</a:t>
            </a:r>
            <a:r>
              <a:rPr lang="ja-JP" altLang="en-US" sz="2000" dirty="0" err="1"/>
              <a:t>．</a:t>
            </a:r>
            <a:r>
              <a:rPr lang="en-US" altLang="ja-JP" sz="2000" dirty="0"/>
              <a:t>Day1</a:t>
            </a:r>
            <a:r>
              <a:rPr lang="ja-JP" altLang="en-US" sz="2000" dirty="0"/>
              <a:t>の時に使用した</a:t>
            </a:r>
            <a:r>
              <a:rPr lang="en-US" altLang="ja-JP" sz="2000" dirty="0"/>
              <a:t>OS</a:t>
            </a:r>
            <a:r>
              <a:rPr lang="ja-JP" altLang="en-US" sz="2000" dirty="0"/>
              <a:t>シェア別割合のデータ</a:t>
            </a:r>
            <a:r>
              <a:rPr lang="en-US" altLang="ja-JP" sz="2000" dirty="0"/>
              <a:t>input.txt</a:t>
            </a:r>
            <a:r>
              <a:rPr lang="ja-JP" altLang="en-US" sz="2000" dirty="0"/>
              <a:t>を連想配列に読み込む。</a:t>
            </a:r>
            <a:r>
              <a:rPr lang="en-US" altLang="ja-JP" sz="2000" dirty="0"/>
              <a:t>(OS</a:t>
            </a:r>
            <a:r>
              <a:rPr lang="ja-JP" altLang="en-US" sz="2000" dirty="0"/>
              <a:t>名をキーとして配列を作成する</a:t>
            </a:r>
            <a:r>
              <a:rPr lang="en-US" altLang="ja-JP" sz="2000" dirty="0"/>
              <a:t>)</a:t>
            </a:r>
          </a:p>
          <a:p>
            <a:endParaRPr lang="en-US" altLang="ja-JP" sz="2000" dirty="0"/>
          </a:p>
          <a:p>
            <a:r>
              <a:rPr lang="en-US" altLang="ja-JP" sz="2000" dirty="0"/>
              <a:t>2</a:t>
            </a:r>
            <a:r>
              <a:rPr lang="ja-JP" altLang="en-US" sz="2000" dirty="0" err="1"/>
              <a:t>．</a:t>
            </a:r>
            <a:r>
              <a:rPr lang="en-US" altLang="ja-JP" sz="2000" dirty="0" err="1"/>
              <a:t>ChromeOS</a:t>
            </a:r>
            <a:r>
              <a:rPr lang="ja-JP" altLang="en-US" sz="2000" dirty="0"/>
              <a:t>のシェアを</a:t>
            </a:r>
            <a:r>
              <a:rPr lang="en-US" altLang="ja-JP" sz="2000" dirty="0"/>
              <a:t>%</a:t>
            </a:r>
            <a:r>
              <a:rPr lang="ja-JP" altLang="en-US" sz="2000" dirty="0"/>
              <a:t>付きで表示する</a:t>
            </a:r>
            <a:endParaRPr lang="en-US" altLang="ja-JP" sz="2000" dirty="0"/>
          </a:p>
          <a:p>
            <a:endParaRPr lang="en-US" altLang="ja-JP" sz="2000" dirty="0"/>
          </a:p>
          <a:p>
            <a:r>
              <a:rPr lang="en-US" altLang="ja-JP" sz="2000" dirty="0"/>
              <a:t>3</a:t>
            </a:r>
            <a:r>
              <a:rPr lang="ja-JP" altLang="en-US" sz="2000" dirty="0" err="1"/>
              <a:t>．</a:t>
            </a:r>
            <a:r>
              <a:rPr lang="ja-JP" altLang="en-US" sz="2000" dirty="0"/>
              <a:t>シェアの高い順に</a:t>
            </a:r>
            <a:r>
              <a:rPr lang="en-US" altLang="ja-JP" sz="2000" dirty="0"/>
              <a:t>OS</a:t>
            </a:r>
            <a:r>
              <a:rPr lang="ja-JP" altLang="en-US" sz="2000" dirty="0"/>
              <a:t>を表示する</a:t>
            </a:r>
            <a:endParaRPr lang="en-US" altLang="ja-JP" sz="2000" dirty="0"/>
          </a:p>
          <a:p>
            <a:endParaRPr lang="en-US" altLang="ja-JP" sz="2000" dirty="0"/>
          </a:p>
          <a:p>
            <a:r>
              <a:rPr lang="en-US" altLang="ja-JP" sz="2000" dirty="0"/>
              <a:t>4</a:t>
            </a:r>
            <a:r>
              <a:rPr lang="ja-JP" altLang="en-US" sz="2000" dirty="0" err="1"/>
              <a:t>．</a:t>
            </a:r>
            <a:r>
              <a:rPr lang="en-US" altLang="ja-JP" sz="2000" dirty="0"/>
              <a:t>OS</a:t>
            </a:r>
            <a:r>
              <a:rPr lang="ja-JP" altLang="en-US" sz="2000" dirty="0"/>
              <a:t>の名前順</a:t>
            </a:r>
            <a:r>
              <a:rPr lang="en-US" altLang="ja-JP" sz="2000" dirty="0"/>
              <a:t>(</a:t>
            </a:r>
            <a:r>
              <a:rPr lang="ja-JP" altLang="en-US" sz="2000" dirty="0"/>
              <a:t>辞書順</a:t>
            </a:r>
            <a:r>
              <a:rPr lang="en-US" altLang="ja-JP" sz="2000" dirty="0"/>
              <a:t>)</a:t>
            </a:r>
            <a:r>
              <a:rPr lang="ja-JP" altLang="en-US" sz="2000" dirty="0"/>
              <a:t>に</a:t>
            </a:r>
            <a:r>
              <a:rPr lang="en-US" altLang="ja-JP" sz="2000" dirty="0"/>
              <a:t>OS,</a:t>
            </a:r>
            <a:r>
              <a:rPr lang="ja-JP" altLang="en-US" sz="2000" dirty="0"/>
              <a:t> シェアをタブ区切りで表示する。タブ文字は</a:t>
            </a:r>
            <a:r>
              <a:rPr lang="en-US" altLang="ja-JP" sz="2000" dirty="0"/>
              <a:t>AWK</a:t>
            </a:r>
            <a:r>
              <a:rPr lang="ja-JP" altLang="en-US" sz="2000" dirty="0"/>
              <a:t>では</a:t>
            </a:r>
            <a:r>
              <a:rPr lang="en-US" altLang="ja-JP" sz="2000" dirty="0"/>
              <a:t>"\t"</a:t>
            </a:r>
            <a:r>
              <a:rPr lang="ja-JP" altLang="en-US" sz="2000" dirty="0"/>
              <a:t>です。</a:t>
            </a:r>
            <a:endParaRPr lang="en-US" altLang="ja-JP" sz="2000" dirty="0"/>
          </a:p>
          <a:p>
            <a:endParaRPr lang="en-US" altLang="ja-JP" sz="2000" dirty="0"/>
          </a:p>
          <a:p>
            <a:r>
              <a:rPr lang="en-US" altLang="ja-JP" sz="2000" dirty="0"/>
              <a:t>AWK</a:t>
            </a:r>
            <a:r>
              <a:rPr lang="ja-JP" altLang="en-US" sz="2000" dirty="0"/>
              <a:t>では文字の連結は</a:t>
            </a:r>
            <a:endParaRPr lang="en-US" altLang="ja-JP" sz="2000" dirty="0"/>
          </a:p>
          <a:p>
            <a:r>
              <a:rPr lang="en-US" altLang="ja-JP" sz="2000" dirty="0"/>
              <a:t>a="test""\t"</a:t>
            </a:r>
          </a:p>
          <a:p>
            <a:r>
              <a:rPr lang="ja-JP" altLang="en-US" sz="2000" dirty="0"/>
              <a:t>などと</a:t>
            </a:r>
            <a:r>
              <a:rPr lang="en-US" altLang="ja-JP" sz="2000" dirty="0"/>
              <a:t>""</a:t>
            </a:r>
            <a:r>
              <a:rPr lang="ja-JP" altLang="en-US" sz="2000" dirty="0"/>
              <a:t>を繋げて書けばよい</a:t>
            </a:r>
            <a:endParaRPr lang="en-US" altLang="ja-JP" sz="2000" dirty="0"/>
          </a:p>
          <a:p>
            <a:r>
              <a:rPr lang="ja-JP" altLang="en-US" sz="2000" dirty="0"/>
              <a:t>変数を連結する</a:t>
            </a:r>
            <a:r>
              <a:rPr lang="ja-JP" altLang="en-US" sz="2000"/>
              <a:t>場合は空文字を間に入れておく。</a:t>
            </a:r>
            <a:endParaRPr lang="en-US" altLang="ja-JP" sz="2000" dirty="0"/>
          </a:p>
          <a:p>
            <a:r>
              <a:rPr lang="en-US" altLang="ja-JP" sz="2000" dirty="0"/>
              <a:t>a="Hello "</a:t>
            </a:r>
          </a:p>
          <a:p>
            <a:r>
              <a:rPr lang="en-US" altLang="ja-JP" sz="2000" dirty="0"/>
              <a:t>b="world"</a:t>
            </a:r>
          </a:p>
          <a:p>
            <a:r>
              <a:rPr lang="en-US" altLang="ja-JP" sz="2000" dirty="0"/>
              <a:t>c=</a:t>
            </a:r>
            <a:r>
              <a:rPr lang="en-US" altLang="ja-JP" sz="2000" dirty="0" err="1"/>
              <a:t>a""b</a:t>
            </a:r>
            <a:endParaRPr lang="en-US" altLang="ja-JP" sz="2000" dirty="0"/>
          </a:p>
          <a:p>
            <a:endParaRPr lang="en-US" altLang="ja-JP" sz="2000" dirty="0"/>
          </a:p>
          <a:p>
            <a:endParaRPr lang="en-US" altLang="ja-JP" sz="2000" dirty="0"/>
          </a:p>
        </p:txBody>
      </p:sp>
    </p:spTree>
    <p:extLst>
      <p:ext uri="{BB962C8B-B14F-4D97-AF65-F5344CB8AC3E}">
        <p14:creationId xmlns:p14="http://schemas.microsoft.com/office/powerpoint/2010/main" val="479986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632311"/>
          </a:xfrm>
          <a:prstGeom prst="rect">
            <a:avLst/>
          </a:prstGeom>
          <a:noFill/>
        </p:spPr>
        <p:txBody>
          <a:bodyPr wrap="square" rtlCol="0">
            <a:spAutoFit/>
          </a:bodyPr>
          <a:lstStyle/>
          <a:p>
            <a:r>
              <a:rPr lang="en-US" altLang="ja-JP" sz="2000" dirty="0"/>
              <a:t>input.txt</a:t>
            </a:r>
          </a:p>
          <a:p>
            <a:endParaRPr lang="en-US" altLang="ja-JP" sz="2000" dirty="0"/>
          </a:p>
          <a:p>
            <a:r>
              <a:rPr lang="en-US" altLang="ja-JP" sz="2000" dirty="0"/>
              <a:t>Windows7 41.23</a:t>
            </a:r>
          </a:p>
          <a:p>
            <a:r>
              <a:rPr lang="en-US" altLang="ja-JP" sz="2000" dirty="0"/>
              <a:t>Windows10 36.58</a:t>
            </a:r>
          </a:p>
          <a:p>
            <a:r>
              <a:rPr lang="en-US" altLang="ja-JP" sz="2000" dirty="0"/>
              <a:t>MacOSX10.13 5.60</a:t>
            </a:r>
          </a:p>
          <a:p>
            <a:r>
              <a:rPr lang="en-US" altLang="ja-JP" sz="2000" dirty="0"/>
              <a:t>Windows8.1 5.09</a:t>
            </a:r>
          </a:p>
          <a:p>
            <a:r>
              <a:rPr lang="en-US" altLang="ja-JP" sz="2000" dirty="0" err="1"/>
              <a:t>WindowsXP</a:t>
            </a:r>
            <a:r>
              <a:rPr lang="en-US" altLang="ja-JP" sz="2000" dirty="0"/>
              <a:t> 4.07</a:t>
            </a:r>
          </a:p>
          <a:p>
            <a:r>
              <a:rPr lang="en-US" altLang="ja-JP" sz="2000" dirty="0"/>
              <a:t>MacOSX10.12 1.48</a:t>
            </a:r>
          </a:p>
          <a:p>
            <a:r>
              <a:rPr lang="en-US" altLang="ja-JP" sz="2000" dirty="0"/>
              <a:t>Linux(Other) 1.30</a:t>
            </a:r>
          </a:p>
          <a:p>
            <a:r>
              <a:rPr lang="en-US" altLang="ja-JP" sz="2000" dirty="0"/>
              <a:t>Windows8 1.16</a:t>
            </a:r>
          </a:p>
          <a:p>
            <a:r>
              <a:rPr lang="en-US" altLang="ja-JP" sz="2000" dirty="0"/>
              <a:t>MacOSX10.11 1.04</a:t>
            </a:r>
          </a:p>
          <a:p>
            <a:r>
              <a:rPr lang="en-US" altLang="ja-JP" sz="2000" dirty="0" err="1"/>
              <a:t>MacOS</a:t>
            </a:r>
            <a:r>
              <a:rPr lang="en-US" altLang="ja-JP" sz="2000" dirty="0"/>
              <a:t>(Other) 0.99</a:t>
            </a:r>
          </a:p>
          <a:p>
            <a:r>
              <a:rPr lang="en-US" altLang="ja-JP" sz="2000" dirty="0"/>
              <a:t>Linux(Ubuntu) 0.62</a:t>
            </a:r>
          </a:p>
          <a:p>
            <a:r>
              <a:rPr lang="en-US" altLang="ja-JP" sz="2000" dirty="0"/>
              <a:t>Windows(Other) 0.3</a:t>
            </a:r>
          </a:p>
          <a:p>
            <a:r>
              <a:rPr lang="en-US" altLang="ja-JP" sz="2000" dirty="0" err="1"/>
              <a:t>ChromeOS</a:t>
            </a:r>
            <a:r>
              <a:rPr lang="en-US" altLang="ja-JP" sz="2000" dirty="0"/>
              <a:t> 0.28</a:t>
            </a:r>
          </a:p>
          <a:p>
            <a:r>
              <a:rPr lang="en-US" altLang="ja-JP" sz="2000" dirty="0"/>
              <a:t>Unknown 0.26</a:t>
            </a:r>
          </a:p>
          <a:p>
            <a:endParaRPr lang="en-US" altLang="ja-JP" sz="2000" dirty="0"/>
          </a:p>
          <a:p>
            <a:r>
              <a:rPr lang="ja-JP" altLang="en-US" sz="2000" dirty="0"/>
              <a:t>これは</a:t>
            </a:r>
            <a:r>
              <a:rPr lang="en-US" altLang="ja-JP" sz="2000" dirty="0"/>
              <a:t>2018</a:t>
            </a:r>
            <a:r>
              <a:rPr lang="ja-JP" altLang="en-US" sz="2000" dirty="0"/>
              <a:t>年</a:t>
            </a:r>
            <a:r>
              <a:rPr lang="en-US" altLang="ja-JP" sz="2000" dirty="0"/>
              <a:t>7</a:t>
            </a:r>
            <a:r>
              <a:rPr lang="ja-JP" altLang="en-US" sz="2000" dirty="0"/>
              <a:t>月の</a:t>
            </a:r>
            <a:r>
              <a:rPr lang="en-US" altLang="ja-JP" sz="2000" dirty="0"/>
              <a:t>OS</a:t>
            </a:r>
            <a:r>
              <a:rPr lang="ja-JP" altLang="en-US" sz="2000" dirty="0"/>
              <a:t>シェアデータです。</a:t>
            </a:r>
            <a:endParaRPr lang="en-US" altLang="ja-JP" sz="2000" dirty="0"/>
          </a:p>
        </p:txBody>
      </p:sp>
      <p:sp>
        <p:nvSpPr>
          <p:cNvPr id="3" name="正方形/長方形 2"/>
          <p:cNvSpPr/>
          <p:nvPr/>
        </p:nvSpPr>
        <p:spPr>
          <a:xfrm>
            <a:off x="4227533" y="6488668"/>
            <a:ext cx="5705605" cy="369332"/>
          </a:xfrm>
          <a:prstGeom prst="rect">
            <a:avLst/>
          </a:prstGeom>
        </p:spPr>
        <p:txBody>
          <a:bodyPr wrap="square">
            <a:spAutoFit/>
          </a:bodyPr>
          <a:lstStyle/>
          <a:p>
            <a:r>
              <a:rPr lang="ja-JP" altLang="en-US" dirty="0"/>
              <a:t>https://news.mynavi.jp/article/20180802-672661/</a:t>
            </a:r>
          </a:p>
        </p:txBody>
      </p:sp>
    </p:spTree>
    <p:extLst>
      <p:ext uri="{BB962C8B-B14F-4D97-AF65-F5344CB8AC3E}">
        <p14:creationId xmlns:p14="http://schemas.microsoft.com/office/powerpoint/2010/main" val="108316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a:t>シェルの機能・・・パイプ「</a:t>
            </a:r>
            <a:r>
              <a:rPr lang="en-US" altLang="ja-JP" sz="2000" dirty="0"/>
              <a:t>|</a:t>
            </a:r>
            <a:r>
              <a:rPr lang="ja-JP" altLang="en-US" sz="2000" dirty="0"/>
              <a:t>」</a:t>
            </a:r>
            <a:endParaRPr lang="en-US" altLang="ja-JP" sz="2000" dirty="0"/>
          </a:p>
          <a:p>
            <a:endParaRPr lang="en-US" altLang="ja-JP" sz="2000" dirty="0"/>
          </a:p>
          <a:p>
            <a:r>
              <a:rPr lang="ja-JP" altLang="en-US" sz="2000" dirty="0"/>
              <a:t>コマンドの入出力を次のコマンドへ引き渡す処理</a:t>
            </a:r>
            <a:endParaRPr lang="en-US" altLang="ja-JP" sz="2000" dirty="0"/>
          </a:p>
          <a:p>
            <a:endParaRPr lang="en-US" altLang="ja-JP" sz="2000" dirty="0"/>
          </a:p>
          <a:p>
            <a:r>
              <a:rPr lang="ja-JP" altLang="en-US" sz="2000" dirty="0"/>
              <a:t>例：</a:t>
            </a:r>
            <a:endParaRPr lang="en-US" altLang="ja-JP" sz="2000" dirty="0"/>
          </a:p>
          <a:p>
            <a:r>
              <a:rPr lang="en-US" altLang="ja-JP" sz="2000" dirty="0" err="1"/>
              <a:t>awk</a:t>
            </a:r>
            <a:r>
              <a:rPr lang="en-US" altLang="ja-JP" sz="2000" dirty="0"/>
              <a:t> '{if(</a:t>
            </a:r>
            <a:r>
              <a:rPr lang="en-US" altLang="ja-JP" sz="2000" dirty="0" err="1"/>
              <a:t>substr</a:t>
            </a:r>
            <a:r>
              <a:rPr lang="en-US" altLang="ja-JP" sz="2000" dirty="0"/>
              <a:t>($0,1,1)=="&gt;"){print $0}}' TAIR6_seq_20060907</a:t>
            </a:r>
          </a:p>
          <a:p>
            <a:endParaRPr lang="en-US" altLang="ja-JP" sz="2000" dirty="0"/>
          </a:p>
          <a:p>
            <a:r>
              <a:rPr lang="ja-JP" altLang="en-US" sz="2000" dirty="0"/>
              <a:t>を実行すると、とても長い結果が表示されてしまいますね。</a:t>
            </a:r>
            <a:endParaRPr lang="en-US" altLang="ja-JP" sz="2000" dirty="0"/>
          </a:p>
          <a:p>
            <a:r>
              <a:rPr lang="en-US" altLang="ja-JP" sz="2000" dirty="0"/>
              <a:t>(</a:t>
            </a:r>
            <a:r>
              <a:rPr lang="ja-JP" altLang="en-US" sz="2000" dirty="0"/>
              <a:t>中止する場合は、</a:t>
            </a:r>
            <a:r>
              <a:rPr lang="en-US" altLang="ja-JP" sz="2000" dirty="0"/>
              <a:t>Ctrl-c</a:t>
            </a:r>
            <a:r>
              <a:rPr lang="ja-JP" altLang="en-US" sz="2000" dirty="0"/>
              <a:t>です。</a:t>
            </a:r>
            <a:r>
              <a:rPr lang="en-US" altLang="ja-JP" sz="2000" dirty="0"/>
              <a:t>)</a:t>
            </a:r>
          </a:p>
          <a:p>
            <a:endParaRPr lang="en-US" altLang="ja-JP" sz="2000" dirty="0"/>
          </a:p>
          <a:p>
            <a:r>
              <a:rPr lang="ja-JP" altLang="en-US" sz="2000" dirty="0"/>
              <a:t>結果をゆっくり見たい場合は、</a:t>
            </a:r>
            <a:endParaRPr lang="en-US" altLang="ja-JP" sz="2000" dirty="0"/>
          </a:p>
          <a:p>
            <a:r>
              <a:rPr lang="en-US" altLang="ja-JP" sz="2000" dirty="0" err="1"/>
              <a:t>awk</a:t>
            </a:r>
            <a:r>
              <a:rPr lang="en-US" altLang="ja-JP" sz="2000" dirty="0"/>
              <a:t> '{if(</a:t>
            </a:r>
            <a:r>
              <a:rPr lang="en-US" altLang="ja-JP" sz="2000" dirty="0" err="1"/>
              <a:t>substr</a:t>
            </a:r>
            <a:r>
              <a:rPr lang="en-US" altLang="ja-JP" sz="2000" dirty="0"/>
              <a:t>($0,1,1)=="&gt;"){print $0}}' TAIR6_seq_20060907 | less</a:t>
            </a:r>
          </a:p>
          <a:p>
            <a:endParaRPr lang="en-US" altLang="ja-JP" sz="2000" dirty="0"/>
          </a:p>
          <a:p>
            <a:r>
              <a:rPr lang="ja-JP" altLang="en-US" sz="2000" dirty="0"/>
              <a:t>などとします。（結果を見るのをやめるときは「</a:t>
            </a:r>
            <a:r>
              <a:rPr lang="en-US" altLang="ja-JP" sz="2000" dirty="0"/>
              <a:t>q</a:t>
            </a:r>
            <a:r>
              <a:rPr lang="ja-JP" altLang="en-US" sz="2000" dirty="0"/>
              <a:t>」を押します。</a:t>
            </a:r>
            <a:r>
              <a:rPr lang="en-US" altLang="ja-JP" sz="2000" dirty="0"/>
              <a:t>)</a:t>
            </a:r>
          </a:p>
          <a:p>
            <a:r>
              <a:rPr lang="ja-JP" altLang="en-US" sz="2000" dirty="0"/>
              <a:t>これは </a:t>
            </a:r>
            <a:r>
              <a:rPr lang="en-US" altLang="ja-JP" sz="2000" dirty="0"/>
              <a:t>less </a:t>
            </a:r>
            <a:r>
              <a:rPr lang="ja-JP" altLang="en-US" sz="2000" dirty="0"/>
              <a:t>コマンドに</a:t>
            </a:r>
            <a:r>
              <a:rPr lang="en-US" altLang="ja-JP" sz="2000" dirty="0"/>
              <a:t> </a:t>
            </a:r>
            <a:r>
              <a:rPr lang="en-US" altLang="ja-JP" sz="2000" dirty="0" err="1"/>
              <a:t>awk</a:t>
            </a:r>
            <a:r>
              <a:rPr lang="en-US" altLang="ja-JP" sz="2000" dirty="0"/>
              <a:t> </a:t>
            </a:r>
            <a:r>
              <a:rPr lang="ja-JP" altLang="en-US" sz="2000" dirty="0"/>
              <a:t>の出力が渡されて、</a:t>
            </a:r>
            <a:r>
              <a:rPr lang="en-US" altLang="ja-JP" sz="2000" dirty="0"/>
              <a:t>less</a:t>
            </a:r>
            <a:r>
              <a:rPr lang="ja-JP" altLang="en-US" sz="2000" dirty="0"/>
              <a:t>によってスクロール表示されます。</a:t>
            </a:r>
            <a:endParaRPr lang="en-US" altLang="ja-JP" sz="2000" dirty="0"/>
          </a:p>
          <a:p>
            <a:endParaRPr lang="en-US" altLang="ja-JP" sz="2000" dirty="0"/>
          </a:p>
          <a:p>
            <a:r>
              <a:rPr lang="ja-JP" altLang="en-US" sz="2000" dirty="0"/>
              <a:t>他にも、</a:t>
            </a:r>
            <a:endParaRPr lang="en-US" altLang="ja-JP" sz="2000" dirty="0"/>
          </a:p>
          <a:p>
            <a:r>
              <a:rPr lang="en-US" altLang="ja-JP" sz="2000" dirty="0" err="1"/>
              <a:t>awk</a:t>
            </a:r>
            <a:r>
              <a:rPr lang="en-US" altLang="ja-JP" sz="2000" dirty="0"/>
              <a:t> '{if(</a:t>
            </a:r>
            <a:r>
              <a:rPr lang="en-US" altLang="ja-JP" sz="2000" dirty="0" err="1"/>
              <a:t>substr</a:t>
            </a:r>
            <a:r>
              <a:rPr lang="en-US" altLang="ja-JP" sz="2000" dirty="0"/>
              <a:t>($0,1,1)=="&gt;"){print $0}}' TAIR6_seq_20060907 |</a:t>
            </a:r>
            <a:r>
              <a:rPr lang="en-US" altLang="ja-JP" sz="2000" dirty="0" err="1"/>
              <a:t>awk</a:t>
            </a:r>
            <a:r>
              <a:rPr lang="en-US" altLang="ja-JP" sz="2000" dirty="0"/>
              <a:t> 'END{print NR}'</a:t>
            </a:r>
          </a:p>
          <a:p>
            <a:r>
              <a:rPr lang="ja-JP" altLang="en-US" sz="2000" dirty="0"/>
              <a:t>などとやることも可能です。</a:t>
            </a:r>
            <a:endParaRPr lang="en-US" altLang="ja-JP" sz="2000" dirty="0"/>
          </a:p>
        </p:txBody>
      </p:sp>
    </p:spTree>
    <p:extLst>
      <p:ext uri="{BB962C8B-B14F-4D97-AF65-F5344CB8AC3E}">
        <p14:creationId xmlns:p14="http://schemas.microsoft.com/office/powerpoint/2010/main" val="4242378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955750"/>
          </a:xfrm>
          <a:prstGeom prst="rect">
            <a:avLst/>
          </a:prstGeom>
          <a:noFill/>
        </p:spPr>
        <p:txBody>
          <a:bodyPr wrap="square" rtlCol="0">
            <a:spAutoFit/>
          </a:bodyPr>
          <a:lstStyle/>
          <a:p>
            <a:r>
              <a:rPr lang="ja-JP" altLang="en-US" sz="2000" dirty="0"/>
              <a:t>練習問題</a:t>
            </a:r>
            <a:r>
              <a:rPr lang="en-US" altLang="ja-JP" sz="2000" dirty="0"/>
              <a:t>2</a:t>
            </a:r>
            <a:r>
              <a:rPr lang="ja-JP" altLang="en-US" sz="2000" dirty="0"/>
              <a:t>－</a:t>
            </a:r>
            <a:r>
              <a:rPr lang="en-US" altLang="ja-JP" sz="2000" dirty="0"/>
              <a:t>2</a:t>
            </a:r>
          </a:p>
          <a:p>
            <a:endParaRPr lang="en-US" altLang="ja-JP" sz="2000" dirty="0"/>
          </a:p>
          <a:p>
            <a:r>
              <a:rPr lang="ja-JP" altLang="en-US" sz="2000" dirty="0"/>
              <a:t>シロイヌナズナの遺伝子配列が記載された</a:t>
            </a:r>
            <a:r>
              <a:rPr lang="en-US" altLang="ja-JP" sz="2000" dirty="0"/>
              <a:t>FASTA</a:t>
            </a:r>
            <a:r>
              <a:rPr lang="ja-JP" altLang="en-US" sz="2000" dirty="0"/>
              <a:t>ファイルを</a:t>
            </a:r>
            <a:endParaRPr lang="en-US" altLang="ja-JP" sz="2000" dirty="0"/>
          </a:p>
          <a:p>
            <a:r>
              <a:rPr lang="en-US" altLang="ja-JP" sz="1400" dirty="0" err="1"/>
              <a:t>wget</a:t>
            </a:r>
            <a:r>
              <a:rPr lang="en-US" altLang="ja-JP" sz="1400" dirty="0"/>
              <a:t> </a:t>
            </a:r>
            <a:r>
              <a:rPr lang="en-US" altLang="ja-JP" sz="1400" dirty="0">
                <a:hlinkClick r:id="rId2"/>
              </a:rPr>
              <a:t>https://www.arabidopsis.org/download_files/Genes/TAIR6_genome_release/TAIR6_seq_20060907</a:t>
            </a:r>
            <a:endParaRPr lang="en-US" altLang="ja-JP" sz="2400" dirty="0"/>
          </a:p>
          <a:p>
            <a:r>
              <a:rPr lang="ja-JP" altLang="en-US" sz="2000" dirty="0"/>
              <a:t>でダウンロードする。</a:t>
            </a:r>
            <a:endParaRPr lang="en-US" altLang="ja-JP" sz="2000" dirty="0"/>
          </a:p>
          <a:p>
            <a:endParaRPr lang="en-US" altLang="ja-JP" sz="2000" dirty="0"/>
          </a:p>
          <a:p>
            <a:r>
              <a:rPr lang="en-US" altLang="ja-JP" sz="2000" dirty="0"/>
              <a:t>1</a:t>
            </a:r>
            <a:r>
              <a:rPr lang="ja-JP" altLang="en-US" sz="2000" dirty="0" err="1"/>
              <a:t>．</a:t>
            </a:r>
            <a:r>
              <a:rPr lang="en-US" altLang="ja-JP" sz="2000" dirty="0"/>
              <a:t>FASTA</a:t>
            </a:r>
            <a:r>
              <a:rPr lang="ja-JP" altLang="en-US" sz="2000" dirty="0"/>
              <a:t>ファイルのレコード数</a:t>
            </a:r>
            <a:r>
              <a:rPr lang="en-US" altLang="ja-JP" sz="2000" dirty="0"/>
              <a:t>(</a:t>
            </a:r>
            <a:r>
              <a:rPr lang="ja-JP" altLang="en-US" sz="2000" dirty="0"/>
              <a:t>遺伝子数</a:t>
            </a:r>
            <a:r>
              <a:rPr lang="en-US" altLang="ja-JP" sz="2000" dirty="0"/>
              <a:t>)</a:t>
            </a:r>
            <a:r>
              <a:rPr lang="ja-JP" altLang="en-US" sz="2000" dirty="0"/>
              <a:t>を算出せよ</a:t>
            </a:r>
            <a:endParaRPr lang="en-US" altLang="ja-JP" sz="2000" dirty="0"/>
          </a:p>
          <a:p>
            <a:r>
              <a:rPr lang="en-US" altLang="ja-JP" sz="2000" dirty="0"/>
              <a:t>FASTA</a:t>
            </a:r>
            <a:r>
              <a:rPr lang="ja-JP" altLang="en-US" sz="2000" dirty="0"/>
              <a:t>ファイルのレコードは</a:t>
            </a:r>
            <a:r>
              <a:rPr lang="en-US" altLang="ja-JP" sz="2000" dirty="0"/>
              <a:t>”&gt;”</a:t>
            </a:r>
            <a:r>
              <a:rPr lang="ja-JP" altLang="en-US" sz="2000" dirty="0"/>
              <a:t>から始まります。</a:t>
            </a:r>
            <a:endParaRPr lang="en-US" altLang="ja-JP" sz="2000" dirty="0"/>
          </a:p>
          <a:p>
            <a:r>
              <a:rPr lang="en-US" altLang="ja-JP" sz="2000" dirty="0"/>
              <a:t>1</a:t>
            </a:r>
            <a:r>
              <a:rPr lang="ja-JP" altLang="en-US" sz="2000" dirty="0"/>
              <a:t>文字目を切り出すには・・・</a:t>
            </a:r>
            <a:r>
              <a:rPr lang="en-US" altLang="ja-JP" sz="2000" dirty="0" err="1"/>
              <a:t>substr</a:t>
            </a:r>
            <a:r>
              <a:rPr lang="en-US" altLang="ja-JP" sz="2000" dirty="0"/>
              <a:t>($0,1,1)</a:t>
            </a:r>
          </a:p>
          <a:p>
            <a:endParaRPr lang="en-US" altLang="ja-JP" sz="2000" dirty="0"/>
          </a:p>
          <a:p>
            <a:r>
              <a:rPr lang="en-US" altLang="ja-JP" sz="2000" dirty="0"/>
              <a:t>FASTA</a:t>
            </a:r>
            <a:r>
              <a:rPr lang="ja-JP" altLang="en-US" sz="2000" dirty="0"/>
              <a:t>ファイルのままでは処理がしづらいので、</a:t>
            </a:r>
            <a:r>
              <a:rPr lang="en-US" altLang="ja-JP" sz="2000" dirty="0"/>
              <a:t>FASTA</a:t>
            </a:r>
            <a:r>
              <a:rPr lang="ja-JP" altLang="en-US" sz="2000" dirty="0"/>
              <a:t>ファイルを「名前（タブ「</a:t>
            </a:r>
            <a:r>
              <a:rPr lang="en-US" altLang="ja-JP" sz="2000" dirty="0"/>
              <a:t>\t</a:t>
            </a:r>
            <a:r>
              <a:rPr lang="ja-JP" altLang="en-US" sz="2000" dirty="0"/>
              <a:t>」）配列」と</a:t>
            </a:r>
            <a:r>
              <a:rPr lang="en-US" altLang="ja-JP" sz="2000" dirty="0"/>
              <a:t>1</a:t>
            </a:r>
            <a:r>
              <a:rPr lang="ja-JP" altLang="en-US" sz="2000" dirty="0"/>
              <a:t>レコード</a:t>
            </a:r>
            <a:r>
              <a:rPr lang="en-US" altLang="ja-JP" sz="2000" dirty="0"/>
              <a:t>1</a:t>
            </a:r>
            <a:r>
              <a:rPr lang="ja-JP" altLang="en-US" sz="2000" dirty="0"/>
              <a:t>行のタブ区切りで表示するように変換します。</a:t>
            </a:r>
            <a:r>
              <a:rPr lang="en-US" altLang="ja-JP" sz="2000" dirty="0"/>
              <a:t>AWK</a:t>
            </a:r>
            <a:r>
              <a:rPr lang="ja-JP" altLang="en-US" sz="2000" dirty="0"/>
              <a:t>でやってしまっても良いのですが、</a:t>
            </a:r>
            <a:r>
              <a:rPr lang="en-US" altLang="ja-JP" sz="2000" dirty="0"/>
              <a:t>FASTA/FASTQ</a:t>
            </a:r>
            <a:r>
              <a:rPr lang="ja-JP" altLang="en-US" sz="2000" dirty="0"/>
              <a:t>を取り扱うとき</a:t>
            </a:r>
            <a:r>
              <a:rPr lang="en-US" altLang="ja-JP" sz="2000" dirty="0" err="1"/>
              <a:t>seqkit</a:t>
            </a:r>
            <a:r>
              <a:rPr lang="ja-JP" altLang="en-US" sz="2000" dirty="0"/>
              <a:t>というツールは便利なので</a:t>
            </a:r>
            <a:r>
              <a:rPr lang="en-US" altLang="ja-JP" sz="2000" dirty="0" err="1"/>
              <a:t>seqkit</a:t>
            </a:r>
            <a:r>
              <a:rPr lang="ja-JP" altLang="en-US" sz="2000" dirty="0"/>
              <a:t>を紹介します。</a:t>
            </a:r>
            <a:endParaRPr lang="en-US" altLang="ja-JP" sz="2000" dirty="0"/>
          </a:p>
          <a:p>
            <a:r>
              <a:rPr lang="en-US" altLang="ja-JP" sz="2000" dirty="0">
                <a:hlinkClick r:id="rId3"/>
              </a:rPr>
              <a:t>https://bioinf.shenwei.me/seqkit/download/</a:t>
            </a:r>
            <a:endParaRPr lang="en-US" altLang="ja-JP" sz="2000" dirty="0"/>
          </a:p>
          <a:p>
            <a:r>
              <a:rPr lang="ja-JP" altLang="en-US" sz="2000" dirty="0"/>
              <a:t>から適切なファイルをダウンロードします。</a:t>
            </a:r>
            <a:endParaRPr lang="en-US" altLang="ja-JP" sz="2000" dirty="0"/>
          </a:p>
          <a:p>
            <a:r>
              <a:rPr lang="en-US" altLang="ja-JP" sz="2000" dirty="0"/>
              <a:t>WSL</a:t>
            </a:r>
            <a:r>
              <a:rPr lang="ja-JP" altLang="en-US" sz="2000" dirty="0"/>
              <a:t>なら</a:t>
            </a:r>
            <a:endParaRPr lang="en-US" altLang="ja-JP" sz="2000" dirty="0"/>
          </a:p>
          <a:p>
            <a:r>
              <a:rPr lang="en-US" altLang="ja-JP" sz="1600" dirty="0" err="1"/>
              <a:t>wget</a:t>
            </a:r>
            <a:r>
              <a:rPr lang="en-US" altLang="ja-JP" sz="1600" dirty="0"/>
              <a:t> </a:t>
            </a:r>
            <a:r>
              <a:rPr lang="en-US" altLang="ja-JP" sz="1600" dirty="0">
                <a:hlinkClick r:id="rId4"/>
              </a:rPr>
              <a:t>https://github.com/shenwei356/seqkit/releases/download/v2.2.0/seqkit_linux_amd64.tar.gz</a:t>
            </a:r>
            <a:endParaRPr lang="en-US" altLang="ja-JP" sz="1600" dirty="0"/>
          </a:p>
          <a:p>
            <a:r>
              <a:rPr lang="ja-JP" altLang="en-US" sz="2000" dirty="0"/>
              <a:t>でダウンロードして、下記コマンドで解凍</a:t>
            </a:r>
            <a:endParaRPr lang="en-US" altLang="ja-JP" sz="2000" dirty="0"/>
          </a:p>
          <a:p>
            <a:r>
              <a:rPr lang="en-US" altLang="ja-JP" sz="1600" dirty="0"/>
              <a:t>tar </a:t>
            </a:r>
            <a:r>
              <a:rPr lang="en-US" altLang="ja-JP" sz="1600" dirty="0" err="1"/>
              <a:t>vxf</a:t>
            </a:r>
            <a:r>
              <a:rPr lang="en-US" altLang="ja-JP" sz="1600" dirty="0"/>
              <a:t> seqkit_linux_amd64.tar.gz</a:t>
            </a:r>
          </a:p>
          <a:p>
            <a:r>
              <a:rPr lang="en-US" altLang="ja-JP" sz="2000" dirty="0"/>
              <a:t>FASTA-&gt;</a:t>
            </a:r>
            <a:r>
              <a:rPr lang="ja-JP" altLang="en-US" sz="2000" dirty="0"/>
              <a:t>タブ区切りテキスト形式の変換は</a:t>
            </a:r>
            <a:endParaRPr lang="en-US" altLang="ja-JP" sz="2000" dirty="0"/>
          </a:p>
          <a:p>
            <a:r>
              <a:rPr lang="en-US" altLang="ja-JP" sz="2000" dirty="0"/>
              <a:t>./</a:t>
            </a:r>
            <a:r>
              <a:rPr lang="en-US" altLang="ja-JP" sz="2000" dirty="0" err="1"/>
              <a:t>seqkit</a:t>
            </a:r>
            <a:r>
              <a:rPr lang="en-US" altLang="ja-JP" sz="2000" dirty="0"/>
              <a:t> fx2tab TAIR6_seq_20060907 &gt; TAIR6_seq_20060907.tab</a:t>
            </a:r>
          </a:p>
          <a:p>
            <a:endParaRPr lang="en-US" altLang="ja-JP" sz="2000" dirty="0"/>
          </a:p>
        </p:txBody>
      </p:sp>
    </p:spTree>
    <p:extLst>
      <p:ext uri="{BB962C8B-B14F-4D97-AF65-F5344CB8AC3E}">
        <p14:creationId xmlns:p14="http://schemas.microsoft.com/office/powerpoint/2010/main" val="687614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2246769"/>
          </a:xfrm>
          <a:prstGeom prst="rect">
            <a:avLst/>
          </a:prstGeom>
          <a:noFill/>
        </p:spPr>
        <p:txBody>
          <a:bodyPr wrap="square" rtlCol="0">
            <a:spAutoFit/>
          </a:bodyPr>
          <a:lstStyle/>
          <a:p>
            <a:r>
              <a:rPr lang="en-US" altLang="ja-JP" sz="2000" dirty="0"/>
              <a:t>FASTA</a:t>
            </a:r>
            <a:r>
              <a:rPr lang="ja-JP" altLang="en-US" sz="2000" dirty="0"/>
              <a:t>から変換したタブ区切りテキストファイルを用いて、</a:t>
            </a:r>
            <a:endParaRPr lang="en-US" altLang="ja-JP" sz="2000" dirty="0"/>
          </a:p>
          <a:p>
            <a:endParaRPr lang="en-US" altLang="ja-JP" sz="2000" dirty="0"/>
          </a:p>
          <a:p>
            <a:r>
              <a:rPr lang="en-US" altLang="ja-JP" sz="2000" dirty="0"/>
              <a:t>2</a:t>
            </a:r>
            <a:r>
              <a:rPr lang="ja-JP" altLang="en-US" sz="2000" dirty="0"/>
              <a:t>．塩基配列の平均長を算出せよ</a:t>
            </a:r>
            <a:endParaRPr lang="en-US" altLang="ja-JP" sz="2000" dirty="0"/>
          </a:p>
          <a:p>
            <a:endParaRPr lang="en-US" altLang="ja-JP" sz="2000" dirty="0"/>
          </a:p>
          <a:p>
            <a:r>
              <a:rPr lang="en-US" altLang="ja-JP" sz="2000" dirty="0"/>
              <a:t>3</a:t>
            </a:r>
            <a:r>
              <a:rPr lang="ja-JP" altLang="en-US" sz="2000" dirty="0"/>
              <a:t>．最大、最小の配列長を算出せよ</a:t>
            </a:r>
            <a:endParaRPr lang="en-US" altLang="ja-JP" sz="2000" dirty="0"/>
          </a:p>
          <a:p>
            <a:endParaRPr lang="en-US" altLang="ja-JP" sz="2000" dirty="0"/>
          </a:p>
          <a:p>
            <a:r>
              <a:rPr lang="en-US" altLang="ja-JP" sz="2000" dirty="0"/>
              <a:t>4</a:t>
            </a:r>
            <a:r>
              <a:rPr lang="ja-JP" altLang="en-US" sz="2000" dirty="0"/>
              <a:t>．配列を長い順に表示し、ファイルに保存せよ</a:t>
            </a:r>
            <a:endParaRPr lang="en-US" altLang="ja-JP" sz="2000" dirty="0"/>
          </a:p>
        </p:txBody>
      </p:sp>
    </p:spTree>
    <p:extLst>
      <p:ext uri="{BB962C8B-B14F-4D97-AF65-F5344CB8AC3E}">
        <p14:creationId xmlns:p14="http://schemas.microsoft.com/office/powerpoint/2010/main" val="17698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863417"/>
          </a:xfrm>
          <a:prstGeom prst="rect">
            <a:avLst/>
          </a:prstGeom>
          <a:noFill/>
        </p:spPr>
        <p:txBody>
          <a:bodyPr wrap="square" rtlCol="0">
            <a:spAutoFit/>
          </a:bodyPr>
          <a:lstStyle/>
          <a:p>
            <a:r>
              <a:rPr lang="en-US" altLang="ja-JP" sz="2000" dirty="0"/>
              <a:t>AWK</a:t>
            </a:r>
            <a:r>
              <a:rPr lang="ja-JP" altLang="en-US" sz="2000" dirty="0"/>
              <a:t>のフィールドセパレータについて</a:t>
            </a:r>
            <a:endParaRPr lang="en-US" altLang="ja-JP" sz="2000" dirty="0"/>
          </a:p>
          <a:p>
            <a:endParaRPr kumimoji="1" lang="en-US" altLang="ja-JP" sz="2000" dirty="0"/>
          </a:p>
          <a:p>
            <a:r>
              <a:rPr lang="ja-JP" altLang="en-US" sz="2000" dirty="0"/>
              <a:t>まずは下記のファイルをメモ帳などで作成します。</a:t>
            </a:r>
            <a:endParaRPr lang="en-US" altLang="ja-JP" sz="2000" dirty="0"/>
          </a:p>
          <a:p>
            <a:endParaRPr kumimoji="1" lang="en-US" altLang="ja-JP" sz="2000" dirty="0"/>
          </a:p>
          <a:p>
            <a:r>
              <a:rPr lang="en-US" altLang="ja-JP" sz="2000" dirty="0"/>
              <a:t>input2.txt</a:t>
            </a:r>
          </a:p>
          <a:p>
            <a:endParaRPr kumimoji="1" lang="en-US" altLang="ja-JP" sz="2000" dirty="0"/>
          </a:p>
          <a:p>
            <a:r>
              <a:rPr lang="en-US" altLang="ja-JP" sz="2000" dirty="0"/>
              <a:t>item1	i1-1	i1-2</a:t>
            </a:r>
          </a:p>
          <a:p>
            <a:r>
              <a:rPr kumimoji="1" lang="en-US" altLang="ja-JP" sz="2000" dirty="0"/>
              <a:t>item2 i2-1 i2-2</a:t>
            </a:r>
          </a:p>
          <a:p>
            <a:r>
              <a:rPr lang="en-US" altLang="ja-JP" sz="2000" dirty="0"/>
              <a:t>item3  i3-1  i3-2</a:t>
            </a:r>
          </a:p>
          <a:p>
            <a:endParaRPr kumimoji="1" lang="en-US" altLang="ja-JP" sz="2000" dirty="0"/>
          </a:p>
          <a:p>
            <a:r>
              <a:rPr lang="en-US" altLang="ja-JP" sz="2000" dirty="0"/>
              <a:t>item1</a:t>
            </a:r>
            <a:r>
              <a:rPr lang="ja-JP" altLang="en-US" sz="2000" dirty="0"/>
              <a:t>はタブ区切り、</a:t>
            </a:r>
            <a:r>
              <a:rPr lang="en-US" altLang="ja-JP" sz="2000" dirty="0"/>
              <a:t>item2</a:t>
            </a:r>
            <a:r>
              <a:rPr lang="ja-JP" altLang="en-US" sz="2000" dirty="0"/>
              <a:t>はスペース区切り、</a:t>
            </a:r>
            <a:r>
              <a:rPr lang="en-US" altLang="ja-JP" sz="2000" dirty="0"/>
              <a:t>item3</a:t>
            </a:r>
            <a:r>
              <a:rPr lang="ja-JP" altLang="en-US" sz="2000" dirty="0"/>
              <a:t>はスペース</a:t>
            </a:r>
            <a:r>
              <a:rPr lang="en-US" altLang="ja-JP" sz="2000" dirty="0"/>
              <a:t>x2</a:t>
            </a:r>
            <a:r>
              <a:rPr lang="ja-JP" altLang="en-US" sz="2000" dirty="0"/>
              <a:t>区切りです。</a:t>
            </a:r>
            <a:endParaRPr lang="en-US" altLang="ja-JP" sz="2000" dirty="0"/>
          </a:p>
          <a:p>
            <a:endParaRPr lang="en-US" altLang="ja-JP" sz="2000" dirty="0"/>
          </a:p>
          <a:p>
            <a:r>
              <a:rPr lang="en-US" altLang="ja-JP" sz="2000" dirty="0" err="1"/>
              <a:t>awk</a:t>
            </a:r>
            <a:r>
              <a:rPr lang="en-US" altLang="ja-JP" sz="2000" dirty="0"/>
              <a:t> '{print $2}' input2.txt</a:t>
            </a:r>
          </a:p>
          <a:p>
            <a:r>
              <a:rPr lang="ja-JP" altLang="en-US" sz="2000" dirty="0"/>
              <a:t>とすると、</a:t>
            </a:r>
            <a:r>
              <a:rPr lang="en-US" altLang="ja-JP" sz="2000" dirty="0"/>
              <a:t>i1-1, i2-1, i3-1</a:t>
            </a:r>
            <a:r>
              <a:rPr lang="ja-JP" altLang="en-US" sz="2000" dirty="0"/>
              <a:t>が表示されるはずです。</a:t>
            </a:r>
            <a:endParaRPr lang="en-US" altLang="ja-JP" sz="2000" dirty="0"/>
          </a:p>
          <a:p>
            <a:endParaRPr lang="en-US" altLang="ja-JP" sz="2000" dirty="0"/>
          </a:p>
          <a:p>
            <a:r>
              <a:rPr lang="en-US" altLang="ja-JP" sz="2000" dirty="0" err="1"/>
              <a:t>awk</a:t>
            </a:r>
            <a:r>
              <a:rPr lang="ja-JP" altLang="en-US" sz="2000" dirty="0"/>
              <a:t>は区切り文字を何も指定しないと、連続するスペースもしくはタブを区切り文字と認識します。</a:t>
            </a:r>
            <a:r>
              <a:rPr lang="en-US" altLang="ja-JP" sz="2000" dirty="0"/>
              <a:t>(</a:t>
            </a:r>
            <a:r>
              <a:rPr lang="ja-JP" altLang="en-US" sz="2000" dirty="0"/>
              <a:t>あとで説明する正規表現で表すと、</a:t>
            </a:r>
            <a:r>
              <a:rPr lang="en-US" altLang="ja-JP" sz="2000" dirty="0"/>
              <a:t>[ \t]+ )</a:t>
            </a:r>
          </a:p>
          <a:p>
            <a:r>
              <a:rPr lang="ja-JP" altLang="en-US" sz="2000" dirty="0"/>
              <a:t>しかし、データ解析ではスペースで区切られると不都合なことが多いので、タブ文字だけを区切り文字として認識するように下記のように指定します。</a:t>
            </a:r>
            <a:endParaRPr lang="en-US" altLang="ja-JP" sz="2000" dirty="0"/>
          </a:p>
          <a:p>
            <a:endParaRPr lang="en-US" altLang="ja-JP" sz="2000" dirty="0"/>
          </a:p>
          <a:p>
            <a:r>
              <a:rPr lang="fr-FR" altLang="ja-JP" sz="2000" dirty="0"/>
              <a:t>awk -F'\t' '{print $2}' input2.txt</a:t>
            </a:r>
          </a:p>
          <a:p>
            <a:endParaRPr lang="en-US" altLang="ja-JP" sz="2000" dirty="0"/>
          </a:p>
        </p:txBody>
      </p:sp>
    </p:spTree>
    <p:extLst>
      <p:ext uri="{BB962C8B-B14F-4D97-AF65-F5344CB8AC3E}">
        <p14:creationId xmlns:p14="http://schemas.microsoft.com/office/powerpoint/2010/main" val="230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708981"/>
          </a:xfrm>
          <a:prstGeom prst="rect">
            <a:avLst/>
          </a:prstGeom>
          <a:noFill/>
        </p:spPr>
        <p:txBody>
          <a:bodyPr wrap="square" rtlCol="0">
            <a:spAutoFit/>
          </a:bodyPr>
          <a:lstStyle/>
          <a:p>
            <a:r>
              <a:rPr lang="ja-JP" altLang="en-US" sz="2000" dirty="0"/>
              <a:t>フィールドセパレータを指定した場合の空のフィールドの扱い</a:t>
            </a:r>
            <a:endParaRPr lang="en-US" altLang="ja-JP" sz="2000" dirty="0"/>
          </a:p>
          <a:p>
            <a:endParaRPr lang="en-US" altLang="ja-JP" sz="2000" dirty="0"/>
          </a:p>
          <a:p>
            <a:r>
              <a:rPr lang="ja-JP" altLang="en-US" sz="2000" dirty="0"/>
              <a:t>次のファイルを準備します。</a:t>
            </a:r>
            <a:endParaRPr lang="en-US" altLang="ja-JP" sz="2000" dirty="0"/>
          </a:p>
          <a:p>
            <a:endParaRPr lang="en-US" altLang="ja-JP" sz="2000" dirty="0"/>
          </a:p>
          <a:p>
            <a:r>
              <a:rPr lang="en-US" altLang="ja-JP" sz="2000" dirty="0"/>
              <a:t>input3.txt</a:t>
            </a:r>
          </a:p>
          <a:p>
            <a:endParaRPr lang="en-US" altLang="ja-JP" sz="2000" dirty="0"/>
          </a:p>
          <a:p>
            <a:r>
              <a:rPr lang="en-US" altLang="ja-JP" sz="2000" dirty="0"/>
              <a:t>item1	i1-1	i1-2	i1-3</a:t>
            </a:r>
          </a:p>
          <a:p>
            <a:r>
              <a:rPr lang="en-US" altLang="ja-JP" sz="2000" dirty="0"/>
              <a:t>item2		i2-2	i2-3</a:t>
            </a:r>
          </a:p>
          <a:p>
            <a:r>
              <a:rPr lang="en-US" altLang="ja-JP" sz="2000" dirty="0"/>
              <a:t>item3			i3-3</a:t>
            </a:r>
          </a:p>
          <a:p>
            <a:endParaRPr lang="en-US" altLang="ja-JP" sz="2000" dirty="0"/>
          </a:p>
          <a:p>
            <a:r>
              <a:rPr lang="ja-JP" altLang="en-US" sz="2000" dirty="0"/>
              <a:t>次のように</a:t>
            </a:r>
            <a:r>
              <a:rPr lang="en-US" altLang="ja-JP" sz="2000" dirty="0"/>
              <a:t>2</a:t>
            </a:r>
            <a:r>
              <a:rPr lang="ja-JP" altLang="en-US" sz="2000" dirty="0"/>
              <a:t>フィールド目を出力してみます。</a:t>
            </a:r>
            <a:endParaRPr lang="en-US" altLang="ja-JP" sz="2000" dirty="0"/>
          </a:p>
          <a:p>
            <a:r>
              <a:rPr lang="fr-FR" altLang="ja-JP" sz="2000" dirty="0"/>
              <a:t>awk -F'\t' '{print $2}' input3.txt</a:t>
            </a:r>
          </a:p>
          <a:p>
            <a:endParaRPr lang="en-US" altLang="ja-JP" sz="2000" dirty="0"/>
          </a:p>
          <a:p>
            <a:r>
              <a:rPr lang="ja-JP" altLang="en-US" sz="2000" dirty="0"/>
              <a:t>そのほか、指定するフィールドを変更したり、</a:t>
            </a:r>
            <a:r>
              <a:rPr lang="en-US" altLang="ja-JP" sz="2000" dirty="0"/>
              <a:t>-F</a:t>
            </a:r>
            <a:r>
              <a:rPr lang="ja-JP" altLang="en-US" sz="2000" dirty="0"/>
              <a:t>オプションを外したり、別の文字にしたりして、フィールド区切りの挙動を覚えて下さい。</a:t>
            </a:r>
            <a:endParaRPr lang="en-US" altLang="ja-JP" sz="2000" dirty="0"/>
          </a:p>
        </p:txBody>
      </p:sp>
    </p:spTree>
    <p:extLst>
      <p:ext uri="{BB962C8B-B14F-4D97-AF65-F5344CB8AC3E}">
        <p14:creationId xmlns:p14="http://schemas.microsoft.com/office/powerpoint/2010/main" val="767360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632311"/>
          </a:xfrm>
          <a:prstGeom prst="rect">
            <a:avLst/>
          </a:prstGeom>
          <a:noFill/>
        </p:spPr>
        <p:txBody>
          <a:bodyPr wrap="square" rtlCol="0">
            <a:spAutoFit/>
          </a:bodyPr>
          <a:lstStyle/>
          <a:p>
            <a:r>
              <a:rPr lang="ja-JP" altLang="en-US" sz="2000" dirty="0"/>
              <a:t>配列</a:t>
            </a:r>
            <a:endParaRPr lang="en-US" altLang="ja-JP" sz="2000" dirty="0"/>
          </a:p>
          <a:p>
            <a:endParaRPr lang="en-US" altLang="ja-JP" sz="2000" dirty="0"/>
          </a:p>
          <a:p>
            <a:r>
              <a:rPr lang="ja-JP" altLang="en-US" sz="2000" dirty="0"/>
              <a:t>複数の変数をひとまとめにしたもの。</a:t>
            </a:r>
            <a:endParaRPr lang="en-US" altLang="ja-JP" sz="2000" dirty="0"/>
          </a:p>
          <a:p>
            <a:r>
              <a:rPr lang="ja-JP" altLang="en-US" sz="2000" dirty="0"/>
              <a:t>たとえば、配列を使わずに変数だけを使って</a:t>
            </a:r>
            <a:r>
              <a:rPr lang="en-US" altLang="ja-JP" sz="2000" dirty="0"/>
              <a:t>40</a:t>
            </a:r>
            <a:r>
              <a:rPr lang="ja-JP" altLang="en-US" sz="2000" dirty="0"/>
              <a:t>人のクラスのテストの点数を表示させたい場合は・・・</a:t>
            </a:r>
            <a:endParaRPr lang="en-US" altLang="ja-JP" sz="2000" dirty="0"/>
          </a:p>
          <a:p>
            <a:endParaRPr lang="en-US" altLang="ja-JP" sz="2000" dirty="0"/>
          </a:p>
          <a:p>
            <a:r>
              <a:rPr lang="en-US" altLang="ja-JP" sz="2000" dirty="0" err="1"/>
              <a:t>awk</a:t>
            </a:r>
            <a:r>
              <a:rPr lang="en-US" altLang="ja-JP" sz="2000" dirty="0"/>
              <a:t> 'BEGIN{score1=80; score2=70; score3=60; …</a:t>
            </a:r>
          </a:p>
          <a:p>
            <a:r>
              <a:rPr lang="en-US" altLang="ja-JP" sz="2000" dirty="0"/>
              <a:t>                      print score1; print score2; print score3; … }'</a:t>
            </a:r>
          </a:p>
          <a:p>
            <a:endParaRPr lang="en-US" altLang="ja-JP" sz="2000" dirty="0"/>
          </a:p>
          <a:p>
            <a:r>
              <a:rPr lang="ja-JP" altLang="en-US" sz="2000" dirty="0"/>
              <a:t>となります。これを配列を使うと、もっと簡単に処理できるようになります。</a:t>
            </a:r>
            <a:endParaRPr lang="en-US" altLang="ja-JP" sz="2000" dirty="0"/>
          </a:p>
          <a:p>
            <a:r>
              <a:rPr lang="ja-JP" altLang="en-US" sz="2000" dirty="0"/>
              <a:t>まずは、配列を使って書き直すと次のようになります。</a:t>
            </a:r>
            <a:endParaRPr lang="en-US" altLang="ja-JP" sz="2000" dirty="0"/>
          </a:p>
          <a:p>
            <a:endParaRPr lang="en-US" altLang="ja-JP" sz="2000" dirty="0"/>
          </a:p>
          <a:p>
            <a:r>
              <a:rPr lang="en-US" altLang="ja-JP" sz="2000" dirty="0" err="1"/>
              <a:t>awk</a:t>
            </a:r>
            <a:r>
              <a:rPr lang="en-US" altLang="ja-JP" sz="2000" dirty="0"/>
              <a:t> 'BEGIN{score[1]=80; score[2]=70; score[3]=60;</a:t>
            </a:r>
          </a:p>
          <a:p>
            <a:r>
              <a:rPr lang="en-US" altLang="ja-JP" sz="2000" dirty="0"/>
              <a:t>                      print score[1]; print score[2]; print score[3]}'</a:t>
            </a:r>
          </a:p>
          <a:p>
            <a:endParaRPr lang="en-US" altLang="ja-JP" sz="2000" dirty="0"/>
          </a:p>
          <a:p>
            <a:r>
              <a:rPr lang="en-US" altLang="ja-JP" sz="2000" dirty="0"/>
              <a:t>score1, score2, score3</a:t>
            </a:r>
            <a:r>
              <a:rPr lang="ja-JP" altLang="en-US" sz="2000" dirty="0"/>
              <a:t>と別々の変数を使っていたところを、</a:t>
            </a:r>
            <a:r>
              <a:rPr lang="en-US" altLang="ja-JP" sz="2000" dirty="0"/>
              <a:t>score</a:t>
            </a:r>
            <a:r>
              <a:rPr lang="ja-JP" altLang="en-US" sz="2000" dirty="0"/>
              <a:t>という</a:t>
            </a:r>
            <a:r>
              <a:rPr lang="en-US" altLang="ja-JP" sz="2000" dirty="0"/>
              <a:t>1</a:t>
            </a:r>
            <a:r>
              <a:rPr lang="ja-JP" altLang="en-US" sz="2000" dirty="0" err="1"/>
              <a:t>つの</a:t>
            </a:r>
            <a:r>
              <a:rPr lang="ja-JP" altLang="en-US" sz="2000" dirty="0"/>
              <a:t>配列にまとめています。</a:t>
            </a:r>
            <a:endParaRPr lang="en-US" altLang="ja-JP" sz="2000" dirty="0"/>
          </a:p>
          <a:p>
            <a:r>
              <a:rPr lang="ja-JP" altLang="en-US" sz="2000" dirty="0"/>
              <a:t>次に</a:t>
            </a:r>
            <a:r>
              <a:rPr lang="en-US" altLang="ja-JP" sz="2000" dirty="0"/>
              <a:t>for</a:t>
            </a:r>
            <a:r>
              <a:rPr lang="ja-JP" altLang="en-US" sz="2000" dirty="0"/>
              <a:t>文を使うと・・・</a:t>
            </a:r>
            <a:endParaRPr lang="en-US" altLang="ja-JP" sz="2000" dirty="0"/>
          </a:p>
        </p:txBody>
      </p:sp>
    </p:spTree>
    <p:extLst>
      <p:ext uri="{BB962C8B-B14F-4D97-AF65-F5344CB8AC3E}">
        <p14:creationId xmlns:p14="http://schemas.microsoft.com/office/powerpoint/2010/main" val="1251983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401205"/>
          </a:xfrm>
          <a:prstGeom prst="rect">
            <a:avLst/>
          </a:prstGeom>
          <a:noFill/>
        </p:spPr>
        <p:txBody>
          <a:bodyPr wrap="square" rtlCol="0">
            <a:spAutoFit/>
          </a:bodyPr>
          <a:lstStyle/>
          <a:p>
            <a:r>
              <a:rPr lang="en-US" altLang="ja-JP" sz="2000" dirty="0"/>
              <a:t>for</a:t>
            </a:r>
            <a:r>
              <a:rPr lang="ja-JP" altLang="en-US" sz="2000" dirty="0"/>
              <a:t>文</a:t>
            </a:r>
            <a:endParaRPr lang="en-US" altLang="ja-JP" sz="2000" dirty="0"/>
          </a:p>
          <a:p>
            <a:endParaRPr lang="en-US" altLang="ja-JP" sz="2000" dirty="0"/>
          </a:p>
          <a:p>
            <a:r>
              <a:rPr lang="ja-JP" altLang="en-US" sz="2000" dirty="0"/>
              <a:t>繰り返し行う処理を記述する構文です。</a:t>
            </a:r>
            <a:endParaRPr lang="en-US" altLang="ja-JP" sz="2000" dirty="0"/>
          </a:p>
          <a:p>
            <a:r>
              <a:rPr lang="ja-JP" altLang="en-US" sz="2000" dirty="0"/>
              <a:t>例えば、</a:t>
            </a:r>
            <a:r>
              <a:rPr lang="en-US" altLang="ja-JP" sz="2000" dirty="0"/>
              <a:t>n</a:t>
            </a:r>
            <a:r>
              <a:rPr lang="ja-JP" altLang="en-US" sz="2000" dirty="0"/>
              <a:t>回繰り返し処理を行いたい場合は、</a:t>
            </a:r>
            <a:endParaRPr lang="en-US" altLang="ja-JP" sz="2000" dirty="0"/>
          </a:p>
          <a:p>
            <a:endParaRPr lang="en-US" altLang="ja-JP" sz="2000" dirty="0"/>
          </a:p>
          <a:p>
            <a:r>
              <a:rPr lang="en-US" altLang="ja-JP" sz="2000" dirty="0"/>
              <a:t>for(</a:t>
            </a:r>
            <a:r>
              <a:rPr lang="en-US" altLang="ja-JP" sz="2000" dirty="0" err="1"/>
              <a:t>i</a:t>
            </a:r>
            <a:r>
              <a:rPr lang="en-US" altLang="ja-JP" sz="2000" dirty="0"/>
              <a:t>=1; </a:t>
            </a:r>
            <a:r>
              <a:rPr lang="en-US" altLang="ja-JP" sz="2000" dirty="0" err="1"/>
              <a:t>i</a:t>
            </a:r>
            <a:r>
              <a:rPr lang="en-US" altLang="ja-JP" sz="2000" dirty="0"/>
              <a:t>&lt;=n; </a:t>
            </a:r>
            <a:r>
              <a:rPr lang="en-US" altLang="ja-JP" sz="2000" dirty="0" err="1"/>
              <a:t>i</a:t>
            </a:r>
            <a:r>
              <a:rPr lang="en-US" altLang="ja-JP" sz="2000" dirty="0"/>
              <a:t>=i+1){ … }</a:t>
            </a:r>
          </a:p>
          <a:p>
            <a:endParaRPr lang="en-US" altLang="ja-JP" sz="2000" dirty="0"/>
          </a:p>
          <a:p>
            <a:r>
              <a:rPr kumimoji="1" lang="ja-JP" altLang="en-US" sz="2000" dirty="0"/>
              <a:t>という書き方をします。具体的に先ほどの例では、</a:t>
            </a:r>
            <a:endParaRPr kumimoji="1" lang="en-US" altLang="ja-JP" sz="2000" dirty="0"/>
          </a:p>
          <a:p>
            <a:endParaRPr kumimoji="1" lang="en-US" altLang="ja-JP" sz="2000" dirty="0"/>
          </a:p>
          <a:p>
            <a:r>
              <a:rPr lang="en-US" altLang="ja-JP" sz="2000" dirty="0" err="1"/>
              <a:t>awk</a:t>
            </a:r>
            <a:r>
              <a:rPr lang="en-US" altLang="ja-JP" sz="2000" dirty="0"/>
              <a:t> 'BEGIN{score[1]=80; score[2]=70; score[3]=60;</a:t>
            </a:r>
          </a:p>
          <a:p>
            <a:r>
              <a:rPr lang="ja-JP" altLang="en-US" sz="2000" dirty="0"/>
              <a:t>                     </a:t>
            </a:r>
            <a:r>
              <a:rPr lang="en-US" altLang="ja-JP" sz="2000" dirty="0"/>
              <a:t> for(</a:t>
            </a:r>
            <a:r>
              <a:rPr lang="en-US" altLang="ja-JP" sz="2000" dirty="0" err="1"/>
              <a:t>i</a:t>
            </a:r>
            <a:r>
              <a:rPr lang="en-US" altLang="ja-JP" sz="2000" dirty="0"/>
              <a:t>=1; </a:t>
            </a:r>
            <a:r>
              <a:rPr lang="en-US" altLang="ja-JP" sz="2000" dirty="0" err="1"/>
              <a:t>i</a:t>
            </a:r>
            <a:r>
              <a:rPr lang="en-US" altLang="ja-JP" sz="2000" dirty="0"/>
              <a:t>&lt;=3; </a:t>
            </a:r>
            <a:r>
              <a:rPr lang="en-US" altLang="ja-JP" sz="2000" dirty="0" err="1"/>
              <a:t>i</a:t>
            </a:r>
            <a:r>
              <a:rPr lang="en-US" altLang="ja-JP" sz="2000" dirty="0"/>
              <a:t>++){print score[</a:t>
            </a:r>
            <a:r>
              <a:rPr lang="en-US" altLang="ja-JP" sz="2000" dirty="0" err="1"/>
              <a:t>i</a:t>
            </a:r>
            <a:r>
              <a:rPr lang="en-US" altLang="ja-JP" sz="2000" dirty="0"/>
              <a:t>]}}'</a:t>
            </a:r>
          </a:p>
          <a:p>
            <a:endParaRPr kumimoji="1" lang="en-US" altLang="ja-JP" sz="2000" dirty="0"/>
          </a:p>
          <a:p>
            <a:r>
              <a:rPr lang="ja-JP" altLang="en-US" sz="2000" dirty="0"/>
              <a:t>と書き換えられます。</a:t>
            </a:r>
            <a:endParaRPr lang="en-US" altLang="ja-JP" sz="2000" dirty="0"/>
          </a:p>
          <a:p>
            <a:r>
              <a:rPr kumimoji="1" lang="ja-JP" altLang="en-US" sz="2000" dirty="0"/>
              <a:t>これで、入力データが増えても </a:t>
            </a:r>
            <a:r>
              <a:rPr kumimoji="1" lang="en-US" altLang="ja-JP" sz="2000" dirty="0" err="1"/>
              <a:t>i</a:t>
            </a:r>
            <a:r>
              <a:rPr kumimoji="1" lang="en-US" altLang="ja-JP" sz="2000" dirty="0"/>
              <a:t>&lt;=3 </a:t>
            </a:r>
            <a:r>
              <a:rPr kumimoji="1" lang="ja-JP" altLang="en-US" sz="2000" dirty="0"/>
              <a:t>の部分だけ変更すれば大丈夫ですね。</a:t>
            </a:r>
            <a:endParaRPr kumimoji="1" lang="en-US" altLang="ja-JP" sz="2000" dirty="0"/>
          </a:p>
        </p:txBody>
      </p:sp>
    </p:spTree>
    <p:extLst>
      <p:ext uri="{BB962C8B-B14F-4D97-AF65-F5344CB8AC3E}">
        <p14:creationId xmlns:p14="http://schemas.microsoft.com/office/powerpoint/2010/main" val="3840787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3785652"/>
          </a:xfrm>
          <a:prstGeom prst="rect">
            <a:avLst/>
          </a:prstGeom>
          <a:noFill/>
        </p:spPr>
        <p:txBody>
          <a:bodyPr wrap="square" rtlCol="0">
            <a:spAutoFit/>
          </a:bodyPr>
          <a:lstStyle/>
          <a:p>
            <a:r>
              <a:rPr lang="en-US" altLang="ja-JP" sz="2000" dirty="0"/>
              <a:t>AWK</a:t>
            </a:r>
            <a:r>
              <a:rPr lang="ja-JP" altLang="en-US" sz="2000" dirty="0"/>
              <a:t>の配列は「連想配列」である！</a:t>
            </a:r>
            <a:endParaRPr lang="en-US" altLang="ja-JP" sz="2000" dirty="0"/>
          </a:p>
          <a:p>
            <a:endParaRPr lang="en-US" altLang="ja-JP" sz="2000" dirty="0"/>
          </a:p>
          <a:p>
            <a:r>
              <a:rPr lang="ja-JP" altLang="en-US" sz="2000" dirty="0"/>
              <a:t>通常の配列は添え字に数字だけしか許されませんが、連想配列は文字列も添え字</a:t>
            </a:r>
            <a:r>
              <a:rPr lang="en-US" altLang="ja-JP" sz="2000" dirty="0"/>
              <a:t>(</a:t>
            </a:r>
            <a:r>
              <a:rPr lang="ja-JP" altLang="en-US" sz="2000" dirty="0"/>
              <a:t>キー</a:t>
            </a:r>
            <a:r>
              <a:rPr lang="en-US" altLang="ja-JP" sz="2000" dirty="0"/>
              <a:t>)</a:t>
            </a:r>
            <a:r>
              <a:rPr lang="ja-JP" altLang="en-US" sz="2000" dirty="0"/>
              <a:t>として使うことが出来ます。</a:t>
            </a:r>
            <a:endParaRPr lang="en-US" altLang="ja-JP" sz="2000" dirty="0"/>
          </a:p>
          <a:p>
            <a:r>
              <a:rPr lang="ja-JP" altLang="en-US" sz="2000" dirty="0"/>
              <a:t>そして、実は</a:t>
            </a:r>
            <a:r>
              <a:rPr lang="en-US" altLang="ja-JP" sz="2000" dirty="0"/>
              <a:t>AWK</a:t>
            </a:r>
            <a:r>
              <a:rPr lang="ja-JP" altLang="en-US" sz="2000" dirty="0"/>
              <a:t>の配列はすべて連想配列なのです。</a:t>
            </a:r>
            <a:endParaRPr lang="en-US" altLang="ja-JP" sz="2000" dirty="0"/>
          </a:p>
          <a:p>
            <a:r>
              <a:rPr lang="ja-JP" altLang="en-US" sz="2000" dirty="0"/>
              <a:t>なので、下記のような書き方も出来てしまいます。</a:t>
            </a:r>
            <a:endParaRPr lang="en-US" altLang="ja-JP" sz="2000" dirty="0"/>
          </a:p>
          <a:p>
            <a:endParaRPr lang="en-US" altLang="ja-JP" sz="2000" dirty="0"/>
          </a:p>
          <a:p>
            <a:r>
              <a:rPr lang="en-US" altLang="ja-JP" sz="2000" dirty="0" err="1"/>
              <a:t>awk</a:t>
            </a:r>
            <a:r>
              <a:rPr lang="en-US" altLang="ja-JP" sz="2000" dirty="0"/>
              <a:t> 'BEGIN{a[1]=10; a["apple"]=300;</a:t>
            </a:r>
          </a:p>
          <a:p>
            <a:r>
              <a:rPr lang="en-US" altLang="ja-JP" sz="2000" dirty="0"/>
              <a:t>                      print a[1]; print a["apple"]}'</a:t>
            </a:r>
          </a:p>
          <a:p>
            <a:endParaRPr lang="en-US" altLang="ja-JP" sz="2000" dirty="0"/>
          </a:p>
          <a:p>
            <a:r>
              <a:rPr lang="ja-JP" altLang="en-US" sz="2000" dirty="0"/>
              <a:t>さて、それではこのような配列の要素をすべて同じように処理するにはどうすればよいでしょうか。</a:t>
            </a:r>
            <a:endParaRPr lang="en-US" altLang="ja-JP" sz="2000" dirty="0"/>
          </a:p>
        </p:txBody>
      </p:sp>
    </p:spTree>
    <p:extLst>
      <p:ext uri="{BB962C8B-B14F-4D97-AF65-F5344CB8AC3E}">
        <p14:creationId xmlns:p14="http://schemas.microsoft.com/office/powerpoint/2010/main" val="1898324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30957" y="66246"/>
            <a:ext cx="8682086" cy="6247864"/>
          </a:xfrm>
          <a:prstGeom prst="rect">
            <a:avLst/>
          </a:prstGeom>
          <a:noFill/>
        </p:spPr>
        <p:txBody>
          <a:bodyPr wrap="square" rtlCol="0">
            <a:spAutoFit/>
          </a:bodyPr>
          <a:lstStyle/>
          <a:p>
            <a:r>
              <a:rPr lang="en-US" altLang="ja-JP" sz="2000" dirty="0" err="1"/>
              <a:t>foreach</a:t>
            </a:r>
            <a:r>
              <a:rPr lang="ja-JP" altLang="en-US" sz="2000" dirty="0"/>
              <a:t>文</a:t>
            </a:r>
            <a:endParaRPr lang="en-US" altLang="ja-JP" sz="2000" dirty="0"/>
          </a:p>
          <a:p>
            <a:endParaRPr lang="en-US" altLang="ja-JP" sz="2000" dirty="0"/>
          </a:p>
          <a:p>
            <a:r>
              <a:rPr lang="ja-JP" altLang="en-US" sz="2000" dirty="0"/>
              <a:t>連想配列などの各要素に対して繰り返し実行する処理を記述するための文。</a:t>
            </a:r>
            <a:endParaRPr lang="en-US" altLang="ja-JP" sz="2000" dirty="0"/>
          </a:p>
          <a:p>
            <a:r>
              <a:rPr lang="en-US" altLang="ja-JP" sz="2000" dirty="0"/>
              <a:t>java</a:t>
            </a:r>
            <a:r>
              <a:rPr lang="ja-JP" altLang="en-US" sz="2000" dirty="0"/>
              <a:t>などでは</a:t>
            </a:r>
            <a:r>
              <a:rPr lang="en-US" altLang="ja-JP" sz="2000" dirty="0"/>
              <a:t>for</a:t>
            </a:r>
            <a:r>
              <a:rPr lang="ja-JP" altLang="en-US" sz="2000" dirty="0"/>
              <a:t>と</a:t>
            </a:r>
            <a:r>
              <a:rPr lang="en-US" altLang="ja-JP" sz="2000" dirty="0" err="1"/>
              <a:t>foreach</a:t>
            </a:r>
            <a:r>
              <a:rPr lang="ja-JP" altLang="en-US" sz="2000" dirty="0"/>
              <a:t>は名前が変わるが、</a:t>
            </a:r>
            <a:r>
              <a:rPr lang="en-US" altLang="ja-JP" sz="2000" dirty="0" err="1"/>
              <a:t>awk</a:t>
            </a:r>
            <a:r>
              <a:rPr lang="ja-JP" altLang="en-US" sz="2000" dirty="0"/>
              <a:t>ではどちらも</a:t>
            </a:r>
            <a:r>
              <a:rPr lang="en-US" altLang="ja-JP" sz="2000" dirty="0"/>
              <a:t>for</a:t>
            </a:r>
            <a:r>
              <a:rPr lang="ja-JP" altLang="en-US" sz="2000" dirty="0"/>
              <a:t>を使って書く。</a:t>
            </a:r>
            <a:endParaRPr lang="en-US" altLang="ja-JP" sz="2000" dirty="0"/>
          </a:p>
          <a:p>
            <a:endParaRPr lang="en-US" altLang="ja-JP" sz="2000" dirty="0"/>
          </a:p>
          <a:p>
            <a:r>
              <a:rPr lang="ja-JP" altLang="en-US" sz="2000" dirty="0"/>
              <a:t>先ほどの例では、</a:t>
            </a:r>
            <a:endParaRPr lang="en-US" altLang="ja-JP" sz="2000" dirty="0"/>
          </a:p>
          <a:p>
            <a:endParaRPr lang="en-US" altLang="ja-JP" sz="2000" dirty="0"/>
          </a:p>
          <a:p>
            <a:r>
              <a:rPr lang="en-US" altLang="ja-JP" sz="2000" dirty="0" err="1"/>
              <a:t>awk</a:t>
            </a:r>
            <a:r>
              <a:rPr lang="en-US" altLang="ja-JP" sz="2000" dirty="0"/>
              <a:t> 'BEGIN{a[1]=10; a["apple"]=300;</a:t>
            </a:r>
          </a:p>
          <a:p>
            <a:r>
              <a:rPr lang="en-US" altLang="ja-JP" sz="2000" dirty="0"/>
              <a:t>                      for(</a:t>
            </a:r>
            <a:r>
              <a:rPr lang="en-US" altLang="ja-JP" sz="2000" dirty="0" err="1"/>
              <a:t>i</a:t>
            </a:r>
            <a:r>
              <a:rPr lang="en-US" altLang="ja-JP" sz="2000" dirty="0"/>
              <a:t> in a){print a[</a:t>
            </a:r>
            <a:r>
              <a:rPr lang="en-US" altLang="ja-JP" sz="2000" dirty="0" err="1"/>
              <a:t>i</a:t>
            </a:r>
            <a:r>
              <a:rPr lang="en-US" altLang="ja-JP" sz="2000" dirty="0"/>
              <a:t>]}}'</a:t>
            </a:r>
          </a:p>
          <a:p>
            <a:endParaRPr lang="en-US" altLang="ja-JP" sz="2000" dirty="0"/>
          </a:p>
          <a:p>
            <a:r>
              <a:rPr lang="ja-JP" altLang="en-US" sz="2000" dirty="0"/>
              <a:t>となります。</a:t>
            </a:r>
            <a:endParaRPr lang="en-US" altLang="ja-JP" sz="2000" dirty="0"/>
          </a:p>
          <a:p>
            <a:endParaRPr lang="en-US" altLang="ja-JP" sz="2000" dirty="0"/>
          </a:p>
          <a:p>
            <a:r>
              <a:rPr lang="ja-JP" altLang="en-US" sz="2000" dirty="0"/>
              <a:t>普通は気にしなくても良いのですが、このときの </a:t>
            </a:r>
            <a:r>
              <a:rPr lang="en-US" altLang="ja-JP" sz="2000" dirty="0" err="1"/>
              <a:t>i</a:t>
            </a:r>
            <a:r>
              <a:rPr lang="en-US" altLang="ja-JP" sz="2000" dirty="0"/>
              <a:t> </a:t>
            </a:r>
            <a:r>
              <a:rPr lang="ja-JP" altLang="en-US" sz="2000" dirty="0"/>
              <a:t>は実は文字列になります。</a:t>
            </a:r>
            <a:r>
              <a:rPr lang="en-US" altLang="ja-JP" sz="2000" dirty="0" err="1"/>
              <a:t>i</a:t>
            </a:r>
            <a:r>
              <a:rPr lang="en-US" altLang="ja-JP" sz="2000" dirty="0"/>
              <a:t>=1</a:t>
            </a:r>
            <a:r>
              <a:rPr lang="ja-JP" altLang="en-US" sz="2000" dirty="0"/>
              <a:t>ではなくて、</a:t>
            </a:r>
            <a:r>
              <a:rPr lang="en-US" altLang="ja-JP" sz="2000" dirty="0" err="1"/>
              <a:t>i</a:t>
            </a:r>
            <a:r>
              <a:rPr lang="en-US" altLang="ja-JP" sz="2000" dirty="0"/>
              <a:t>=“1”</a:t>
            </a:r>
            <a:r>
              <a:rPr lang="ja-JP" altLang="en-US" sz="2000" dirty="0"/>
              <a:t>が入っています。なので、</a:t>
            </a:r>
            <a:r>
              <a:rPr lang="en-US" altLang="ja-JP" sz="2000" dirty="0" err="1"/>
              <a:t>foreach</a:t>
            </a:r>
            <a:r>
              <a:rPr lang="ja-JP" altLang="en-US" sz="2000" dirty="0"/>
              <a:t>文の中で </a:t>
            </a:r>
            <a:r>
              <a:rPr lang="en-US" altLang="ja-JP" sz="2000" dirty="0" err="1"/>
              <a:t>i</a:t>
            </a:r>
            <a:r>
              <a:rPr lang="en-US" altLang="ja-JP" sz="2000" dirty="0"/>
              <a:t> </a:t>
            </a:r>
            <a:r>
              <a:rPr lang="ja-JP" altLang="en-US" sz="2000" dirty="0"/>
              <a:t>を数字として比較する場合は注意が必要です。数字にするなら</a:t>
            </a:r>
            <a:r>
              <a:rPr lang="en-US" altLang="ja-JP" sz="2000" dirty="0"/>
              <a:t>i+0</a:t>
            </a:r>
            <a:r>
              <a:rPr lang="ja-JP" altLang="en-US" sz="2000" dirty="0"/>
              <a:t>とすれば数字に変換されます。</a:t>
            </a:r>
            <a:endParaRPr lang="en-US" altLang="ja-JP" sz="2000" dirty="0"/>
          </a:p>
          <a:p>
            <a:endParaRPr lang="en-US" altLang="ja-JP" sz="2000" dirty="0"/>
          </a:p>
          <a:p>
            <a:r>
              <a:rPr lang="en-US" altLang="ja-JP" sz="2000" dirty="0"/>
              <a:t>awk 'BEGIN{a["10"]=1; a["01"]=2; a["03"]=3; for(</a:t>
            </a:r>
            <a:r>
              <a:rPr lang="en-US" altLang="ja-JP" sz="2000" dirty="0" err="1"/>
              <a:t>i</a:t>
            </a:r>
            <a:r>
              <a:rPr lang="en-US" altLang="ja-JP" sz="2000" dirty="0"/>
              <a:t> in a){if(</a:t>
            </a:r>
            <a:r>
              <a:rPr lang="en-US" altLang="ja-JP" sz="2000" dirty="0" err="1"/>
              <a:t>i</a:t>
            </a:r>
            <a:r>
              <a:rPr lang="en-US" altLang="ja-JP" sz="2000" dirty="0"/>
              <a:t>&lt;1){print </a:t>
            </a:r>
            <a:r>
              <a:rPr lang="en-US" altLang="ja-JP" sz="2000" dirty="0" err="1"/>
              <a:t>i</a:t>
            </a:r>
            <a:r>
              <a:rPr lang="en-US" altLang="ja-JP" sz="2000" dirty="0"/>
              <a:t>}}}'</a:t>
            </a:r>
          </a:p>
          <a:p>
            <a:endParaRPr lang="en-US" altLang="ja-JP" sz="2000" dirty="0"/>
          </a:p>
          <a:p>
            <a:r>
              <a:rPr lang="en-US" altLang="ja-JP" sz="2000" dirty="0"/>
              <a:t>awk 'BEGIN{a["10"]=1; a["01"]=2; a["03"]=3; for(</a:t>
            </a:r>
            <a:r>
              <a:rPr lang="en-US" altLang="ja-JP" sz="2000" dirty="0" err="1"/>
              <a:t>i</a:t>
            </a:r>
            <a:r>
              <a:rPr lang="en-US" altLang="ja-JP" sz="2000" dirty="0"/>
              <a:t> in a){if((i+0)&lt;1){print </a:t>
            </a:r>
            <a:r>
              <a:rPr lang="en-US" altLang="ja-JP" sz="2000" dirty="0" err="1"/>
              <a:t>i</a:t>
            </a:r>
            <a:r>
              <a:rPr lang="en-US" altLang="ja-JP" sz="2000" dirty="0"/>
              <a:t>}}}'</a:t>
            </a:r>
          </a:p>
          <a:p>
            <a:endParaRPr lang="en-US" altLang="ja-JP" sz="2000" dirty="0"/>
          </a:p>
        </p:txBody>
      </p:sp>
    </p:spTree>
    <p:extLst>
      <p:ext uri="{BB962C8B-B14F-4D97-AF65-F5344CB8AC3E}">
        <p14:creationId xmlns:p14="http://schemas.microsoft.com/office/powerpoint/2010/main" val="1199837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30957" y="66246"/>
            <a:ext cx="8682086" cy="3477875"/>
          </a:xfrm>
          <a:prstGeom prst="rect">
            <a:avLst/>
          </a:prstGeom>
          <a:noFill/>
        </p:spPr>
        <p:txBody>
          <a:bodyPr wrap="square" rtlCol="0">
            <a:spAutoFit/>
          </a:bodyPr>
          <a:lstStyle/>
          <a:p>
            <a:r>
              <a:rPr lang="en-US" altLang="ja-JP" sz="2000" dirty="0" err="1"/>
              <a:t>foreach</a:t>
            </a:r>
            <a:r>
              <a:rPr lang="ja-JP" altLang="en-US" sz="2000" dirty="0"/>
              <a:t>文</a:t>
            </a:r>
            <a:endParaRPr lang="en-US" altLang="ja-JP" sz="2000" dirty="0"/>
          </a:p>
          <a:p>
            <a:endParaRPr lang="en-US" altLang="ja-JP" sz="2000" dirty="0"/>
          </a:p>
          <a:p>
            <a:r>
              <a:rPr lang="en-US" altLang="ja-JP" sz="2000" dirty="0"/>
              <a:t>AWK</a:t>
            </a:r>
            <a:r>
              <a:rPr lang="ja-JP" altLang="en-US" sz="2000" dirty="0"/>
              <a:t>の</a:t>
            </a:r>
            <a:r>
              <a:rPr lang="en-US" altLang="ja-JP" sz="2000" dirty="0"/>
              <a:t>foreach</a:t>
            </a:r>
            <a:r>
              <a:rPr lang="ja-JP" altLang="en-US" sz="2000" dirty="0"/>
              <a:t>文では、表示される順番は何も保証されません。</a:t>
            </a:r>
            <a:endParaRPr lang="en-US" altLang="ja-JP" sz="2000" dirty="0"/>
          </a:p>
          <a:p>
            <a:endParaRPr lang="en-US" altLang="ja-JP" sz="2000" dirty="0"/>
          </a:p>
          <a:p>
            <a:r>
              <a:rPr lang="ja-JP" altLang="en-US" sz="2000" dirty="0"/>
              <a:t>そこで、もし</a:t>
            </a:r>
            <a:r>
              <a:rPr lang="en-US" altLang="ja-JP" sz="2000" dirty="0"/>
              <a:t>index</a:t>
            </a:r>
            <a:r>
              <a:rPr lang="ja-JP" altLang="en-US" sz="2000" dirty="0"/>
              <a:t>の数値的に小さな順で表示したいならば、</a:t>
            </a:r>
            <a:endParaRPr lang="en-US" altLang="ja-JP" sz="2000" dirty="0"/>
          </a:p>
          <a:p>
            <a:endParaRPr lang="en-US" altLang="ja-JP" sz="2000" dirty="0"/>
          </a:p>
          <a:p>
            <a:r>
              <a:rPr lang="en-US" altLang="ja-JP" sz="2000" dirty="0"/>
              <a:t>awk 'BEGIN{a["10"]=1; a["01"]=2; a["3"]=3; PROCINFO["</a:t>
            </a:r>
            <a:r>
              <a:rPr lang="en-US" altLang="ja-JP" sz="2000" dirty="0" err="1"/>
              <a:t>sorted_in</a:t>
            </a:r>
            <a:r>
              <a:rPr lang="en-US" altLang="ja-JP" sz="2000" dirty="0"/>
              <a:t>"]="@</a:t>
            </a:r>
            <a:r>
              <a:rPr lang="en-US" altLang="ja-JP" sz="2000" dirty="0" err="1"/>
              <a:t>ind_num_asc</a:t>
            </a:r>
            <a:r>
              <a:rPr lang="en-US" altLang="ja-JP" sz="2000" dirty="0"/>
              <a:t>"; for(</a:t>
            </a:r>
            <a:r>
              <a:rPr lang="en-US" altLang="ja-JP" sz="2000" dirty="0" err="1"/>
              <a:t>i</a:t>
            </a:r>
            <a:r>
              <a:rPr lang="en-US" altLang="ja-JP" sz="2000" dirty="0"/>
              <a:t> in a){print </a:t>
            </a:r>
            <a:r>
              <a:rPr lang="en-US" altLang="ja-JP" sz="2000" dirty="0" err="1"/>
              <a:t>i</a:t>
            </a:r>
            <a:r>
              <a:rPr lang="en-US" altLang="ja-JP" sz="2000" dirty="0"/>
              <a:t>}}'</a:t>
            </a:r>
          </a:p>
          <a:p>
            <a:endParaRPr lang="en-US" altLang="ja-JP" sz="2000" dirty="0"/>
          </a:p>
          <a:p>
            <a:r>
              <a:rPr lang="ja-JP" altLang="en-US" sz="2000" dirty="0"/>
              <a:t>とします。</a:t>
            </a:r>
            <a:endParaRPr lang="en-US" altLang="ja-JP" sz="2000" dirty="0"/>
          </a:p>
          <a:p>
            <a:endParaRPr lang="en-US" altLang="ja-JP" sz="2000" dirty="0"/>
          </a:p>
        </p:txBody>
      </p:sp>
    </p:spTree>
    <p:extLst>
      <p:ext uri="{BB962C8B-B14F-4D97-AF65-F5344CB8AC3E}">
        <p14:creationId xmlns:p14="http://schemas.microsoft.com/office/powerpoint/2010/main" val="371513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016758"/>
          </a:xfrm>
          <a:prstGeom prst="rect">
            <a:avLst/>
          </a:prstGeom>
          <a:noFill/>
        </p:spPr>
        <p:txBody>
          <a:bodyPr wrap="square" rtlCol="0">
            <a:spAutoFit/>
          </a:bodyPr>
          <a:lstStyle/>
          <a:p>
            <a:r>
              <a:rPr kumimoji="1" lang="ja-JP" altLang="en-US" sz="2000" dirty="0"/>
              <a:t>連想配列のソート</a:t>
            </a:r>
            <a:endParaRPr kumimoji="1" lang="en-US" altLang="ja-JP" sz="2000" dirty="0"/>
          </a:p>
          <a:p>
            <a:endParaRPr lang="en-US" altLang="ja-JP" sz="2000" dirty="0"/>
          </a:p>
          <a:p>
            <a:r>
              <a:rPr kumimoji="1" lang="en-US" altLang="ja-JP" sz="2000" dirty="0" err="1"/>
              <a:t>awk</a:t>
            </a:r>
            <a:r>
              <a:rPr lang="ja-JP" altLang="en-US" sz="2000" dirty="0"/>
              <a:t>では、</a:t>
            </a:r>
            <a:r>
              <a:rPr lang="en-US" altLang="ja-JP" sz="2000" dirty="0"/>
              <a:t>PROCINFO["</a:t>
            </a:r>
            <a:r>
              <a:rPr lang="en-US" altLang="ja-JP" sz="2000" dirty="0" err="1"/>
              <a:t>sorted_in</a:t>
            </a:r>
            <a:r>
              <a:rPr lang="en-US" altLang="ja-JP" sz="2000" dirty="0"/>
              <a:t>"]</a:t>
            </a:r>
            <a:r>
              <a:rPr lang="ja-JP" altLang="en-US" sz="2000" dirty="0"/>
              <a:t>を指定することでソート順を変更できます。</a:t>
            </a:r>
            <a:endParaRPr lang="en-US" altLang="ja-JP" sz="2000" dirty="0"/>
          </a:p>
          <a:p>
            <a:endParaRPr lang="en-US" altLang="ja-JP" sz="2000" dirty="0"/>
          </a:p>
          <a:p>
            <a:r>
              <a:rPr lang="en-US" altLang="ja-JP" sz="2000" dirty="0" err="1"/>
              <a:t>val</a:t>
            </a:r>
            <a:r>
              <a:rPr lang="en-US" altLang="ja-JP" sz="2000" dirty="0"/>
              <a:t> or </a:t>
            </a:r>
            <a:r>
              <a:rPr lang="en-US" altLang="ja-JP" sz="2000" dirty="0" err="1"/>
              <a:t>ind</a:t>
            </a:r>
            <a:r>
              <a:rPr lang="en-US" altLang="ja-JP" sz="2000" dirty="0"/>
              <a:t>  :  value (</a:t>
            </a:r>
            <a:r>
              <a:rPr lang="ja-JP" altLang="en-US" sz="2000" dirty="0"/>
              <a:t>配列の値</a:t>
            </a:r>
            <a:r>
              <a:rPr lang="en-US" altLang="ja-JP" sz="2000" dirty="0"/>
              <a:t>)</a:t>
            </a:r>
            <a:r>
              <a:rPr lang="ja-JP" altLang="en-US" sz="2000" dirty="0" err="1"/>
              <a:t>、</a:t>
            </a:r>
            <a:r>
              <a:rPr lang="en-US" altLang="ja-JP" sz="2000" dirty="0"/>
              <a:t>index (</a:t>
            </a:r>
            <a:r>
              <a:rPr lang="ja-JP" altLang="en-US" sz="2000" dirty="0"/>
              <a:t>キーの値</a:t>
            </a:r>
            <a:r>
              <a:rPr lang="en-US" altLang="ja-JP" sz="2000" dirty="0"/>
              <a:t>)</a:t>
            </a:r>
            <a:r>
              <a:rPr lang="ja-JP" altLang="en-US" sz="2000" dirty="0"/>
              <a:t>のどちらを見るか</a:t>
            </a:r>
            <a:endParaRPr lang="en-US" altLang="ja-JP" sz="2000" dirty="0"/>
          </a:p>
          <a:p>
            <a:r>
              <a:rPr lang="en-US" altLang="ja-JP" sz="2000" dirty="0" err="1"/>
              <a:t>num</a:t>
            </a:r>
            <a:r>
              <a:rPr lang="en-US" altLang="ja-JP" sz="2000" dirty="0"/>
              <a:t> or </a:t>
            </a:r>
            <a:r>
              <a:rPr lang="en-US" altLang="ja-JP" sz="2000" dirty="0" err="1"/>
              <a:t>str</a:t>
            </a:r>
            <a:r>
              <a:rPr lang="en-US" altLang="ja-JP" sz="2000" dirty="0"/>
              <a:t> : </a:t>
            </a:r>
            <a:r>
              <a:rPr lang="ja-JP" altLang="en-US" sz="2000" dirty="0"/>
              <a:t>数字として、文字列として、のどちらで比較を行うか</a:t>
            </a:r>
            <a:endParaRPr lang="en-US" altLang="ja-JP" sz="2000" dirty="0"/>
          </a:p>
          <a:p>
            <a:r>
              <a:rPr lang="en-US" altLang="ja-JP" sz="2000" dirty="0" err="1"/>
              <a:t>asc</a:t>
            </a:r>
            <a:r>
              <a:rPr lang="en-US" altLang="ja-JP" sz="2000" dirty="0"/>
              <a:t> or </a:t>
            </a:r>
            <a:r>
              <a:rPr lang="en-US" altLang="ja-JP" sz="2000" dirty="0" err="1"/>
              <a:t>desc</a:t>
            </a:r>
            <a:r>
              <a:rPr lang="en-US" altLang="ja-JP" sz="2000" dirty="0"/>
              <a:t> : </a:t>
            </a:r>
            <a:r>
              <a:rPr lang="ja-JP" altLang="en-US" sz="2000" dirty="0"/>
              <a:t>昇順</a:t>
            </a:r>
            <a:r>
              <a:rPr lang="en-US" altLang="ja-JP" sz="2000" dirty="0"/>
              <a:t>(</a:t>
            </a:r>
            <a:r>
              <a:rPr lang="en-US" altLang="ja-JP" sz="2000" dirty="0" err="1"/>
              <a:t>asc</a:t>
            </a:r>
            <a:r>
              <a:rPr lang="en-US" altLang="ja-JP" sz="2000" dirty="0"/>
              <a:t>)</a:t>
            </a:r>
            <a:r>
              <a:rPr lang="ja-JP" altLang="en-US" sz="2000" dirty="0" err="1"/>
              <a:t>、</a:t>
            </a:r>
            <a:r>
              <a:rPr lang="ja-JP" altLang="en-US" sz="2000" dirty="0"/>
              <a:t>降順</a:t>
            </a:r>
            <a:r>
              <a:rPr lang="en-US" altLang="ja-JP" sz="2000" dirty="0"/>
              <a:t>(</a:t>
            </a:r>
            <a:r>
              <a:rPr lang="en-US" altLang="ja-JP" sz="2000" dirty="0" err="1"/>
              <a:t>desc</a:t>
            </a:r>
            <a:r>
              <a:rPr lang="en-US" altLang="ja-JP" sz="2000" dirty="0"/>
              <a:t>) </a:t>
            </a:r>
          </a:p>
          <a:p>
            <a:endParaRPr lang="en-US" altLang="ja-JP" sz="2000" dirty="0"/>
          </a:p>
          <a:p>
            <a:r>
              <a:rPr lang="ja-JP" altLang="en-US" sz="2000" dirty="0"/>
              <a:t>上記を組み合わせて、例えば下記のように指定します。</a:t>
            </a:r>
            <a:endParaRPr lang="en-US" altLang="ja-JP" sz="2000" dirty="0"/>
          </a:p>
          <a:p>
            <a:endParaRPr lang="en-US" altLang="ja-JP" sz="2000" dirty="0"/>
          </a:p>
          <a:p>
            <a:r>
              <a:rPr lang="ja-JP" altLang="en-US" sz="2000" dirty="0"/>
              <a:t>数字のキーがあり、昇順で表示させたい。</a:t>
            </a:r>
            <a:r>
              <a:rPr lang="en-US" altLang="ja-JP" sz="2000" dirty="0"/>
              <a:t>(</a:t>
            </a:r>
            <a:r>
              <a:rPr lang="en-US" altLang="ja-JP" sz="2000" dirty="0" err="1"/>
              <a:t>i</a:t>
            </a:r>
            <a:r>
              <a:rPr lang="en-US" altLang="ja-JP" sz="2000" dirty="0"/>
              <a:t>=1, 2, 3, …</a:t>
            </a:r>
            <a:r>
              <a:rPr lang="ja-JP" altLang="en-US" sz="2000" dirty="0" err="1"/>
              <a:t>のように</a:t>
            </a:r>
            <a:r>
              <a:rPr lang="en-US" altLang="ja-JP" sz="2000" dirty="0"/>
              <a:t>)</a:t>
            </a:r>
          </a:p>
          <a:p>
            <a:r>
              <a:rPr lang="en-US" altLang="ja-JP" sz="2000" dirty="0"/>
              <a:t>"@</a:t>
            </a:r>
            <a:r>
              <a:rPr lang="en-US" altLang="ja-JP" sz="2000" dirty="0" err="1"/>
              <a:t>ind_num_asc</a:t>
            </a:r>
            <a:r>
              <a:rPr lang="en-US" altLang="ja-JP" sz="2000" dirty="0"/>
              <a:t>"</a:t>
            </a:r>
          </a:p>
          <a:p>
            <a:endParaRPr lang="en-US" altLang="ja-JP" sz="2000" dirty="0"/>
          </a:p>
          <a:p>
            <a:r>
              <a:rPr lang="ja-JP" altLang="en-US" sz="2000" dirty="0"/>
              <a:t>値を辞書順にソートして表示したい。</a:t>
            </a:r>
            <a:endParaRPr lang="en-US" altLang="ja-JP" sz="2000" dirty="0"/>
          </a:p>
          <a:p>
            <a:r>
              <a:rPr lang="en-US" altLang="ja-JP" sz="2000" dirty="0"/>
              <a:t>"@</a:t>
            </a:r>
            <a:r>
              <a:rPr lang="en-US" altLang="ja-JP" sz="2000" dirty="0" err="1"/>
              <a:t>val_str_asc</a:t>
            </a:r>
            <a:r>
              <a:rPr lang="en-US" altLang="ja-JP" sz="2000" dirty="0"/>
              <a:t>"</a:t>
            </a:r>
          </a:p>
          <a:p>
            <a:endParaRPr kumimoji="1" lang="en-US" altLang="ja-JP" sz="2000" dirty="0"/>
          </a:p>
        </p:txBody>
      </p:sp>
    </p:spTree>
    <p:extLst>
      <p:ext uri="{BB962C8B-B14F-4D97-AF65-F5344CB8AC3E}">
        <p14:creationId xmlns:p14="http://schemas.microsoft.com/office/powerpoint/2010/main" val="13508766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2842</TotalTime>
  <Words>1749</Words>
  <Application>Microsoft Office PowerPoint</Application>
  <PresentationFormat>画面に合わせる (4:3)</PresentationFormat>
  <Paragraphs>196</Paragraphs>
  <Slides>14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14</vt:i4>
      </vt:variant>
    </vt:vector>
  </HeadingPairs>
  <TitlesOfParts>
    <vt:vector size="18" baseType="lpstr">
      <vt:lpstr>Arial</vt:lpstr>
      <vt:lpstr>Calibri</vt:lpstr>
      <vt:lpstr>Calibri Light</vt:lpstr>
      <vt:lpstr>Office テーマ</vt:lpstr>
      <vt:lpstr>AWK入門　2日目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AWK入門　1日目</dc:title>
  <dc:creator>吉武 和敏</dc:creator>
  <cp:lastModifiedBy>Kazutoshi Yoshitake</cp:lastModifiedBy>
  <cp:revision>84</cp:revision>
  <dcterms:created xsi:type="dcterms:W3CDTF">2018-08-28T04:52:15Z</dcterms:created>
  <dcterms:modified xsi:type="dcterms:W3CDTF">2022-04-18T10:29:15Z</dcterms:modified>
</cp:coreProperties>
</file>