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8" r:id="rId4"/>
    <p:sldId id="270" r:id="rId5"/>
    <p:sldId id="269" r:id="rId6"/>
    <p:sldId id="265" r:id="rId7"/>
    <p:sldId id="266" r:id="rId8"/>
    <p:sldId id="272" r:id="rId9"/>
    <p:sldId id="271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CD3E-5A4D-44D4-8DA1-E7C9EA904659}" type="datetimeFigureOut">
              <a:rPr kumimoji="1" lang="ja-JP" altLang="en-US" smtClean="0"/>
              <a:t>2017/6/22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38BD2-7C08-4F21-AADE-0DA9C096B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806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CD3E-5A4D-44D4-8DA1-E7C9EA904659}" type="datetimeFigureOut">
              <a:rPr kumimoji="1" lang="ja-JP" altLang="en-US" smtClean="0"/>
              <a:t>2017/6/22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38BD2-7C08-4F21-AADE-0DA9C096B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89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CD3E-5A4D-44D4-8DA1-E7C9EA904659}" type="datetimeFigureOut">
              <a:rPr kumimoji="1" lang="ja-JP" altLang="en-US" smtClean="0"/>
              <a:t>2017/6/22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38BD2-7C08-4F21-AADE-0DA9C096B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827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CD3E-5A4D-44D4-8DA1-E7C9EA904659}" type="datetimeFigureOut">
              <a:rPr kumimoji="1" lang="ja-JP" altLang="en-US" smtClean="0"/>
              <a:t>2017/6/22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38BD2-7C08-4F21-AADE-0DA9C096B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81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CD3E-5A4D-44D4-8DA1-E7C9EA904659}" type="datetimeFigureOut">
              <a:rPr kumimoji="1" lang="ja-JP" altLang="en-US" smtClean="0"/>
              <a:t>2017/6/22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38BD2-7C08-4F21-AADE-0DA9C096B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172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CD3E-5A4D-44D4-8DA1-E7C9EA904659}" type="datetimeFigureOut">
              <a:rPr kumimoji="1" lang="ja-JP" altLang="en-US" smtClean="0"/>
              <a:t>2017/6/22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38BD2-7C08-4F21-AADE-0DA9C096B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23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CD3E-5A4D-44D4-8DA1-E7C9EA904659}" type="datetimeFigureOut">
              <a:rPr kumimoji="1" lang="ja-JP" altLang="en-US" smtClean="0"/>
              <a:t>2017/6/22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38BD2-7C08-4F21-AADE-0DA9C096B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136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CD3E-5A4D-44D4-8DA1-E7C9EA904659}" type="datetimeFigureOut">
              <a:rPr kumimoji="1" lang="ja-JP" altLang="en-US" smtClean="0"/>
              <a:t>2017/6/22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38BD2-7C08-4F21-AADE-0DA9C096B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79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CD3E-5A4D-44D4-8DA1-E7C9EA904659}" type="datetimeFigureOut">
              <a:rPr kumimoji="1" lang="ja-JP" altLang="en-US" smtClean="0"/>
              <a:t>2017/6/22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38BD2-7C08-4F21-AADE-0DA9C096B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019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CD3E-5A4D-44D4-8DA1-E7C9EA904659}" type="datetimeFigureOut">
              <a:rPr kumimoji="1" lang="ja-JP" altLang="en-US" smtClean="0"/>
              <a:t>2017/6/22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38BD2-7C08-4F21-AADE-0DA9C096B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73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CD3E-5A4D-44D4-8DA1-E7C9EA904659}" type="datetimeFigureOut">
              <a:rPr kumimoji="1" lang="ja-JP" altLang="en-US" smtClean="0"/>
              <a:t>2017/6/22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38BD2-7C08-4F21-AADE-0DA9C096B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734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CCD3E-5A4D-44D4-8DA1-E7C9EA904659}" type="datetimeFigureOut">
              <a:rPr kumimoji="1" lang="ja-JP" altLang="en-US" smtClean="0"/>
              <a:t>2017/6/22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38BD2-7C08-4F21-AADE-0DA9C096B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98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Web</a:t>
            </a:r>
            <a:r>
              <a:rPr lang="ja-JP" altLang="en-US" dirty="0"/>
              <a:t>アプリケーション開発に向けたチュートリアル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557628"/>
            <a:ext cx="9144000" cy="1655762"/>
          </a:xfrm>
        </p:spPr>
        <p:txBody>
          <a:bodyPr>
            <a:normAutofit/>
          </a:bodyPr>
          <a:lstStyle/>
          <a:p>
            <a:r>
              <a:rPr kumimoji="1" lang="en-US" altLang="ja-JP" sz="3600" dirty="0"/>
              <a:t>3</a:t>
            </a:r>
            <a:r>
              <a:rPr kumimoji="1" lang="ja-JP" altLang="en-US" sz="3600" dirty="0"/>
              <a:t>日目</a:t>
            </a:r>
          </a:p>
        </p:txBody>
      </p:sp>
    </p:spTree>
    <p:extLst>
      <p:ext uri="{BB962C8B-B14F-4D97-AF65-F5344CB8AC3E}">
        <p14:creationId xmlns:p14="http://schemas.microsoft.com/office/powerpoint/2010/main" val="2972271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62465" y="-82380"/>
            <a:ext cx="11117227" cy="7586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本日知っておくべきこと</a:t>
            </a:r>
            <a:endParaRPr kumimoji="1" lang="en-US" altLang="ja-JP" sz="3200" dirty="0"/>
          </a:p>
          <a:p>
            <a:r>
              <a:rPr lang="en-US" altLang="ja-JP" sz="900" dirty="0" smtClean="0"/>
              <a:t> </a:t>
            </a:r>
          </a:p>
          <a:p>
            <a:r>
              <a:rPr lang="ja-JP" altLang="en-US" sz="3200" dirty="0" smtClean="0"/>
              <a:t>・</a:t>
            </a:r>
            <a:r>
              <a:rPr lang="en-US" altLang="ja-JP" sz="3200" dirty="0"/>
              <a:t>jar</a:t>
            </a:r>
            <a:r>
              <a:rPr lang="ja-JP" altLang="en-US" sz="3200" dirty="0"/>
              <a:t>ファイル（</a:t>
            </a:r>
            <a:r>
              <a:rPr lang="en-US" altLang="ja-JP" sz="3200" dirty="0"/>
              <a:t>Java Archive</a:t>
            </a:r>
            <a:r>
              <a:rPr lang="ja-JP" altLang="en-US" sz="3200" dirty="0"/>
              <a:t>）</a:t>
            </a:r>
          </a:p>
          <a:p>
            <a:r>
              <a:rPr lang="ja-JP" altLang="en-US" sz="3200" dirty="0"/>
              <a:t>　複数の</a:t>
            </a:r>
            <a:r>
              <a:rPr lang="en-US" altLang="ja-JP" sz="3200" dirty="0"/>
              <a:t>class</a:t>
            </a:r>
            <a:r>
              <a:rPr lang="ja-JP" altLang="en-US" sz="3200" dirty="0"/>
              <a:t>ファイルを圧縮して</a:t>
            </a:r>
            <a:r>
              <a:rPr lang="en-US" altLang="ja-JP" sz="3200" dirty="0"/>
              <a:t>1</a:t>
            </a:r>
            <a:r>
              <a:rPr lang="ja-JP" altLang="en-US" sz="3200" dirty="0" err="1"/>
              <a:t>つの</a:t>
            </a:r>
            <a:r>
              <a:rPr lang="ja-JP" altLang="en-US" sz="3200" dirty="0"/>
              <a:t>アーカイブにまとめるので、配布するのに便利。</a:t>
            </a:r>
            <a:endParaRPr lang="en-US" altLang="ja-JP" sz="3200" dirty="0"/>
          </a:p>
          <a:p>
            <a:r>
              <a:rPr lang="en-US" altLang="ja-JP" sz="2000" dirty="0" smtClean="0"/>
              <a:t>    Eclipse</a:t>
            </a:r>
            <a:r>
              <a:rPr lang="ja-JP" altLang="en-US" sz="2000" dirty="0"/>
              <a:t>でプロジェクトを右クリック→エクスポート→</a:t>
            </a:r>
            <a:r>
              <a:rPr lang="en-US" altLang="ja-JP" sz="2000" dirty="0"/>
              <a:t>Java</a:t>
            </a:r>
            <a:r>
              <a:rPr lang="ja-JP" altLang="en-US" sz="2000" dirty="0"/>
              <a:t>→</a:t>
            </a:r>
            <a:r>
              <a:rPr lang="en-US" altLang="ja-JP" sz="2000" dirty="0"/>
              <a:t>JAR</a:t>
            </a:r>
            <a:r>
              <a:rPr lang="ja-JP" altLang="en-US" sz="2000" dirty="0"/>
              <a:t>ファイル→エクスポート先のファイル名を入力→メイン・クラスを指定→</a:t>
            </a:r>
            <a:r>
              <a:rPr lang="ja-JP" altLang="en-US" sz="2000" dirty="0" smtClean="0"/>
              <a:t>完了</a:t>
            </a:r>
            <a:endParaRPr lang="en-US" altLang="ja-JP" sz="2000" dirty="0" smtClean="0"/>
          </a:p>
          <a:p>
            <a:r>
              <a:rPr lang="en-US" altLang="ja-JP" sz="600" dirty="0"/>
              <a:t> </a:t>
            </a:r>
            <a:endParaRPr lang="en-US" altLang="ja-JP" sz="2000" dirty="0"/>
          </a:p>
          <a:p>
            <a:r>
              <a:rPr lang="ja-JP" altLang="en-US" sz="3200" dirty="0"/>
              <a:t>・コマンドラインからの起動方法</a:t>
            </a:r>
            <a:endParaRPr lang="en-US" altLang="ja-JP" sz="3200" dirty="0"/>
          </a:p>
          <a:p>
            <a:r>
              <a:rPr lang="ja-JP" altLang="en-US" sz="3200" dirty="0"/>
              <a:t>　</a:t>
            </a:r>
            <a:r>
              <a:rPr lang="en-US" altLang="ja-JP" sz="3200" dirty="0"/>
              <a:t>java -jar file.jar</a:t>
            </a:r>
          </a:p>
          <a:p>
            <a:r>
              <a:rPr lang="en-US" altLang="ja-JP" sz="800" dirty="0" smtClean="0"/>
              <a:t> </a:t>
            </a:r>
            <a:endParaRPr lang="en-US" altLang="ja-JP" sz="800" dirty="0"/>
          </a:p>
          <a:p>
            <a:r>
              <a:rPr lang="ja-JP" altLang="en-US" sz="3200" dirty="0"/>
              <a:t>・</a:t>
            </a:r>
            <a:r>
              <a:rPr lang="en-US" altLang="ja-JP" sz="3200" dirty="0"/>
              <a:t>Eclipse</a:t>
            </a:r>
            <a:r>
              <a:rPr lang="ja-JP" altLang="en-US" sz="3200" dirty="0"/>
              <a:t>の使い方</a:t>
            </a:r>
            <a:endParaRPr lang="en-US" altLang="ja-JP" sz="3200" dirty="0"/>
          </a:p>
          <a:p>
            <a:r>
              <a:rPr lang="ja-JP" altLang="en-US" sz="3200" dirty="0"/>
              <a:t>　デバッガの使い方、</a:t>
            </a:r>
            <a:r>
              <a:rPr lang="ja-JP" altLang="en-US" sz="3200" dirty="0" smtClean="0"/>
              <a:t>ブレークポイント</a:t>
            </a:r>
            <a:endParaRPr lang="en-US" altLang="ja-JP" sz="3200" dirty="0" smtClean="0"/>
          </a:p>
          <a:p>
            <a:r>
              <a:rPr lang="en-US" altLang="ja-JP" sz="800" dirty="0"/>
              <a:t> </a:t>
            </a:r>
            <a:endParaRPr lang="en-US" altLang="ja-JP" sz="800" dirty="0" smtClean="0"/>
          </a:p>
          <a:p>
            <a:r>
              <a:rPr lang="ja-JP" altLang="en-US" sz="3200" dirty="0"/>
              <a:t>・オブジェクト指向</a:t>
            </a:r>
            <a:endParaRPr lang="en-US" altLang="ja-JP" sz="3200" dirty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インスタンス、コンストラクタ、</a:t>
            </a:r>
            <a:r>
              <a:rPr lang="en-US" altLang="ja-JP" sz="3200" dirty="0" smtClean="0"/>
              <a:t>public, static, </a:t>
            </a:r>
            <a:r>
              <a:rPr lang="ja-JP" altLang="en-US" sz="3200" dirty="0" smtClean="0"/>
              <a:t>継承、</a:t>
            </a:r>
            <a:r>
              <a:rPr lang="en-US" altLang="ja-JP" sz="3200" dirty="0" smtClean="0"/>
              <a:t>this, super</a:t>
            </a:r>
            <a:r>
              <a:rPr lang="ja-JP" altLang="en-US" sz="3200" dirty="0" err="1" smtClean="0"/>
              <a:t>、</a:t>
            </a:r>
            <a:r>
              <a:rPr lang="en-US" altLang="ja-JP" sz="3200" dirty="0" smtClean="0"/>
              <a:t>abstract</a:t>
            </a:r>
            <a:r>
              <a:rPr lang="ja-JP" altLang="en-US" sz="3200" dirty="0" smtClean="0"/>
              <a:t>クラス、</a:t>
            </a:r>
            <a:r>
              <a:rPr lang="en-US" altLang="ja-JP" sz="3200" dirty="0" smtClean="0"/>
              <a:t>interface</a:t>
            </a:r>
            <a:r>
              <a:rPr lang="ja-JP" altLang="en-US" sz="3200" dirty="0" smtClean="0"/>
              <a:t>クラス</a:t>
            </a:r>
            <a:endParaRPr lang="en-US" altLang="ja-JP" sz="3200" dirty="0"/>
          </a:p>
          <a:p>
            <a:r>
              <a:rPr lang="en-US" altLang="ja-JP" sz="3200" dirty="0">
                <a:solidFill>
                  <a:srgbClr val="FF0000"/>
                </a:solidFill>
              </a:rPr>
              <a:t>http://nobuo-create.net/category/java-beginner/page/3</a:t>
            </a:r>
            <a:r>
              <a:rPr lang="en-US" altLang="ja-JP" sz="3200" dirty="0" smtClean="0">
                <a:solidFill>
                  <a:srgbClr val="FF0000"/>
                </a:solidFill>
              </a:rPr>
              <a:t>/</a:t>
            </a:r>
          </a:p>
          <a:p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425796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8281" y="0"/>
            <a:ext cx="11936627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本日の</a:t>
            </a:r>
            <a:r>
              <a:rPr kumimoji="1" lang="ja-JP" altLang="en-US" sz="3200" dirty="0" smtClean="0"/>
              <a:t>課題</a:t>
            </a:r>
            <a:r>
              <a:rPr kumimoji="1" lang="en-US" altLang="ja-JP" sz="3200" dirty="0" smtClean="0"/>
              <a:t>1</a:t>
            </a:r>
            <a:r>
              <a:rPr kumimoji="1" lang="ja-JP" altLang="en-US" sz="3200" dirty="0" smtClean="0"/>
              <a:t> </a:t>
            </a:r>
            <a:r>
              <a:rPr lang="en-US" altLang="ja-JP" sz="3200" dirty="0"/>
              <a:t>GUI</a:t>
            </a:r>
            <a:r>
              <a:rPr lang="ja-JP" altLang="en-US" sz="3200" dirty="0"/>
              <a:t>アプリケーションの開発</a:t>
            </a:r>
            <a:endParaRPr kumimoji="1" lang="en-US" altLang="ja-JP" sz="3200" dirty="0"/>
          </a:p>
          <a:p>
            <a:endParaRPr kumimoji="1" lang="en-US" altLang="ja-JP" sz="3200" dirty="0"/>
          </a:p>
          <a:p>
            <a:r>
              <a:rPr kumimoji="1" lang="en-US" altLang="ja-JP" sz="3200" dirty="0"/>
              <a:t>1</a:t>
            </a:r>
            <a:r>
              <a:rPr kumimoji="1" lang="ja-JP" altLang="en-US" sz="3200" dirty="0" err="1"/>
              <a:t>．</a:t>
            </a:r>
            <a:r>
              <a:rPr kumimoji="1" lang="en-US" altLang="ja-JP" sz="3200" dirty="0" err="1" smtClean="0"/>
              <a:t>NeoBio</a:t>
            </a:r>
            <a:r>
              <a:rPr lang="ja-JP" altLang="en-US" sz="3200" dirty="0" smtClean="0"/>
              <a:t>を実行</a:t>
            </a:r>
            <a:r>
              <a:rPr lang="ja-JP" altLang="en-US" sz="3200" dirty="0"/>
              <a:t>して</a:t>
            </a:r>
            <a:r>
              <a:rPr lang="ja-JP" altLang="en-US" sz="3200" dirty="0" smtClean="0"/>
              <a:t>みる。</a:t>
            </a:r>
            <a:endParaRPr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en-US" altLang="ja-JP" sz="3200" dirty="0" smtClean="0"/>
              <a:t>java –jar </a:t>
            </a:r>
            <a:r>
              <a:rPr lang="en-US" altLang="ja-JP" sz="3200" dirty="0" smtClean="0"/>
              <a:t>neobio.jar</a:t>
            </a:r>
            <a:endParaRPr lang="en-US" altLang="ja-JP" sz="32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試し</a:t>
            </a:r>
            <a:r>
              <a:rPr lang="ja-JP" altLang="en-US" sz="2800" dirty="0"/>
              <a:t>に</a:t>
            </a:r>
            <a:r>
              <a:rPr lang="en-US" altLang="ja-JP" sz="2800" dirty="0"/>
              <a:t>2</a:t>
            </a:r>
            <a:r>
              <a:rPr lang="ja-JP" altLang="en-US" sz="2800" dirty="0" err="1"/>
              <a:t>つの</a:t>
            </a:r>
            <a:r>
              <a:rPr lang="ja-JP" altLang="en-US" sz="2800" dirty="0"/>
              <a:t>適当な配列を入力してアライメントを使ってみる</a:t>
            </a:r>
            <a:r>
              <a:rPr lang="ja-JP" altLang="en-US" sz="2800" dirty="0" smtClean="0"/>
              <a:t>。</a:t>
            </a:r>
            <a:endParaRPr lang="en-US" altLang="ja-JP" sz="2800" dirty="0" smtClean="0"/>
          </a:p>
          <a:p>
            <a:r>
              <a:rPr lang="en-US" altLang="ja-JP" sz="800" dirty="0" smtClean="0"/>
              <a:t> </a:t>
            </a:r>
            <a:endParaRPr lang="en-US" altLang="ja-JP" sz="800" dirty="0"/>
          </a:p>
          <a:p>
            <a:r>
              <a:rPr lang="en-US" altLang="ja-JP" sz="3200" dirty="0" smtClean="0"/>
              <a:t>2</a:t>
            </a:r>
            <a:r>
              <a:rPr lang="ja-JP" altLang="en-US" sz="3200" dirty="0" err="1" smtClean="0"/>
              <a:t>．</a:t>
            </a:r>
            <a:r>
              <a:rPr lang="en-US" altLang="ja-JP" sz="3200" dirty="0" smtClean="0"/>
              <a:t>Eclipse</a:t>
            </a:r>
            <a:r>
              <a:rPr lang="ja-JP" altLang="en-US" sz="3200" dirty="0" smtClean="0"/>
              <a:t>に</a:t>
            </a:r>
            <a:r>
              <a:rPr lang="en-US" altLang="ja-JP" sz="3200" dirty="0" smtClean="0"/>
              <a:t>Swing</a:t>
            </a:r>
            <a:r>
              <a:rPr lang="ja-JP" altLang="en-US" sz="3200" dirty="0" smtClean="0"/>
              <a:t>デザイナーをインストールし、</a:t>
            </a:r>
            <a:r>
              <a:rPr lang="en-US" altLang="ja-JP" sz="3200" dirty="0" smtClean="0"/>
              <a:t>GUI</a:t>
            </a:r>
            <a:r>
              <a:rPr lang="ja-JP" altLang="en-US" sz="3200" dirty="0" smtClean="0"/>
              <a:t>アプリケーション</a:t>
            </a:r>
            <a:r>
              <a:rPr lang="ja-JP" altLang="en-US" sz="3200" dirty="0"/>
              <a:t>を新しく作ってみる</a:t>
            </a:r>
            <a:r>
              <a:rPr lang="ja-JP" altLang="en-US" sz="3200" dirty="0" smtClean="0"/>
              <a:t>。</a:t>
            </a:r>
            <a:endParaRPr lang="en-US" altLang="ja-JP" sz="3200" dirty="0" smtClean="0"/>
          </a:p>
          <a:p>
            <a:r>
              <a:rPr lang="en-US" altLang="ja-JP" sz="2400" dirty="0" smtClean="0"/>
              <a:t>(</a:t>
            </a:r>
            <a:r>
              <a:rPr lang="ja-JP" altLang="en-US" sz="2400" dirty="0" smtClean="0"/>
              <a:t>ファイル→新規→その他→</a:t>
            </a:r>
            <a:r>
              <a:rPr lang="en-US" altLang="ja-JP" sz="2400" dirty="0" err="1" smtClean="0"/>
              <a:t>WindowBuilder</a:t>
            </a:r>
            <a:r>
              <a:rPr lang="ja-JP" altLang="en-US" sz="2400" dirty="0" smtClean="0"/>
              <a:t>→</a:t>
            </a:r>
            <a:r>
              <a:rPr lang="en-US" altLang="ja-JP" sz="2400" dirty="0" smtClean="0"/>
              <a:t>Swing</a:t>
            </a:r>
            <a:r>
              <a:rPr lang="ja-JP" altLang="en-US" sz="2400" dirty="0" smtClean="0"/>
              <a:t>デザイナー→アプリケーション・ウインドウ</a:t>
            </a:r>
            <a:r>
              <a:rPr lang="en-US" altLang="ja-JP" sz="2400" dirty="0" smtClean="0"/>
              <a:t>)</a:t>
            </a:r>
            <a:endParaRPr lang="en-US" altLang="ja-JP" sz="8000" dirty="0"/>
          </a:p>
          <a:p>
            <a:r>
              <a:rPr lang="en-US" altLang="ja-JP" sz="800" dirty="0"/>
              <a:t> </a:t>
            </a:r>
            <a:endParaRPr kumimoji="1" lang="en-US" altLang="ja-JP" sz="2400" dirty="0"/>
          </a:p>
          <a:p>
            <a:r>
              <a:rPr lang="en-US" altLang="ja-JP" sz="800" dirty="0" smtClean="0"/>
              <a:t> </a:t>
            </a:r>
            <a:endParaRPr lang="en-US" altLang="ja-JP" sz="3200" dirty="0"/>
          </a:p>
          <a:p>
            <a:r>
              <a:rPr lang="en-US" altLang="ja-JP" sz="3200" dirty="0" smtClean="0"/>
              <a:t>3</a:t>
            </a:r>
            <a:r>
              <a:rPr lang="ja-JP" altLang="en-US" sz="3200" dirty="0" err="1" smtClean="0"/>
              <a:t>．</a:t>
            </a:r>
            <a:r>
              <a:rPr lang="ja-JP" altLang="en-US" sz="3200" dirty="0" smtClean="0"/>
              <a:t>ボタンを一つ作成し、ボタンをクリックすると、これまでに作ったプログラムが一つ実行されるようにする。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26590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537" y="242887"/>
            <a:ext cx="8162925" cy="6372225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1894703" y="1779373"/>
            <a:ext cx="733167" cy="34598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776151" y="1227438"/>
            <a:ext cx="2413687" cy="34598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409567" y="2384983"/>
            <a:ext cx="1305697" cy="34598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374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8281" y="0"/>
            <a:ext cx="119366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議題</a:t>
            </a:r>
            <a:r>
              <a:rPr kumimoji="1" lang="en-US" altLang="ja-JP" sz="3200" dirty="0" smtClean="0"/>
              <a:t>1</a:t>
            </a:r>
            <a:endParaRPr kumimoji="1" lang="en-US" altLang="ja-JP" sz="3200" dirty="0"/>
          </a:p>
          <a:p>
            <a:endParaRPr lang="en-US" altLang="ja-JP" sz="3200" dirty="0"/>
          </a:p>
          <a:p>
            <a:r>
              <a:rPr lang="en-US" altLang="ja-JP" sz="3200" dirty="0"/>
              <a:t>1</a:t>
            </a:r>
            <a:r>
              <a:rPr lang="ja-JP" altLang="en-US" sz="3200" dirty="0" err="1"/>
              <a:t>．</a:t>
            </a:r>
            <a:r>
              <a:rPr lang="en-US" altLang="ja-JP" sz="3200" dirty="0"/>
              <a:t>GUI</a:t>
            </a:r>
            <a:r>
              <a:rPr lang="ja-JP" altLang="en-US" sz="3200" dirty="0"/>
              <a:t>アプリケーションとして開発したいものを</a:t>
            </a:r>
            <a:r>
              <a:rPr lang="ja-JP" altLang="en-US" sz="3200" dirty="0" smtClean="0"/>
              <a:t>考える。</a:t>
            </a:r>
            <a:endParaRPr lang="en-US" altLang="ja-JP" sz="3200" dirty="0"/>
          </a:p>
          <a:p>
            <a:endParaRPr lang="en-US" altLang="ja-JP" sz="3200" dirty="0"/>
          </a:p>
          <a:p>
            <a:r>
              <a:rPr lang="en-US" altLang="ja-JP" sz="3200" dirty="0"/>
              <a:t>2</a:t>
            </a:r>
            <a:r>
              <a:rPr lang="ja-JP" altLang="en-US" sz="3200" dirty="0" err="1" smtClean="0"/>
              <a:t>．</a:t>
            </a:r>
            <a:r>
              <a:rPr lang="ja-JP" altLang="en-US" sz="3200" dirty="0" smtClean="0"/>
              <a:t>開発</a:t>
            </a:r>
            <a:r>
              <a:rPr lang="ja-JP" altLang="en-US" sz="3200" dirty="0"/>
              <a:t>コストと成果物の兼ね合い</a:t>
            </a:r>
            <a:r>
              <a:rPr lang="ja-JP" altLang="en-US" sz="3200" dirty="0" smtClean="0"/>
              <a:t>で、作るとよさそうなソフトウェアを話し合う。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083841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62465" y="255373"/>
            <a:ext cx="1111722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本日知っておくべきこと</a:t>
            </a:r>
            <a:r>
              <a:rPr lang="en-US" altLang="ja-JP" sz="3200" dirty="0"/>
              <a:t>(2)</a:t>
            </a:r>
            <a:endParaRPr kumimoji="1" lang="en-US" altLang="ja-JP" sz="3200" dirty="0"/>
          </a:p>
          <a:p>
            <a:endParaRPr lang="en-US" altLang="ja-JP" sz="3200" dirty="0"/>
          </a:p>
          <a:p>
            <a:r>
              <a:rPr lang="ja-JP" altLang="en-US" sz="3200" dirty="0" smtClean="0"/>
              <a:t>・関数の再帰呼び出し</a:t>
            </a:r>
            <a:endParaRPr lang="en-US" altLang="ja-JP" sz="3200" dirty="0" smtClean="0"/>
          </a:p>
          <a:p>
            <a:r>
              <a:rPr lang="en-US" altLang="ja-JP" sz="3200" dirty="0">
                <a:solidFill>
                  <a:srgbClr val="FF0000"/>
                </a:solidFill>
              </a:rPr>
              <a:t>http://www.geocities.jp/m_hiroi/java/abcjava04.html</a:t>
            </a:r>
          </a:p>
          <a:p>
            <a:endParaRPr lang="en-US" altLang="ja-JP" sz="3200" dirty="0" smtClean="0"/>
          </a:p>
          <a:p>
            <a:r>
              <a:rPr lang="ja-JP" altLang="en-US" sz="3200" dirty="0" smtClean="0"/>
              <a:t>・</a:t>
            </a:r>
            <a:r>
              <a:rPr lang="ja-JP" altLang="en-US" sz="3200" dirty="0"/>
              <a:t>計算量について　　</a:t>
            </a:r>
            <a:r>
              <a:rPr lang="en-US" altLang="ja-JP" sz="3200" dirty="0"/>
              <a:t>O(N), O(N</a:t>
            </a:r>
            <a:r>
              <a:rPr lang="en-US" altLang="ja-JP" sz="3200" baseline="30000" dirty="0"/>
              <a:t>2</a:t>
            </a:r>
            <a:r>
              <a:rPr lang="en-US" altLang="ja-JP" sz="3200" dirty="0"/>
              <a:t>), O(</a:t>
            </a:r>
            <a:r>
              <a:rPr lang="en-US" altLang="ja-JP" sz="3200" dirty="0" err="1"/>
              <a:t>Nlog</a:t>
            </a:r>
            <a:r>
              <a:rPr lang="en-US" altLang="ja-JP" sz="3200" dirty="0"/>
              <a:t>(N))</a:t>
            </a:r>
          </a:p>
          <a:p>
            <a:r>
              <a:rPr lang="en-US" altLang="ja-JP" sz="3200" dirty="0">
                <a:solidFill>
                  <a:srgbClr val="FF0000"/>
                </a:solidFill>
              </a:rPr>
              <a:t>http://qiita.com/cotrpepe/items/1f4c38cc9d3e3a5f5e9c</a:t>
            </a:r>
          </a:p>
          <a:p>
            <a:endParaRPr lang="en-US" altLang="ja-JP" sz="3200" dirty="0"/>
          </a:p>
          <a:p>
            <a:r>
              <a:rPr lang="ja-JP" altLang="en-US" sz="3200" dirty="0"/>
              <a:t>・アルゴリズム高速化の</a:t>
            </a:r>
            <a:r>
              <a:rPr lang="ja-JP" altLang="en-US" sz="3200" dirty="0" smtClean="0"/>
              <a:t>第一歩</a:t>
            </a:r>
            <a:endParaRPr lang="en-US" altLang="ja-JP" sz="3200" dirty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ソート</a:t>
            </a:r>
            <a:endParaRPr lang="en-US" altLang="ja-JP" sz="3200" dirty="0"/>
          </a:p>
          <a:p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22899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25835" y="448320"/>
            <a:ext cx="11815799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ソート</a:t>
            </a:r>
            <a:endParaRPr kumimoji="1" lang="en-US" altLang="ja-JP" sz="2800" dirty="0"/>
          </a:p>
          <a:p>
            <a:r>
              <a:rPr kumimoji="1" lang="ja-JP" altLang="en-US" sz="2800" dirty="0"/>
              <a:t>　データを整列させること</a:t>
            </a:r>
            <a:endParaRPr kumimoji="1" lang="en-US" altLang="ja-JP" sz="2800" dirty="0"/>
          </a:p>
          <a:p>
            <a:r>
              <a:rPr lang="en-US" altLang="ja-JP" sz="2800" dirty="0">
                <a:solidFill>
                  <a:srgbClr val="FF0000"/>
                </a:solidFill>
              </a:rPr>
              <a:t>http://qiita.com/hiso/items/5c36f50c7de61fe870a2</a:t>
            </a:r>
            <a:endParaRPr kumimoji="1" lang="en-US" altLang="ja-JP" sz="2800" dirty="0">
              <a:solidFill>
                <a:srgbClr val="FF0000"/>
              </a:solidFill>
            </a:endParaRPr>
          </a:p>
          <a:p>
            <a:endParaRPr lang="en-US" altLang="ja-JP" sz="2800" dirty="0"/>
          </a:p>
          <a:p>
            <a:r>
              <a:rPr kumimoji="1" lang="ja-JP" altLang="en-US" sz="2800" dirty="0"/>
              <a:t>　・単純ソート　</a:t>
            </a:r>
            <a:r>
              <a:rPr lang="en-US" altLang="ja-JP" sz="2800" dirty="0">
                <a:solidFill>
                  <a:srgbClr val="FF0000"/>
                </a:solidFill>
              </a:rPr>
              <a:t>http://</a:t>
            </a:r>
            <a:r>
              <a:rPr lang="en-US" altLang="ja-JP" sz="2800" dirty="0" smtClean="0">
                <a:solidFill>
                  <a:srgbClr val="FF0000"/>
                </a:solidFill>
              </a:rPr>
              <a:t>sasuke.main.jp/tanzyunsort.html</a:t>
            </a:r>
          </a:p>
          <a:p>
            <a:r>
              <a:rPr kumimoji="1" lang="ja-JP" altLang="en-US" sz="2800" dirty="0">
                <a:solidFill>
                  <a:srgbClr val="FF0000"/>
                </a:solidFill>
              </a:rPr>
              <a:t>　</a:t>
            </a:r>
            <a:r>
              <a:rPr kumimoji="1" lang="ja-JP" altLang="en-US" sz="2800" dirty="0" smtClean="0"/>
              <a:t>・マージソート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　</a:t>
            </a:r>
            <a:r>
              <a:rPr lang="en-US" altLang="ja-JP" sz="2400" dirty="0">
                <a:solidFill>
                  <a:srgbClr val="FF0000"/>
                </a:solidFill>
              </a:rPr>
              <a:t>http://www.ics.kagoshima-u.ac.jp/~fuchida/edu/algorithm/sort-algorithm/merge-sort.html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endParaRPr lang="en-US" altLang="ja-JP" sz="2800" dirty="0" smtClean="0"/>
          </a:p>
          <a:p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5170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27562" y="456862"/>
            <a:ext cx="9871613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特別課題：マージソートを実装する</a:t>
            </a:r>
            <a:endParaRPr kumimoji="1" lang="en-US" altLang="ja-JP" sz="2800" dirty="0" smtClean="0"/>
          </a:p>
          <a:p>
            <a:endParaRPr kumimoji="1" lang="en-US" altLang="ja-JP" sz="2800" dirty="0" smtClean="0"/>
          </a:p>
          <a:p>
            <a:r>
              <a:rPr lang="ja-JP" altLang="en-US" sz="2800" dirty="0"/>
              <a:t>・</a:t>
            </a:r>
            <a:r>
              <a:rPr kumimoji="1" lang="en-US" altLang="ja-JP" sz="2800" dirty="0" err="1" smtClean="0"/>
              <a:t>mergeSort</a:t>
            </a:r>
            <a:r>
              <a:rPr kumimoji="1" lang="en-US" altLang="ja-JP" sz="2800" dirty="0" smtClean="0"/>
              <a:t>(</a:t>
            </a:r>
            <a:r>
              <a:rPr kumimoji="1" lang="en-US" altLang="ja-JP" sz="2800" dirty="0" err="1" smtClean="0"/>
              <a:t>int</a:t>
            </a:r>
            <a:r>
              <a:rPr kumimoji="1" lang="en-US" altLang="ja-JP" sz="2800" dirty="0" smtClean="0"/>
              <a:t>[] a</a:t>
            </a:r>
            <a:r>
              <a:rPr kumimoji="1" lang="en-US" altLang="ja-JP" sz="2800" dirty="0" smtClean="0"/>
              <a:t>)</a:t>
            </a:r>
          </a:p>
          <a:p>
            <a:r>
              <a:rPr lang="en-US" altLang="ja-JP" sz="2800" dirty="0" smtClean="0"/>
              <a:t>(0</a:t>
            </a:r>
            <a:r>
              <a:rPr lang="en-US" altLang="ja-JP" sz="2800" dirty="0"/>
              <a:t>. </a:t>
            </a:r>
            <a:r>
              <a:rPr lang="en-US" altLang="ja-JP" sz="2800" dirty="0" err="1"/>
              <a:t>a.length</a:t>
            </a:r>
            <a:r>
              <a:rPr lang="en-US" altLang="ja-JP" sz="2800" dirty="0"/>
              <a:t> &gt; 1 </a:t>
            </a:r>
            <a:r>
              <a:rPr lang="ja-JP" altLang="en-US" sz="2800" dirty="0"/>
              <a:t>で</a:t>
            </a:r>
            <a:r>
              <a:rPr lang="ja-JP" altLang="en-US" sz="2800" dirty="0" smtClean="0"/>
              <a:t>継続</a:t>
            </a:r>
            <a:r>
              <a:rPr lang="en-US" altLang="ja-JP" sz="2800" dirty="0" smtClean="0"/>
              <a:t>)</a:t>
            </a:r>
            <a:endParaRPr lang="en-US" altLang="ja-JP" sz="2800" dirty="0"/>
          </a:p>
          <a:p>
            <a:pPr marL="342900" indent="-342900">
              <a:buAutoNum type="arabicPeriod"/>
            </a:pPr>
            <a:r>
              <a:rPr lang="ja-JP" altLang="en-US" sz="2800" dirty="0"/>
              <a:t>配列</a:t>
            </a:r>
            <a:r>
              <a:rPr lang="en-US" altLang="ja-JP" sz="2800" dirty="0"/>
              <a:t>a</a:t>
            </a:r>
            <a:r>
              <a:rPr lang="ja-JP" altLang="en-US" sz="2800" dirty="0"/>
              <a:t>を</a:t>
            </a:r>
            <a:r>
              <a:rPr lang="en-US" altLang="ja-JP" sz="2800" dirty="0"/>
              <a:t>1/2</a:t>
            </a:r>
            <a:r>
              <a:rPr lang="ja-JP" altLang="en-US" sz="2800" dirty="0"/>
              <a:t>に分ける</a:t>
            </a:r>
            <a:endParaRPr lang="en-US" altLang="ja-JP" sz="2800" dirty="0"/>
          </a:p>
          <a:p>
            <a:pPr marL="342900" indent="-342900">
              <a:buAutoNum type="arabicPeriod"/>
            </a:pPr>
            <a:r>
              <a:rPr lang="ja-JP" altLang="en-US" sz="2800" dirty="0"/>
              <a:t>分けた配列</a:t>
            </a:r>
            <a:r>
              <a:rPr lang="en-US" altLang="ja-JP" sz="2800" dirty="0"/>
              <a:t>(a1, a2)</a:t>
            </a:r>
            <a:r>
              <a:rPr lang="ja-JP" altLang="en-US" sz="2800" dirty="0"/>
              <a:t>を再帰的にソートする</a:t>
            </a:r>
            <a:endParaRPr lang="en-US" altLang="ja-JP" sz="2800" dirty="0"/>
          </a:p>
          <a:p>
            <a:pPr marL="342900" indent="-342900">
              <a:buAutoNum type="arabicPeriod"/>
            </a:pPr>
            <a:r>
              <a:rPr lang="ja-JP" altLang="en-US" sz="2800" dirty="0"/>
              <a:t>ソートした</a:t>
            </a:r>
            <a:r>
              <a:rPr lang="en-US" altLang="ja-JP" sz="2800" dirty="0"/>
              <a:t>a1, a2</a:t>
            </a:r>
            <a:r>
              <a:rPr lang="ja-JP" altLang="en-US" sz="2800" dirty="0"/>
              <a:t>を</a:t>
            </a:r>
            <a:r>
              <a:rPr lang="en-US" altLang="ja-JP" sz="2800" dirty="0"/>
              <a:t>merge</a:t>
            </a:r>
            <a:r>
              <a:rPr lang="ja-JP" altLang="en-US" sz="2800" dirty="0"/>
              <a:t>関数によってマージする</a:t>
            </a:r>
            <a:endParaRPr lang="en-US" altLang="ja-JP" sz="2800" dirty="0"/>
          </a:p>
          <a:p>
            <a:pPr marL="342900" indent="-342900">
              <a:buAutoNum type="arabicPeriod"/>
            </a:pPr>
            <a:r>
              <a:rPr lang="ja-JP" altLang="en-US" sz="2800" dirty="0"/>
              <a:t>ソートされた配列</a:t>
            </a:r>
            <a:r>
              <a:rPr lang="en-US" altLang="ja-JP" sz="2800" dirty="0"/>
              <a:t>a</a:t>
            </a:r>
            <a:r>
              <a:rPr lang="ja-JP" altLang="en-US" sz="2800" dirty="0"/>
              <a:t>の出来上がり</a:t>
            </a:r>
            <a:endParaRPr lang="en-US" altLang="ja-JP" sz="2800" dirty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・</a:t>
            </a:r>
            <a:r>
              <a:rPr lang="en-US" altLang="ja-JP" sz="2800" dirty="0" smtClean="0"/>
              <a:t>merge(</a:t>
            </a:r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[] a1, </a:t>
            </a:r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[] a2, </a:t>
            </a:r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[] a)</a:t>
            </a:r>
          </a:p>
          <a:p>
            <a:r>
              <a:rPr kumimoji="1" lang="ja-JP" altLang="en-US" sz="2800" dirty="0" smtClean="0"/>
              <a:t>ソート済みの</a:t>
            </a:r>
            <a:r>
              <a:rPr kumimoji="1" lang="en-US" altLang="ja-JP" sz="2800" dirty="0" smtClean="0"/>
              <a:t>a1, a2</a:t>
            </a:r>
            <a:r>
              <a:rPr lang="ja-JP" altLang="en-US" sz="2800" dirty="0" smtClean="0"/>
              <a:t>を足し合わせたソート済みの配列</a:t>
            </a:r>
            <a:r>
              <a:rPr lang="en-US" altLang="ja-JP" sz="2800" dirty="0" smtClean="0"/>
              <a:t>a</a:t>
            </a:r>
            <a:r>
              <a:rPr lang="ja-JP" altLang="en-US" sz="2800" dirty="0" smtClean="0"/>
              <a:t>を作成する</a:t>
            </a:r>
            <a:endParaRPr kumimoji="1" lang="en-US" altLang="ja-JP" sz="2800" dirty="0" smtClean="0"/>
          </a:p>
          <a:p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230832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25836" y="87593"/>
            <a:ext cx="1195431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課題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　クイックソートを実装する。</a:t>
            </a:r>
            <a:endParaRPr lang="en-US" altLang="ja-JP" sz="2800" dirty="0" smtClean="0"/>
          </a:p>
          <a:p>
            <a:pPr latinLnBrk="1"/>
            <a:endParaRPr lang="en-US" altLang="ja-JP" sz="2800" dirty="0" smtClean="0"/>
          </a:p>
          <a:p>
            <a:pPr latinLnBrk="1"/>
            <a:r>
              <a:rPr lang="en-US" altLang="ja-JP" sz="2800" dirty="0" smtClean="0"/>
              <a:t>1</a:t>
            </a:r>
            <a:r>
              <a:rPr lang="ja-JP" altLang="en-US" sz="2800" dirty="0" err="1" smtClean="0"/>
              <a:t>．</a:t>
            </a:r>
            <a:r>
              <a:rPr lang="ja-JP" altLang="en-US" sz="2800" dirty="0" smtClean="0"/>
              <a:t>ソートを分割するために基準値を決める</a:t>
            </a:r>
          </a:p>
          <a:p>
            <a:pPr latinLnBrk="1"/>
            <a:endParaRPr lang="en-US" altLang="ja-JP" sz="2800" dirty="0" smtClean="0"/>
          </a:p>
          <a:p>
            <a:pPr latinLnBrk="1"/>
            <a:r>
              <a:rPr lang="en-US" altLang="ja-JP" sz="2800" dirty="0" smtClean="0"/>
              <a:t>2</a:t>
            </a:r>
            <a:r>
              <a:rPr lang="ja-JP" altLang="en-US" sz="2800" dirty="0" err="1" smtClean="0"/>
              <a:t>．</a:t>
            </a:r>
            <a:r>
              <a:rPr lang="ja-JP" altLang="en-US" sz="2800" dirty="0" smtClean="0"/>
              <a:t>左から順に、基準値以上の値を探す</a:t>
            </a:r>
          </a:p>
          <a:p>
            <a:pPr latinLnBrk="1"/>
            <a:endParaRPr lang="en-US" altLang="ja-JP" sz="2800" dirty="0" smtClean="0"/>
          </a:p>
          <a:p>
            <a:pPr latinLnBrk="1"/>
            <a:r>
              <a:rPr lang="en-US" altLang="ja-JP" sz="2800" dirty="0" smtClean="0"/>
              <a:t>3</a:t>
            </a:r>
            <a:r>
              <a:rPr lang="ja-JP" altLang="en-US" sz="2800" dirty="0" err="1" smtClean="0"/>
              <a:t>．</a:t>
            </a:r>
            <a:r>
              <a:rPr lang="ja-JP" altLang="en-US" sz="2800" dirty="0" smtClean="0"/>
              <a:t>右から順に、基準値以下の値を探す</a:t>
            </a:r>
          </a:p>
          <a:p>
            <a:pPr latinLnBrk="1"/>
            <a:endParaRPr lang="en-US" altLang="ja-JP" sz="2800" dirty="0" smtClean="0"/>
          </a:p>
          <a:p>
            <a:pPr latinLnBrk="1"/>
            <a:r>
              <a:rPr lang="en-US" altLang="ja-JP" sz="2800" dirty="0" smtClean="0"/>
              <a:t>4</a:t>
            </a:r>
            <a:r>
              <a:rPr lang="ja-JP" altLang="en-US" sz="2800" dirty="0" err="1" smtClean="0"/>
              <a:t>．</a:t>
            </a:r>
            <a:r>
              <a:rPr lang="en-US" altLang="ja-JP" sz="2800" dirty="0" smtClean="0"/>
              <a:t>2</a:t>
            </a:r>
            <a:r>
              <a:rPr lang="ja-JP" altLang="en-US" sz="2800" dirty="0" err="1" smtClean="0"/>
              <a:t>．</a:t>
            </a:r>
            <a:r>
              <a:rPr lang="ja-JP" altLang="en-US" sz="2800" dirty="0" smtClean="0"/>
              <a:t>と</a:t>
            </a:r>
            <a:r>
              <a:rPr lang="en-US" altLang="ja-JP" sz="2800" dirty="0" smtClean="0"/>
              <a:t>3</a:t>
            </a:r>
            <a:r>
              <a:rPr lang="ja-JP" altLang="en-US" sz="2800" dirty="0" err="1" smtClean="0"/>
              <a:t>．</a:t>
            </a:r>
            <a:r>
              <a:rPr lang="ja-JP" altLang="en-US" sz="2800" dirty="0" smtClean="0"/>
              <a:t>の値を交換する</a:t>
            </a:r>
          </a:p>
          <a:p>
            <a:pPr latinLnBrk="1"/>
            <a:endParaRPr lang="en-US" altLang="ja-JP" sz="2800" dirty="0" smtClean="0"/>
          </a:p>
          <a:p>
            <a:pPr latinLnBrk="1"/>
            <a:r>
              <a:rPr lang="en-US" altLang="ja-JP" sz="2800" dirty="0" smtClean="0"/>
              <a:t>5</a:t>
            </a:r>
            <a:r>
              <a:rPr lang="ja-JP" altLang="en-US" sz="2800" dirty="0" err="1" smtClean="0"/>
              <a:t>．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～</a:t>
            </a:r>
            <a:r>
              <a:rPr lang="en-US" altLang="ja-JP" sz="2800" dirty="0" smtClean="0"/>
              <a:t>4</a:t>
            </a:r>
            <a:r>
              <a:rPr lang="ja-JP" altLang="en-US" sz="2800" dirty="0" smtClean="0"/>
              <a:t>を繰り返し、左からの探索位置が右からの探索位置を超えると終了</a:t>
            </a:r>
            <a:endParaRPr lang="en-US" altLang="ja-JP" sz="2800" dirty="0" smtClean="0"/>
          </a:p>
          <a:p>
            <a:pPr latinLnBrk="1"/>
            <a:r>
              <a:rPr lang="ja-JP" altLang="en-US" sz="2800" dirty="0" smtClean="0"/>
              <a:t>　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値を交換しながら探索するので、左からの探索と、右からの探索は必ずぶつかることに注意</a:t>
            </a:r>
            <a:r>
              <a:rPr lang="en-US" altLang="ja-JP" sz="2800" dirty="0" smtClean="0"/>
              <a:t>)</a:t>
            </a:r>
          </a:p>
          <a:p>
            <a:pPr latinLnBrk="1"/>
            <a:endParaRPr lang="en-US" altLang="ja-JP" sz="2800" dirty="0"/>
          </a:p>
          <a:p>
            <a:pPr latinLnBrk="1"/>
            <a:r>
              <a:rPr lang="en-US" altLang="ja-JP" sz="2800" dirty="0" smtClean="0"/>
              <a:t>6</a:t>
            </a:r>
            <a:r>
              <a:rPr lang="ja-JP" altLang="en-US" sz="2800" dirty="0" err="1" smtClean="0"/>
              <a:t>．</a:t>
            </a:r>
            <a:r>
              <a:rPr lang="ja-JP" altLang="en-US" sz="2800" dirty="0" smtClean="0"/>
              <a:t>探索終了位置で分割して、再帰的に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～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を実行する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　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27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17374</TotalTime>
  <Words>176</Words>
  <Application>Microsoft Office PowerPoint</Application>
  <PresentationFormat>ワイド画面</PresentationFormat>
  <Paragraphs>76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Calibri</vt:lpstr>
      <vt:lpstr>Calibri Light</vt:lpstr>
      <vt:lpstr>Office テーマ</vt:lpstr>
      <vt:lpstr>Webアプリケーション開発に向けたチュートリアル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Webアプリケーション開発に向けたチュートリアル</dc:title>
  <dc:creator>吉武和敏</dc:creator>
  <cp:lastModifiedBy>吉武和敏</cp:lastModifiedBy>
  <cp:revision>39</cp:revision>
  <dcterms:created xsi:type="dcterms:W3CDTF">2017-05-18T09:06:10Z</dcterms:created>
  <dcterms:modified xsi:type="dcterms:W3CDTF">2017-06-22T09:09:01Z</dcterms:modified>
</cp:coreProperties>
</file>