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4" r:id="rId4"/>
    <p:sldId id="285" r:id="rId5"/>
    <p:sldId id="289" r:id="rId6"/>
    <p:sldId id="286" r:id="rId7"/>
    <p:sldId id="287" r:id="rId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5" d="100"/>
          <a:sy n="105" d="100"/>
        </p:scale>
        <p:origin x="120"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2018/10/1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suikou.fs.a.u-tokyo.ac.jp/yosh_data/2018/train/take.blastn.txt" TargetMode="External"/><Relationship Id="rId2" Type="http://schemas.openxmlformats.org/officeDocument/2006/relationships/hyperlink" Target="http://www.suikou.fs.a.u-tokyo.ac.jp/yosh_data/2018/train/take.tpm.txt"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AWK</a:t>
            </a:r>
            <a:r>
              <a:rPr kumimoji="1" lang="ja-JP" altLang="en-US" dirty="0" smtClean="0"/>
              <a:t>入門　</a:t>
            </a:r>
            <a:r>
              <a:rPr lang="en-US" altLang="ja-JP" dirty="0" smtClean="0"/>
              <a:t>3</a:t>
            </a:r>
            <a:r>
              <a:rPr kumimoji="1" lang="ja-JP" altLang="en-US" dirty="0" smtClean="0"/>
              <a:t>日目</a:t>
            </a:r>
            <a:endParaRPr kumimoji="1" lang="ja-JP" altLang="en-US" dirty="0"/>
          </a:p>
        </p:txBody>
      </p:sp>
    </p:spTree>
    <p:extLst>
      <p:ext uri="{BB962C8B-B14F-4D97-AF65-F5344CB8AC3E}">
        <p14:creationId xmlns:p14="http://schemas.microsoft.com/office/powerpoint/2010/main" val="1367562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785652"/>
          </a:xfrm>
          <a:prstGeom prst="rect">
            <a:avLst/>
          </a:prstGeom>
          <a:noFill/>
        </p:spPr>
        <p:txBody>
          <a:bodyPr wrap="square" rtlCol="0">
            <a:spAutoFit/>
          </a:bodyPr>
          <a:lstStyle/>
          <a:p>
            <a:r>
              <a:rPr lang="en-US" altLang="ja-JP" sz="2000" dirty="0" smtClean="0"/>
              <a:t>2</a:t>
            </a:r>
            <a:r>
              <a:rPr lang="ja-JP" altLang="en-US" sz="2000" dirty="0" smtClean="0"/>
              <a:t>日目練習問題①の続き</a:t>
            </a:r>
            <a:endParaRPr lang="en-US" altLang="ja-JP" sz="2000" dirty="0" smtClean="0"/>
          </a:p>
          <a:p>
            <a:endParaRPr lang="en-US" altLang="ja-JP" sz="2000" dirty="0" smtClean="0"/>
          </a:p>
          <a:p>
            <a:r>
              <a:rPr lang="en-US" altLang="ja-JP" sz="2000" dirty="0" smtClean="0"/>
              <a:t>4</a:t>
            </a:r>
            <a:r>
              <a:rPr lang="ja-JP" altLang="en-US" sz="2000" dirty="0" err="1" smtClean="0"/>
              <a:t>．</a:t>
            </a:r>
            <a:r>
              <a:rPr lang="en-US" altLang="ja-JP" sz="2000" dirty="0" smtClean="0"/>
              <a:t>FASTA</a:t>
            </a:r>
            <a:r>
              <a:rPr lang="ja-JP" altLang="en-US" sz="2000" dirty="0" smtClean="0"/>
              <a:t>ファイルを「名前（タブ「</a:t>
            </a:r>
            <a:r>
              <a:rPr lang="en-US" altLang="ja-JP" sz="2000" dirty="0" smtClean="0"/>
              <a:t>\t</a:t>
            </a:r>
            <a:r>
              <a:rPr lang="ja-JP" altLang="en-US" sz="2000" dirty="0" smtClean="0"/>
              <a:t>」）配列」と</a:t>
            </a:r>
            <a:r>
              <a:rPr lang="en-US" altLang="ja-JP" sz="2000" dirty="0" smtClean="0"/>
              <a:t>1</a:t>
            </a:r>
            <a:r>
              <a:rPr lang="ja-JP" altLang="en-US" sz="2000" dirty="0" smtClean="0"/>
              <a:t>レコード</a:t>
            </a:r>
            <a:r>
              <a:rPr lang="en-US" altLang="ja-JP" sz="2000" dirty="0" smtClean="0"/>
              <a:t>1</a:t>
            </a:r>
            <a:r>
              <a:rPr lang="ja-JP" altLang="en-US" sz="2000" dirty="0" smtClean="0"/>
              <a:t>行のタブ区切りで表示するように</a:t>
            </a:r>
            <a:r>
              <a:rPr lang="ja-JP" altLang="en-US" sz="2000" dirty="0" smtClean="0"/>
              <a:t>せよ</a:t>
            </a:r>
            <a:endParaRPr lang="en-US" altLang="ja-JP" sz="2000" dirty="0" smtClean="0"/>
          </a:p>
          <a:p>
            <a:r>
              <a:rPr lang="ja-JP" altLang="en-US" sz="2000" dirty="0" smtClean="0"/>
              <a:t>ヒント：特殊変数である</a:t>
            </a:r>
            <a:r>
              <a:rPr lang="en-US" altLang="ja-JP" sz="2000" dirty="0" smtClean="0"/>
              <a:t>ORS</a:t>
            </a:r>
            <a:r>
              <a:rPr lang="ja-JP" altLang="en-US" sz="2000" smtClean="0"/>
              <a:t>（改行文字）を変更し、名前の行の時はタブ区切り、それ以外の行の時は区切り文字なしで出力する。</a:t>
            </a:r>
            <a:endParaRPr lang="en-US" altLang="ja-JP" sz="2000" dirty="0" smtClean="0"/>
          </a:p>
          <a:p>
            <a:endParaRPr lang="en-US" altLang="ja-JP" sz="2000" dirty="0" smtClean="0"/>
          </a:p>
          <a:p>
            <a:r>
              <a:rPr lang="en-US" altLang="ja-JP" sz="2000" dirty="0" smtClean="0"/>
              <a:t>5</a:t>
            </a:r>
            <a:r>
              <a:rPr lang="ja-JP" altLang="en-US" sz="2000" dirty="0" err="1" smtClean="0"/>
              <a:t>．</a:t>
            </a:r>
            <a:r>
              <a:rPr lang="en-US" altLang="ja-JP" sz="2000" dirty="0" smtClean="0"/>
              <a:t>4</a:t>
            </a:r>
            <a:r>
              <a:rPr lang="ja-JP" altLang="en-US" sz="2000" dirty="0" err="1" smtClean="0"/>
              <a:t>．</a:t>
            </a:r>
            <a:r>
              <a:rPr lang="ja-JP" altLang="en-US" sz="2000" dirty="0" smtClean="0"/>
              <a:t>のタブ区切りテキストを用いて配列を長い順に表示し、ファイルに保存せよ</a:t>
            </a:r>
            <a:endParaRPr lang="en-US" altLang="ja-JP" sz="2000" dirty="0" smtClean="0"/>
          </a:p>
          <a:p>
            <a:r>
              <a:rPr lang="ja-JP" altLang="en-US" sz="2000" dirty="0" smtClean="0"/>
              <a:t>ファイル</a:t>
            </a:r>
            <a:r>
              <a:rPr lang="ja-JP" altLang="en-US" sz="2000" dirty="0"/>
              <a:t>に保存する際は、 </a:t>
            </a:r>
            <a:endParaRPr lang="en-US" altLang="ja-JP" sz="2000" dirty="0"/>
          </a:p>
          <a:p>
            <a:r>
              <a:rPr lang="en-US" altLang="ja-JP" sz="2000" dirty="0" err="1"/>
              <a:t>awk</a:t>
            </a:r>
            <a:r>
              <a:rPr lang="en-US" altLang="ja-JP" sz="2000" dirty="0"/>
              <a:t> </a:t>
            </a:r>
            <a:r>
              <a:rPr lang="en-US" altLang="ja-JP" sz="2000" dirty="0" smtClean="0"/>
              <a:t>'{…}' </a:t>
            </a:r>
            <a:r>
              <a:rPr lang="en-US" altLang="ja-JP" sz="2000" dirty="0"/>
              <a:t>&gt; filename </a:t>
            </a:r>
          </a:p>
          <a:p>
            <a:r>
              <a:rPr lang="ja-JP" altLang="en-US" sz="2000" dirty="0"/>
              <a:t>とすればよい。</a:t>
            </a:r>
            <a:endParaRPr lang="en-US" altLang="ja-JP" sz="2000" dirty="0"/>
          </a:p>
          <a:p>
            <a:endParaRPr lang="en-US" altLang="ja-JP" sz="2000" dirty="0" smtClean="0"/>
          </a:p>
        </p:txBody>
      </p:sp>
    </p:spTree>
    <p:extLst>
      <p:ext uri="{BB962C8B-B14F-4D97-AF65-F5344CB8AC3E}">
        <p14:creationId xmlns:p14="http://schemas.microsoft.com/office/powerpoint/2010/main" val="84670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正規表現</a:t>
            </a:r>
            <a:endParaRPr lang="en-US" altLang="ja-JP" sz="2000" dirty="0" smtClean="0"/>
          </a:p>
          <a:p>
            <a:endParaRPr kumimoji="1" lang="en-US" altLang="ja-JP" sz="2000" dirty="0"/>
          </a:p>
          <a:p>
            <a:r>
              <a:rPr kumimoji="1" lang="ja-JP" altLang="en-US" sz="2000" dirty="0" smtClean="0"/>
              <a:t>文字列の集合を</a:t>
            </a:r>
            <a:r>
              <a:rPr kumimoji="1" lang="en-US" altLang="ja-JP" sz="2000" dirty="0" smtClean="0"/>
              <a:t>1</a:t>
            </a:r>
            <a:r>
              <a:rPr kumimoji="1" lang="ja-JP" altLang="en-US" sz="2000" dirty="0" err="1" smtClean="0"/>
              <a:t>つの</a:t>
            </a:r>
            <a:r>
              <a:rPr kumimoji="1" lang="ja-JP" altLang="en-US" sz="2000" dirty="0" smtClean="0"/>
              <a:t>文字列で表現する方法。テキスト処理では必須。</a:t>
            </a:r>
            <a:endParaRPr kumimoji="1" lang="en-US" altLang="ja-JP" sz="2000" dirty="0" smtClean="0"/>
          </a:p>
          <a:p>
            <a:endParaRPr kumimoji="1" lang="en-US" altLang="ja-JP" sz="2000" dirty="0" smtClean="0"/>
          </a:p>
          <a:p>
            <a:r>
              <a:rPr lang="ja-JP" altLang="en-US" sz="2000" dirty="0"/>
              <a:t>例</a:t>
            </a:r>
            <a:r>
              <a:rPr lang="ja-JP" altLang="en-US" sz="2000" dirty="0" smtClean="0"/>
              <a:t>えば、</a:t>
            </a:r>
            <a:r>
              <a:rPr lang="en-US" altLang="ja-JP" sz="2000" dirty="0" err="1" smtClean="0"/>
              <a:t>HinfI</a:t>
            </a:r>
            <a:r>
              <a:rPr lang="ja-JP" altLang="en-US" sz="2000" dirty="0" smtClean="0"/>
              <a:t>という制限酵素は下記のような認識配列を持つ。</a:t>
            </a:r>
            <a:endParaRPr lang="en-US" altLang="ja-JP" sz="2000" dirty="0" smtClean="0"/>
          </a:p>
          <a:p>
            <a:r>
              <a:rPr kumimoji="1" lang="en-US" altLang="ja-JP" sz="2000" dirty="0" smtClean="0"/>
              <a:t>GANTC</a:t>
            </a:r>
          </a:p>
          <a:p>
            <a:endParaRPr lang="en-US" altLang="ja-JP" sz="2000" dirty="0"/>
          </a:p>
          <a:p>
            <a:r>
              <a:rPr kumimoji="1" lang="ja-JP" altLang="en-US" sz="2000" dirty="0" smtClean="0"/>
              <a:t>この認識部位を持つかどうか下記の</a:t>
            </a:r>
            <a:r>
              <a:rPr kumimoji="1" lang="en-US" altLang="ja-JP" sz="2000" dirty="0" smtClean="0"/>
              <a:t>5</a:t>
            </a:r>
            <a:r>
              <a:rPr kumimoji="1" lang="ja-JP" altLang="en-US" sz="2000" dirty="0" err="1" smtClean="0"/>
              <a:t>つの</a:t>
            </a:r>
            <a:r>
              <a:rPr kumimoji="1" lang="ja-JP" altLang="en-US" sz="2000" dirty="0" smtClean="0"/>
              <a:t>配列について調べる場合に正規表現を使うと、、、</a:t>
            </a:r>
            <a:endParaRPr kumimoji="1" lang="en-US" altLang="ja-JP" sz="2000" dirty="0" smtClean="0"/>
          </a:p>
          <a:p>
            <a:endParaRPr lang="en-US" altLang="ja-JP" sz="2000" dirty="0"/>
          </a:p>
          <a:p>
            <a:r>
              <a:rPr lang="en-US" altLang="ja-JP" sz="1600" dirty="0" smtClean="0"/>
              <a:t>input4.txt</a:t>
            </a:r>
          </a:p>
          <a:p>
            <a:endParaRPr lang="en-US" altLang="ja-JP" sz="1200" dirty="0" smtClean="0"/>
          </a:p>
          <a:p>
            <a:r>
              <a:rPr lang="en-US" altLang="ja-JP" sz="1200" dirty="0" smtClean="0"/>
              <a:t>seq1	GACGGGACTCGCCGCCGCCCAGCCGGGGTTCCCGCTGGCGCAATTGAAAACTTTCGTCGATCAGGAATTT</a:t>
            </a:r>
            <a:endParaRPr lang="en-US" altLang="ja-JP" sz="1200" dirty="0"/>
          </a:p>
          <a:p>
            <a:r>
              <a:rPr lang="en-US" altLang="ja-JP" sz="1200" dirty="0" smtClean="0"/>
              <a:t>seq2	GCCCAAATAAAACATGTCCTGCATGGCATTAGTTTGTTGGGGCAGTGCCCGGATAGCATCAACGCTGCGC</a:t>
            </a:r>
            <a:endParaRPr lang="en-US" altLang="ja-JP" sz="1200" dirty="0"/>
          </a:p>
          <a:p>
            <a:r>
              <a:rPr lang="en-US" altLang="ja-JP" sz="1200" dirty="0" smtClean="0"/>
              <a:t>seq3	TGATTTGCCGTGGCGAGAAAATGTCGATCGCCATTATGGCCGGCGTATTAGAAGCGCGCGGTCACAACGT</a:t>
            </a:r>
            <a:endParaRPr lang="en-US" altLang="ja-JP" sz="1200" dirty="0"/>
          </a:p>
          <a:p>
            <a:r>
              <a:rPr lang="en-US" altLang="ja-JP" sz="1200" dirty="0" smtClean="0"/>
              <a:t>seq4	TACTGTTATCGATCCGGTCGAAAAACTGCTGGCAGTGGGGCATTACCTCGAATCTACCGTCGATATTGCT</a:t>
            </a:r>
            <a:endParaRPr lang="en-US" altLang="ja-JP" sz="1200" dirty="0"/>
          </a:p>
          <a:p>
            <a:r>
              <a:rPr lang="en-US" altLang="ja-JP" sz="1200" dirty="0" smtClean="0"/>
              <a:t>seq5	GAGTCCACCCGCCGTATTGCGGCAAGCCGCATTCCGGCTGATCACATGGTGCTGATGGCAGGTTTCACCG</a:t>
            </a:r>
          </a:p>
          <a:p>
            <a:endParaRPr kumimoji="1" lang="en-US" altLang="ja-JP" sz="1200" dirty="0"/>
          </a:p>
          <a:p>
            <a:r>
              <a:rPr lang="en-US" altLang="ja-JP" sz="2000" dirty="0" err="1"/>
              <a:t>awk</a:t>
            </a:r>
            <a:r>
              <a:rPr lang="en-US" altLang="ja-JP" sz="2000" dirty="0"/>
              <a:t> '{if($0~"GA.TC"){print $0}}' input4.txt</a:t>
            </a:r>
          </a:p>
          <a:p>
            <a:r>
              <a:rPr lang="ja-JP" altLang="en-US" sz="2000" dirty="0" smtClean="0"/>
              <a:t>と書ける。</a:t>
            </a:r>
            <a:r>
              <a:rPr lang="en-US" altLang="ja-JP" sz="2000" dirty="0" smtClean="0"/>
              <a:t>GANTC</a:t>
            </a:r>
            <a:r>
              <a:rPr lang="ja-JP" altLang="en-US" sz="2000" dirty="0" smtClean="0"/>
              <a:t>を持つ配列が抽出される。</a:t>
            </a:r>
            <a:endParaRPr lang="en-US" altLang="ja-JP" sz="2000" dirty="0" smtClean="0"/>
          </a:p>
          <a:p>
            <a:endParaRPr lang="en-US" altLang="ja-JP" sz="2000" dirty="0"/>
          </a:p>
          <a:p>
            <a:r>
              <a:rPr lang="en-US" altLang="ja-JP" sz="2000" dirty="0" smtClean="0"/>
              <a:t>~ (tilde) : </a:t>
            </a:r>
            <a:r>
              <a:rPr lang="ja-JP" altLang="en-US" sz="2000" dirty="0"/>
              <a:t>文字列</a:t>
            </a:r>
            <a:r>
              <a:rPr lang="ja-JP" altLang="en-US" sz="2000" dirty="0" smtClean="0"/>
              <a:t>を正規表現と比較し、パターンに一致していたら真を返す</a:t>
            </a:r>
            <a:endParaRPr lang="en-US" altLang="ja-JP" sz="2000" dirty="0" smtClean="0"/>
          </a:p>
          <a:p>
            <a:r>
              <a:rPr lang="en-US" altLang="ja-JP" sz="2000" dirty="0" smtClean="0"/>
              <a:t>!~           : </a:t>
            </a:r>
            <a:r>
              <a:rPr lang="ja-JP" altLang="en-US" sz="2000" dirty="0" smtClean="0"/>
              <a:t>一致していない場合に真</a:t>
            </a:r>
            <a:endParaRPr lang="en-US" altLang="ja-JP" sz="2000" dirty="0"/>
          </a:p>
          <a:p>
            <a:endParaRPr kumimoji="1" lang="en-US" altLang="ja-JP" sz="2000" dirty="0" smtClean="0"/>
          </a:p>
        </p:txBody>
      </p:sp>
    </p:spTree>
    <p:extLst>
      <p:ext uri="{BB962C8B-B14F-4D97-AF65-F5344CB8AC3E}">
        <p14:creationId xmlns:p14="http://schemas.microsoft.com/office/powerpoint/2010/main" val="2983152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64489"/>
            <a:ext cx="8682086" cy="400110"/>
          </a:xfrm>
          <a:prstGeom prst="rect">
            <a:avLst/>
          </a:prstGeom>
          <a:noFill/>
        </p:spPr>
        <p:txBody>
          <a:bodyPr wrap="square" rtlCol="0">
            <a:spAutoFit/>
          </a:bodyPr>
          <a:lstStyle/>
          <a:p>
            <a:r>
              <a:rPr lang="ja-JP" altLang="en-US" sz="2000" dirty="0" smtClean="0"/>
              <a:t>よく使う正規表現に例ついて</a:t>
            </a:r>
            <a:endParaRPr lang="en-US" altLang="ja-JP" sz="2000" dirty="0" smtClean="0"/>
          </a:p>
        </p:txBody>
      </p:sp>
      <p:graphicFrame>
        <p:nvGraphicFramePr>
          <p:cNvPr id="3" name="表 2"/>
          <p:cNvGraphicFramePr>
            <a:graphicFrameLocks noGrp="1"/>
          </p:cNvGraphicFramePr>
          <p:nvPr>
            <p:extLst/>
          </p:nvPr>
        </p:nvGraphicFramePr>
        <p:xfrm>
          <a:off x="789062" y="781703"/>
          <a:ext cx="6096000" cy="2956560"/>
        </p:xfrm>
        <a:graphic>
          <a:graphicData uri="http://schemas.openxmlformats.org/drawingml/2006/table">
            <a:tbl>
              <a:tblPr bandRow="1">
                <a:tableStyleId>{5C22544A-7EE6-4342-B048-85BDC9FD1C3A}</a:tableStyleId>
              </a:tblPr>
              <a:tblGrid>
                <a:gridCol w="1185017">
                  <a:extLst>
                    <a:ext uri="{9D8B030D-6E8A-4147-A177-3AD203B41FA5}">
                      <a16:colId xmlns="" xmlns:a16="http://schemas.microsoft.com/office/drawing/2014/main" val="20000"/>
                    </a:ext>
                  </a:extLst>
                </a:gridCol>
                <a:gridCol w="4910983">
                  <a:extLst>
                    <a:ext uri="{9D8B030D-6E8A-4147-A177-3AD203B41FA5}">
                      <a16:colId xmlns="" xmlns:a16="http://schemas.microsoft.com/office/drawing/2014/main" val="20001"/>
                    </a:ext>
                  </a:extLst>
                </a:gridCol>
              </a:tblGrid>
              <a:tr h="370840">
                <a:tc>
                  <a:txBody>
                    <a:bodyPr/>
                    <a:lstStyle/>
                    <a:p>
                      <a:r>
                        <a:rPr kumimoji="1" lang="en-US" altLang="ja-JP" dirty="0" smtClean="0"/>
                        <a:t>.</a:t>
                      </a:r>
                      <a:endParaRPr kumimoji="1" lang="ja-JP" altLang="en-US" dirty="0"/>
                    </a:p>
                  </a:txBody>
                  <a:tcPr/>
                </a:tc>
                <a:tc>
                  <a:txBody>
                    <a:bodyPr/>
                    <a:lstStyle/>
                    <a:p>
                      <a:r>
                        <a:rPr lang="ja-JP" altLang="en-US" sz="1800" dirty="0" smtClean="0"/>
                        <a:t>ワイルドカード、任意の位置文字を表す</a:t>
                      </a:r>
                      <a:endParaRPr kumimoji="1" lang="ja-JP" altLang="en-US" dirty="0"/>
                    </a:p>
                  </a:txBody>
                  <a:tcPr/>
                </a:tc>
                <a:extLst>
                  <a:ext uri="{0D108BD9-81ED-4DB2-BD59-A6C34878D82A}">
                    <a16:rowId xmlns="" xmlns:a16="http://schemas.microsoft.com/office/drawing/2014/main" val="10000"/>
                  </a:ext>
                </a:extLst>
              </a:tr>
              <a:tr h="370840">
                <a:tc>
                  <a:txBody>
                    <a:bodyPr/>
                    <a:lstStyle/>
                    <a:p>
                      <a:r>
                        <a:rPr kumimoji="1" lang="en-US" altLang="ja-JP" dirty="0" smtClean="0"/>
                        <a:t>a+</a:t>
                      </a:r>
                      <a:endParaRPr kumimoji="1" lang="ja-JP" altLang="en-US" dirty="0"/>
                    </a:p>
                  </a:txBody>
                  <a:tcPr/>
                </a:tc>
                <a:tc>
                  <a:txBody>
                    <a:bodyPr/>
                    <a:lstStyle/>
                    <a:p>
                      <a:r>
                        <a:rPr kumimoji="1" lang="en-US" altLang="ja-JP" dirty="0" smtClean="0"/>
                        <a:t>1</a:t>
                      </a:r>
                      <a:r>
                        <a:rPr kumimoji="1" lang="ja-JP" altLang="en-US" dirty="0" smtClean="0"/>
                        <a:t>文字以上の</a:t>
                      </a:r>
                      <a:r>
                        <a:rPr kumimoji="1" lang="en-US" altLang="ja-JP" dirty="0" smtClean="0"/>
                        <a:t>a</a:t>
                      </a:r>
                      <a:endParaRPr kumimoji="1" lang="ja-JP" altLang="en-US" dirty="0"/>
                    </a:p>
                  </a:txBody>
                  <a:tcPr/>
                </a:tc>
                <a:extLst>
                  <a:ext uri="{0D108BD9-81ED-4DB2-BD59-A6C34878D82A}">
                    <a16:rowId xmlns="" xmlns:a16="http://schemas.microsoft.com/office/drawing/2014/main" val="10001"/>
                  </a:ext>
                </a:extLst>
              </a:tr>
              <a:tr h="370840">
                <a:tc>
                  <a:txBody>
                    <a:bodyPr/>
                    <a:lstStyle/>
                    <a:p>
                      <a:r>
                        <a:rPr kumimoji="1" lang="en-US" altLang="ja-JP" dirty="0" smtClean="0"/>
                        <a:t>a*</a:t>
                      </a:r>
                      <a:endParaRPr kumimoji="1" lang="ja-JP" altLang="en-US" dirty="0"/>
                    </a:p>
                  </a:txBody>
                  <a:tcPr/>
                </a:tc>
                <a:tc>
                  <a:txBody>
                    <a:bodyPr/>
                    <a:lstStyle/>
                    <a:p>
                      <a:r>
                        <a:rPr kumimoji="1" lang="en-US" altLang="ja-JP" dirty="0" smtClean="0"/>
                        <a:t>0</a:t>
                      </a:r>
                      <a:r>
                        <a:rPr kumimoji="1" lang="ja-JP" altLang="en-US" dirty="0" smtClean="0"/>
                        <a:t>文字以上の</a:t>
                      </a:r>
                      <a:r>
                        <a:rPr kumimoji="1" lang="en-US" altLang="ja-JP" dirty="0" smtClean="0"/>
                        <a:t>a</a:t>
                      </a:r>
                      <a:endParaRPr kumimoji="1" lang="ja-JP" altLang="en-US" dirty="0"/>
                    </a:p>
                  </a:txBody>
                  <a:tcPr/>
                </a:tc>
                <a:extLst>
                  <a:ext uri="{0D108BD9-81ED-4DB2-BD59-A6C34878D82A}">
                    <a16:rowId xmlns="" xmlns:a16="http://schemas.microsoft.com/office/drawing/2014/main" val="10002"/>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行の先頭を表す</a:t>
                      </a:r>
                      <a:endParaRPr kumimoji="1" lang="ja-JP" altLang="en-US" dirty="0"/>
                    </a:p>
                  </a:txBody>
                  <a:tcPr/>
                </a:tc>
                <a:extLst>
                  <a:ext uri="{0D108BD9-81ED-4DB2-BD59-A6C34878D82A}">
                    <a16:rowId xmlns="" xmlns:a16="http://schemas.microsoft.com/office/drawing/2014/main" val="10003"/>
                  </a:ext>
                </a:extLst>
              </a:tr>
              <a:tr h="370840">
                <a:tc>
                  <a:txBody>
                    <a:bodyPr/>
                    <a:lstStyle/>
                    <a:p>
                      <a:r>
                        <a:rPr kumimoji="1" lang="en-US" altLang="ja-JP" dirty="0" smtClean="0"/>
                        <a:t>$</a:t>
                      </a:r>
                      <a:endParaRPr kumimoji="1" lang="ja-JP" altLang="en-US" dirty="0"/>
                    </a:p>
                  </a:txBody>
                  <a:tcPr/>
                </a:tc>
                <a:tc>
                  <a:txBody>
                    <a:bodyPr/>
                    <a:lstStyle/>
                    <a:p>
                      <a:r>
                        <a:rPr kumimoji="1" lang="ja-JP" altLang="en-US" dirty="0" smtClean="0"/>
                        <a:t>行の末端を表す</a:t>
                      </a:r>
                      <a:endParaRPr kumimoji="1" lang="ja-JP" altLang="en-US" dirty="0"/>
                    </a:p>
                  </a:txBody>
                  <a:tcPr/>
                </a:tc>
                <a:extLst>
                  <a:ext uri="{0D108BD9-81ED-4DB2-BD59-A6C34878D82A}">
                    <a16:rowId xmlns="" xmlns:a16="http://schemas.microsoft.com/office/drawing/2014/main" val="10004"/>
                  </a:ext>
                </a:extLst>
              </a:tr>
              <a:tr h="370840">
                <a:tc>
                  <a:txBody>
                    <a:bodyPr/>
                    <a:lstStyle/>
                    <a:p>
                      <a:r>
                        <a:rPr kumimoji="1" lang="en-US" altLang="ja-JP" dirty="0" smtClean="0"/>
                        <a:t>[</a:t>
                      </a:r>
                      <a:r>
                        <a:rPr kumimoji="1" lang="en-US" altLang="ja-JP" dirty="0" err="1" smtClean="0"/>
                        <a:t>abc</a:t>
                      </a:r>
                      <a:r>
                        <a:rPr kumimoji="1" lang="en-US" altLang="ja-JP" dirty="0" smtClean="0"/>
                        <a:t>]</a:t>
                      </a:r>
                      <a:endParaRPr kumimoji="1" lang="ja-JP" altLang="en-US" dirty="0"/>
                    </a:p>
                  </a:txBody>
                  <a:tcPr/>
                </a:tc>
                <a:tc>
                  <a:txBody>
                    <a:bodyPr/>
                    <a:lstStyle/>
                    <a:p>
                      <a:r>
                        <a:rPr kumimoji="1" lang="en-US" altLang="ja-JP" dirty="0" smtClean="0"/>
                        <a:t>a</a:t>
                      </a:r>
                      <a:r>
                        <a:rPr kumimoji="1" lang="ja-JP" altLang="en-US" dirty="0" smtClean="0"/>
                        <a:t>もしくは</a:t>
                      </a:r>
                      <a:r>
                        <a:rPr kumimoji="1" lang="en-US" altLang="ja-JP" dirty="0" smtClean="0"/>
                        <a:t>b</a:t>
                      </a:r>
                      <a:r>
                        <a:rPr kumimoji="1" lang="ja-JP" altLang="en-US" dirty="0" smtClean="0"/>
                        <a:t>もしくは</a:t>
                      </a:r>
                      <a:r>
                        <a:rPr kumimoji="1" lang="en-US" altLang="ja-JP" dirty="0" smtClean="0"/>
                        <a:t>c</a:t>
                      </a:r>
                      <a:r>
                        <a:rPr kumimoji="1" lang="ja-JP" altLang="en-US" dirty="0" smtClean="0"/>
                        <a:t>のいずれかの文字</a:t>
                      </a:r>
                      <a:endParaRPr kumimoji="1" lang="ja-JP" altLang="en-US" dirty="0"/>
                    </a:p>
                  </a:txBody>
                  <a:tcPr/>
                </a:tc>
                <a:extLst>
                  <a:ext uri="{0D108BD9-81ED-4DB2-BD59-A6C34878D82A}">
                    <a16:rowId xmlns="" xmlns:a16="http://schemas.microsoft.com/office/drawing/2014/main" val="10005"/>
                  </a:ext>
                </a:extLst>
              </a:tr>
              <a:tr h="185420">
                <a:tc>
                  <a:txBody>
                    <a:bodyPr/>
                    <a:lstStyle/>
                    <a:p>
                      <a:r>
                        <a:rPr kumimoji="1" lang="en-US" altLang="ja-JP" dirty="0" smtClean="0"/>
                        <a:t>[^</a:t>
                      </a:r>
                      <a:r>
                        <a:rPr kumimoji="1" lang="en-US" altLang="ja-JP" dirty="0" err="1" smtClean="0"/>
                        <a:t>abc</a:t>
                      </a:r>
                      <a:r>
                        <a:rPr kumimoji="1" lang="en-US" altLang="ja-JP" dirty="0" smtClean="0"/>
                        <a:t>]</a:t>
                      </a:r>
                      <a:endParaRPr kumimoji="1" lang="ja-JP" altLang="en-US" dirty="0"/>
                    </a:p>
                  </a:txBody>
                  <a:tcPr/>
                </a:tc>
                <a:tc>
                  <a:txBody>
                    <a:bodyPr/>
                    <a:lstStyle/>
                    <a:p>
                      <a:r>
                        <a:rPr kumimoji="1" lang="en-US" altLang="ja-JP" dirty="0" smtClean="0"/>
                        <a:t>a</a:t>
                      </a:r>
                      <a:r>
                        <a:rPr kumimoji="1" lang="ja-JP" altLang="en-US" dirty="0" smtClean="0"/>
                        <a:t>でも</a:t>
                      </a:r>
                      <a:r>
                        <a:rPr kumimoji="1" lang="en-US" altLang="ja-JP" dirty="0" smtClean="0"/>
                        <a:t>b</a:t>
                      </a:r>
                      <a:r>
                        <a:rPr kumimoji="1" lang="ja-JP" altLang="en-US" dirty="0" smtClean="0"/>
                        <a:t>でも</a:t>
                      </a:r>
                      <a:r>
                        <a:rPr kumimoji="1" lang="en-US" altLang="ja-JP" dirty="0" smtClean="0"/>
                        <a:t>c</a:t>
                      </a:r>
                      <a:r>
                        <a:rPr kumimoji="1" lang="ja-JP" altLang="en-US" dirty="0" smtClean="0"/>
                        <a:t>でもない文字</a:t>
                      </a:r>
                      <a:endParaRPr kumimoji="1" lang="ja-JP" altLang="en-US" dirty="0"/>
                    </a:p>
                  </a:txBody>
                  <a:tcPr/>
                </a:tc>
                <a:extLst>
                  <a:ext uri="{0D108BD9-81ED-4DB2-BD59-A6C34878D82A}">
                    <a16:rowId xmlns="" xmlns:a16="http://schemas.microsoft.com/office/drawing/2014/main" val="10006"/>
                  </a:ext>
                </a:extLst>
              </a:tr>
              <a:tr h="185420">
                <a:tc>
                  <a:txBody>
                    <a:bodyPr/>
                    <a:lstStyle/>
                    <a:p>
                      <a:r>
                        <a:rPr kumimoji="1" lang="en-US" altLang="ja-JP" dirty="0" smtClean="0"/>
                        <a:t>(</a:t>
                      </a:r>
                      <a:r>
                        <a:rPr kumimoji="1" lang="en-US" altLang="ja-JP" dirty="0" err="1" smtClean="0"/>
                        <a:t>abc|def</a:t>
                      </a:r>
                      <a:r>
                        <a:rPr kumimoji="1" lang="en-US" altLang="ja-JP" dirty="0" smtClean="0"/>
                        <a:t>)</a:t>
                      </a:r>
                      <a:endParaRPr kumimoji="1" lang="ja-JP" altLang="en-US" dirty="0"/>
                    </a:p>
                  </a:txBody>
                  <a:tcPr/>
                </a:tc>
                <a:tc>
                  <a:txBody>
                    <a:bodyPr/>
                    <a:lstStyle/>
                    <a:p>
                      <a:r>
                        <a:rPr kumimoji="1" lang="en-US" altLang="ja-JP" dirty="0" err="1" smtClean="0"/>
                        <a:t>abc</a:t>
                      </a:r>
                      <a:r>
                        <a:rPr kumimoji="1" lang="ja-JP" altLang="en-US" dirty="0" smtClean="0"/>
                        <a:t>もしくは</a:t>
                      </a:r>
                      <a:r>
                        <a:rPr kumimoji="1" lang="en-US" altLang="ja-JP" dirty="0" err="1" smtClean="0"/>
                        <a:t>def</a:t>
                      </a:r>
                      <a:r>
                        <a:rPr kumimoji="1" lang="ja-JP" altLang="en-US" dirty="0" smtClean="0"/>
                        <a:t>という文字列</a:t>
                      </a:r>
                      <a:endParaRPr kumimoji="1" lang="ja-JP" altLang="en-US" dirty="0"/>
                    </a:p>
                  </a:txBody>
                  <a:tcPr/>
                </a:tc>
                <a:extLst>
                  <a:ext uri="{0D108BD9-81ED-4DB2-BD59-A6C34878D82A}">
                    <a16:rowId xmlns="" xmlns:a16="http://schemas.microsoft.com/office/drawing/2014/main" val="937025286"/>
                  </a:ext>
                </a:extLst>
              </a:tr>
            </a:tbl>
          </a:graphicData>
        </a:graphic>
      </p:graphicFrame>
      <p:sp>
        <p:nvSpPr>
          <p:cNvPr id="4" name="テキスト ボックス 3"/>
          <p:cNvSpPr txBox="1"/>
          <p:nvPr/>
        </p:nvSpPr>
        <p:spPr>
          <a:xfrm>
            <a:off x="197964" y="3824638"/>
            <a:ext cx="8682086" cy="1015663"/>
          </a:xfrm>
          <a:prstGeom prst="rect">
            <a:avLst/>
          </a:prstGeom>
          <a:noFill/>
        </p:spPr>
        <p:txBody>
          <a:bodyPr wrap="square" rtlCol="0">
            <a:spAutoFit/>
          </a:bodyPr>
          <a:lstStyle/>
          <a:p>
            <a:r>
              <a:rPr lang="ja-JP" altLang="en-US" sz="2000" dirty="0" smtClean="0"/>
              <a:t>例として、スプライスサイトは正規表現でどのように書けますか？</a:t>
            </a:r>
            <a:endParaRPr lang="en-US" altLang="ja-JP" sz="2000" dirty="0" smtClean="0"/>
          </a:p>
          <a:p>
            <a:endParaRPr lang="en-US" altLang="ja-JP" sz="2000" dirty="0"/>
          </a:p>
          <a:p>
            <a:r>
              <a:rPr lang="ja-JP" altLang="en-US" sz="2000" dirty="0" smtClean="0"/>
              <a:t>スプライスサイトについて</a:t>
            </a:r>
            <a:endParaRPr lang="en-US" altLang="ja-JP" sz="2000" dirty="0" smtClean="0"/>
          </a:p>
        </p:txBody>
      </p:sp>
      <p:sp>
        <p:nvSpPr>
          <p:cNvPr id="5" name="正方形/長方形 4"/>
          <p:cNvSpPr/>
          <p:nvPr/>
        </p:nvSpPr>
        <p:spPr>
          <a:xfrm>
            <a:off x="273466" y="4832086"/>
            <a:ext cx="4909559" cy="369332"/>
          </a:xfrm>
          <a:prstGeom prst="rect">
            <a:avLst/>
          </a:prstGeom>
        </p:spPr>
        <p:txBody>
          <a:bodyPr wrap="square">
            <a:spAutoFit/>
          </a:bodyPr>
          <a:lstStyle/>
          <a:p>
            <a:r>
              <a:rPr lang="ja-JP" altLang="en-US" dirty="0"/>
              <a:t>http://www.geneinfinity.org/sp/sp_coding.html</a:t>
            </a:r>
          </a:p>
        </p:txBody>
      </p:sp>
    </p:spTree>
    <p:extLst>
      <p:ext uri="{BB962C8B-B14F-4D97-AF65-F5344CB8AC3E}">
        <p14:creationId xmlns:p14="http://schemas.microsoft.com/office/powerpoint/2010/main" val="2807038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016758"/>
          </a:xfrm>
          <a:prstGeom prst="rect">
            <a:avLst/>
          </a:prstGeom>
          <a:noFill/>
        </p:spPr>
        <p:txBody>
          <a:bodyPr wrap="square" rtlCol="0">
            <a:spAutoFit/>
          </a:bodyPr>
          <a:lstStyle/>
          <a:p>
            <a:r>
              <a:rPr lang="ja-JP" altLang="en-US" sz="2000" dirty="0"/>
              <a:t>練習問題①</a:t>
            </a:r>
            <a:endParaRPr lang="en-US" altLang="ja-JP" sz="2000" dirty="0" smtClean="0"/>
          </a:p>
          <a:p>
            <a:endParaRPr lang="en-US" altLang="ja-JP" sz="2000" dirty="0" smtClean="0"/>
          </a:p>
          <a:p>
            <a:r>
              <a:rPr lang="en-US" altLang="ja-JP" sz="2000" dirty="0"/>
              <a:t>16S + 18S rDNA</a:t>
            </a:r>
            <a:r>
              <a:rPr lang="ja-JP" altLang="en-US" sz="2000" dirty="0" smtClean="0"/>
              <a:t>のデータベースである</a:t>
            </a:r>
            <a:r>
              <a:rPr lang="en-US" altLang="ja-JP" sz="2000" dirty="0" smtClean="0"/>
              <a:t>SILVA</a:t>
            </a:r>
            <a:r>
              <a:rPr lang="ja-JP" altLang="en-US" sz="2000" dirty="0" smtClean="0"/>
              <a:t>の配列名の行だけを抽出したファイルを下記の通りダウンロードする。</a:t>
            </a:r>
            <a:endParaRPr lang="en-US" altLang="ja-JP" sz="2000" dirty="0" smtClean="0"/>
          </a:p>
          <a:p>
            <a:r>
              <a:rPr lang="en-US" altLang="ja-JP" sz="2000" dirty="0" err="1" smtClean="0"/>
              <a:t>wget</a:t>
            </a:r>
            <a:r>
              <a:rPr lang="en-US" altLang="ja-JP" sz="2000" dirty="0" smtClean="0"/>
              <a:t> http</a:t>
            </a:r>
            <a:r>
              <a:rPr lang="en-US" altLang="ja-JP" sz="2000" dirty="0"/>
              <a:t>://</a:t>
            </a:r>
            <a:r>
              <a:rPr lang="en-US" altLang="ja-JP" sz="2000" dirty="0" smtClean="0"/>
              <a:t>www.suikou.fs.a.u-tokyo.ac.jp/yosh_data/2018train</a:t>
            </a:r>
            <a:r>
              <a:rPr lang="en-US" altLang="ja-JP" sz="2000" dirty="0"/>
              <a:t>/ SILVA_128_SSURef_Nr99_tax_silva.fasta.name</a:t>
            </a:r>
          </a:p>
          <a:p>
            <a:r>
              <a:rPr lang="ja-JP" altLang="en-US" sz="2000" dirty="0"/>
              <a:t>中身</a:t>
            </a:r>
            <a:r>
              <a:rPr lang="ja-JP" altLang="en-US" sz="2000" dirty="0" smtClean="0"/>
              <a:t>は</a:t>
            </a:r>
            <a:endParaRPr lang="en-US" altLang="ja-JP" sz="2000" dirty="0" smtClean="0"/>
          </a:p>
          <a:p>
            <a:r>
              <a:rPr lang="en-US" altLang="ja-JP" sz="2000" dirty="0" smtClean="0"/>
              <a:t>&gt;[</a:t>
            </a:r>
            <a:r>
              <a:rPr lang="ja-JP" altLang="en-US" sz="2000" dirty="0" smtClean="0"/>
              <a:t>配列名</a:t>
            </a:r>
            <a:r>
              <a:rPr lang="en-US" altLang="ja-JP" sz="2000" dirty="0" smtClean="0"/>
              <a:t>(</a:t>
            </a:r>
            <a:r>
              <a:rPr lang="ja-JP" altLang="en-US" sz="2000" dirty="0" smtClean="0"/>
              <a:t>スペースは含まない</a:t>
            </a:r>
            <a:r>
              <a:rPr lang="en-US" altLang="ja-JP" sz="2000" dirty="0" smtClean="0"/>
              <a:t>)][</a:t>
            </a:r>
            <a:r>
              <a:rPr lang="ja-JP" altLang="en-US" sz="2000" dirty="0" smtClean="0"/>
              <a:t>スペース</a:t>
            </a:r>
            <a:r>
              <a:rPr lang="en-US" altLang="ja-JP" sz="2000" dirty="0" smtClean="0"/>
              <a:t>][</a:t>
            </a:r>
            <a:r>
              <a:rPr lang="ja-JP" altLang="en-US" sz="2000" dirty="0" smtClean="0"/>
              <a:t>分類名</a:t>
            </a:r>
            <a:r>
              <a:rPr lang="en-US" altLang="ja-JP" sz="2000" dirty="0" smtClean="0"/>
              <a:t>(</a:t>
            </a:r>
            <a:r>
              <a:rPr lang="ja-JP" altLang="en-US" sz="2000" dirty="0" smtClean="0"/>
              <a:t>スペースを含む</a:t>
            </a:r>
            <a:r>
              <a:rPr lang="en-US" altLang="ja-JP" sz="2000" dirty="0" smtClean="0"/>
              <a:t>)]</a:t>
            </a:r>
            <a:endParaRPr lang="en-US" altLang="ja-JP" sz="2000" dirty="0"/>
          </a:p>
          <a:p>
            <a:r>
              <a:rPr lang="ja-JP" altLang="en-US" sz="2000" dirty="0" smtClean="0"/>
              <a:t>となっている。</a:t>
            </a:r>
            <a:endParaRPr lang="en-US" altLang="ja-JP" sz="2000" dirty="0"/>
          </a:p>
          <a:p>
            <a:endParaRPr lang="en-US" altLang="ja-JP" sz="2000" dirty="0"/>
          </a:p>
          <a:p>
            <a:r>
              <a:rPr lang="en-US" altLang="ja-JP" sz="2000" dirty="0" smtClean="0"/>
              <a:t>1</a:t>
            </a:r>
            <a:r>
              <a:rPr lang="ja-JP" altLang="en-US" sz="2000" dirty="0" err="1" smtClean="0"/>
              <a:t>．</a:t>
            </a:r>
            <a:r>
              <a:rPr lang="ja-JP" altLang="en-US" sz="2000" dirty="0" smtClean="0"/>
              <a:t>「</a:t>
            </a:r>
            <a:r>
              <a:rPr lang="en-US" altLang="ja-JP" sz="2000" dirty="0" smtClean="0"/>
              <a:t>Bacteria</a:t>
            </a:r>
            <a:r>
              <a:rPr lang="ja-JP" altLang="en-US" sz="2000" dirty="0" smtClean="0"/>
              <a:t>」という文字列が含まれる行を抽出せよ。</a:t>
            </a:r>
            <a:endParaRPr lang="en-US" altLang="ja-JP" sz="2000" dirty="0" smtClean="0"/>
          </a:p>
          <a:p>
            <a:endParaRPr lang="en-US" altLang="ja-JP" sz="2000" dirty="0"/>
          </a:p>
          <a:p>
            <a:r>
              <a:rPr lang="en-US" altLang="ja-JP" sz="2000" dirty="0" smtClean="0"/>
              <a:t>2</a:t>
            </a:r>
            <a:r>
              <a:rPr lang="ja-JP" altLang="en-US" sz="2000" dirty="0" err="1" smtClean="0"/>
              <a:t>．</a:t>
            </a:r>
            <a:r>
              <a:rPr lang="ja-JP" altLang="en-US" sz="2000" dirty="0" smtClean="0"/>
              <a:t>分類名が「</a:t>
            </a:r>
            <a:r>
              <a:rPr lang="en-US" altLang="ja-JP" sz="2000" dirty="0" smtClean="0"/>
              <a:t>Bacteria</a:t>
            </a:r>
            <a:r>
              <a:rPr lang="ja-JP" altLang="en-US" sz="2000" dirty="0" smtClean="0"/>
              <a:t>」という文字列で始まる行のみ抽出せよ。</a:t>
            </a:r>
            <a:endParaRPr lang="en-US" altLang="ja-JP" sz="2000" dirty="0" smtClean="0"/>
          </a:p>
          <a:p>
            <a:endParaRPr lang="en-US" altLang="ja-JP" sz="2000" dirty="0"/>
          </a:p>
          <a:p>
            <a:r>
              <a:rPr lang="en-US" altLang="ja-JP" sz="2000" dirty="0" smtClean="0"/>
              <a:t>3</a:t>
            </a:r>
            <a:r>
              <a:rPr lang="ja-JP" altLang="en-US" sz="2000" dirty="0" err="1" smtClean="0"/>
              <a:t>．</a:t>
            </a:r>
            <a:r>
              <a:rPr lang="ja-JP" altLang="en-US" sz="2000" dirty="0" smtClean="0"/>
              <a:t>ドメインが</a:t>
            </a:r>
            <a:r>
              <a:rPr lang="en-US" altLang="ja-JP" sz="2000" dirty="0" smtClean="0"/>
              <a:t>Bacteria</a:t>
            </a:r>
            <a:r>
              <a:rPr lang="ja-JP" altLang="en-US" sz="2000" dirty="0" err="1" smtClean="0"/>
              <a:t>、</a:t>
            </a:r>
            <a:r>
              <a:rPr lang="en-US" altLang="ja-JP" sz="2000" dirty="0"/>
              <a:t> </a:t>
            </a:r>
            <a:r>
              <a:rPr lang="en-US" altLang="ja-JP" sz="2000" dirty="0" err="1" smtClean="0"/>
              <a:t>Eukaryota</a:t>
            </a:r>
            <a:r>
              <a:rPr lang="ja-JP" altLang="en-US" sz="2000" dirty="0" smtClean="0"/>
              <a:t>に属する生物はそれぞれいくつ登録されているか？</a:t>
            </a:r>
            <a:endParaRPr lang="en-US" altLang="ja-JP" sz="2000" dirty="0" smtClean="0"/>
          </a:p>
        </p:txBody>
      </p:sp>
    </p:spTree>
    <p:extLst>
      <p:ext uri="{BB962C8B-B14F-4D97-AF65-F5344CB8AC3E}">
        <p14:creationId xmlns:p14="http://schemas.microsoft.com/office/powerpoint/2010/main" val="1449350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555641"/>
          </a:xfrm>
          <a:prstGeom prst="rect">
            <a:avLst/>
          </a:prstGeom>
          <a:noFill/>
        </p:spPr>
        <p:txBody>
          <a:bodyPr wrap="square" rtlCol="0">
            <a:spAutoFit/>
          </a:bodyPr>
          <a:lstStyle/>
          <a:p>
            <a:r>
              <a:rPr lang="ja-JP" altLang="en-US" sz="2000" dirty="0" smtClean="0"/>
              <a:t>入力データが複数ファイルある場合</a:t>
            </a:r>
            <a:endParaRPr lang="en-US" altLang="ja-JP" sz="2000" dirty="0" smtClean="0"/>
          </a:p>
          <a:p>
            <a:endParaRPr lang="en-US" altLang="ja-JP" sz="2000" dirty="0" smtClean="0"/>
          </a:p>
          <a:p>
            <a:r>
              <a:rPr lang="ja-JP" altLang="en-US" sz="2000" dirty="0"/>
              <a:t>例</a:t>
            </a:r>
            <a:r>
              <a:rPr lang="ja-JP" altLang="en-US" sz="2000" dirty="0" smtClean="0"/>
              <a:t>えば、下記のように入力すると、最初に</a:t>
            </a:r>
            <a:r>
              <a:rPr lang="en-US" altLang="ja-JP" sz="2000" dirty="0" smtClean="0"/>
              <a:t>input.txt</a:t>
            </a:r>
            <a:r>
              <a:rPr lang="ja-JP" altLang="en-US" sz="2000" dirty="0" smtClean="0"/>
              <a:t>の中身が表示されて、次に</a:t>
            </a:r>
            <a:r>
              <a:rPr lang="en-US" altLang="ja-JP" sz="2000" dirty="0" smtClean="0"/>
              <a:t>input4.txt</a:t>
            </a:r>
            <a:r>
              <a:rPr lang="ja-JP" altLang="en-US" sz="2000" dirty="0" smtClean="0"/>
              <a:t>の中身が表示されます。</a:t>
            </a:r>
            <a:endParaRPr lang="en-US" altLang="ja-JP" sz="2000" dirty="0" smtClean="0"/>
          </a:p>
          <a:p>
            <a:endParaRPr lang="en-US" altLang="ja-JP" sz="2000" dirty="0" smtClean="0"/>
          </a:p>
          <a:p>
            <a:r>
              <a:rPr lang="en-US" altLang="ja-JP" sz="2000" dirty="0" err="1"/>
              <a:t>awk</a:t>
            </a:r>
            <a:r>
              <a:rPr lang="en-US" altLang="ja-JP" sz="2000" dirty="0"/>
              <a:t> '{print $0}' input.txt </a:t>
            </a:r>
            <a:r>
              <a:rPr lang="en-US" altLang="ja-JP" sz="2000" dirty="0" smtClean="0"/>
              <a:t>input4.txt</a:t>
            </a:r>
          </a:p>
          <a:p>
            <a:endParaRPr lang="en-US" altLang="ja-JP" sz="2000" dirty="0"/>
          </a:p>
          <a:p>
            <a:r>
              <a:rPr lang="ja-JP" altLang="en-US" sz="2000" dirty="0" smtClean="0"/>
              <a:t>このように</a:t>
            </a:r>
            <a:r>
              <a:rPr lang="en-US" altLang="ja-JP" sz="2000" dirty="0" err="1" smtClean="0"/>
              <a:t>awk</a:t>
            </a:r>
            <a:r>
              <a:rPr lang="ja-JP" altLang="en-US" sz="2000" dirty="0" smtClean="0"/>
              <a:t>は複数の入力ファイルがあると、それらを順番に開いて一行ずつ処理を行います。</a:t>
            </a:r>
            <a:endParaRPr lang="en-US" altLang="ja-JP" sz="2000" dirty="0" smtClean="0"/>
          </a:p>
          <a:p>
            <a:endParaRPr lang="en-US" altLang="ja-JP" sz="2000" dirty="0"/>
          </a:p>
          <a:p>
            <a:r>
              <a:rPr lang="ja-JP" altLang="en-US" sz="2000" dirty="0" smtClean="0"/>
              <a:t>ここで、</a:t>
            </a:r>
            <a:r>
              <a:rPr lang="en-US" altLang="ja-JP" sz="2000" dirty="0" smtClean="0"/>
              <a:t>AWK</a:t>
            </a:r>
            <a:r>
              <a:rPr lang="ja-JP" altLang="en-US" sz="2000" dirty="0" smtClean="0"/>
              <a:t>の特別な次の変数を使うとファイルごとに処理を変えることが出来ます。</a:t>
            </a:r>
            <a:endParaRPr lang="en-US" altLang="ja-JP" sz="2000" dirty="0" smtClean="0"/>
          </a:p>
          <a:p>
            <a:endParaRPr lang="en-US" altLang="ja-JP" sz="2000" dirty="0" smtClean="0"/>
          </a:p>
          <a:p>
            <a:r>
              <a:rPr lang="en-US" altLang="ja-JP" sz="2000" dirty="0" smtClean="0"/>
              <a:t>FILENAME</a:t>
            </a:r>
            <a:r>
              <a:rPr lang="ja-JP" altLang="en-US" sz="2000" dirty="0" smtClean="0"/>
              <a:t>　→　現在開いているファイル名</a:t>
            </a:r>
            <a:endParaRPr lang="en-US" altLang="ja-JP" sz="2000" dirty="0" smtClean="0"/>
          </a:p>
          <a:p>
            <a:r>
              <a:rPr lang="en-US" altLang="ja-JP" sz="2000" dirty="0" smtClean="0"/>
              <a:t>ARGV[] </a:t>
            </a:r>
            <a:r>
              <a:rPr lang="ja-JP" altLang="en-US" sz="2000" dirty="0" smtClean="0"/>
              <a:t>　　  →　引数として指定したファイル名の配列</a:t>
            </a:r>
            <a:endParaRPr lang="en-US" altLang="ja-JP" sz="2000" dirty="0" smtClean="0"/>
          </a:p>
          <a:p>
            <a:r>
              <a:rPr lang="en-US" altLang="ja-JP" sz="2000" dirty="0"/>
              <a:t> </a:t>
            </a:r>
            <a:r>
              <a:rPr lang="en-US" altLang="ja-JP" sz="2000" dirty="0" smtClean="0"/>
              <a:t>                                 (</a:t>
            </a:r>
            <a:r>
              <a:rPr lang="ja-JP" altLang="en-US" sz="2000" dirty="0" smtClean="0"/>
              <a:t>上記例だと、</a:t>
            </a:r>
            <a:r>
              <a:rPr lang="en-US" altLang="ja-JP" sz="2000" dirty="0" smtClean="0"/>
              <a:t>ARGV[1]=input.txt)</a:t>
            </a:r>
          </a:p>
          <a:p>
            <a:r>
              <a:rPr lang="en-US" altLang="ja-JP" sz="2000" dirty="0" smtClean="0"/>
              <a:t>FNR</a:t>
            </a:r>
            <a:r>
              <a:rPr lang="ja-JP" altLang="en-US" sz="2000" dirty="0" smtClean="0"/>
              <a:t>　　　　　→　現在開いているファイルの何行目を処理しているか</a:t>
            </a:r>
            <a:endParaRPr lang="en-US" altLang="ja-JP" sz="2000" dirty="0" smtClean="0"/>
          </a:p>
          <a:p>
            <a:r>
              <a:rPr lang="ja-JP" altLang="en-US" sz="2000" dirty="0"/>
              <a:t>　</a:t>
            </a:r>
            <a:r>
              <a:rPr lang="ja-JP" altLang="en-US" sz="2000" dirty="0" smtClean="0"/>
              <a:t>　　　　　　　　　（全ファイル合計の場合は</a:t>
            </a:r>
            <a:r>
              <a:rPr lang="en-US" altLang="ja-JP" sz="2000" dirty="0" smtClean="0"/>
              <a:t>NR)</a:t>
            </a:r>
          </a:p>
          <a:p>
            <a:endParaRPr lang="en-US" altLang="ja-JP" sz="2000" dirty="0" smtClean="0"/>
          </a:p>
          <a:p>
            <a:r>
              <a:rPr lang="ja-JP" altLang="en-US" sz="2000" dirty="0" smtClean="0"/>
              <a:t>例えば、</a:t>
            </a:r>
            <a:r>
              <a:rPr lang="en-US" altLang="ja-JP" sz="2000" dirty="0" smtClean="0"/>
              <a:t>input.txt</a:t>
            </a:r>
            <a:r>
              <a:rPr lang="ja-JP" altLang="en-US" sz="2000" dirty="0" err="1" smtClean="0"/>
              <a:t>だけ</a:t>
            </a:r>
            <a:r>
              <a:rPr lang="ja-JP" altLang="en-US" sz="2000" dirty="0"/>
              <a:t>表示</a:t>
            </a:r>
            <a:r>
              <a:rPr lang="ja-JP" altLang="en-US" sz="2000" dirty="0" smtClean="0"/>
              <a:t>したい</a:t>
            </a:r>
            <a:r>
              <a:rPr lang="ja-JP" altLang="en-US" sz="2000" dirty="0"/>
              <a:t>場合</a:t>
            </a:r>
            <a:r>
              <a:rPr lang="ja-JP" altLang="en-US" sz="2000" dirty="0" smtClean="0"/>
              <a:t>は</a:t>
            </a:r>
            <a:endParaRPr lang="en-US" altLang="ja-JP" sz="2000" dirty="0" smtClean="0"/>
          </a:p>
          <a:p>
            <a:r>
              <a:rPr lang="en-US" altLang="ja-JP" sz="2000" dirty="0" err="1"/>
              <a:t>awk</a:t>
            </a:r>
            <a:r>
              <a:rPr lang="en-US" altLang="ja-JP" sz="2000" dirty="0"/>
              <a:t> '{if(FILENAME==ARGV[1]){print $0}}' input.txt input4.txt</a:t>
            </a:r>
          </a:p>
        </p:txBody>
      </p:sp>
    </p:spTree>
    <p:extLst>
      <p:ext uri="{BB962C8B-B14F-4D97-AF65-F5344CB8AC3E}">
        <p14:creationId xmlns:p14="http://schemas.microsoft.com/office/powerpoint/2010/main" val="2685278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spAutoFit/>
          </a:bodyPr>
          <a:lstStyle/>
          <a:p>
            <a:r>
              <a:rPr lang="ja-JP" altLang="en-US" sz="2000" dirty="0"/>
              <a:t>練習</a:t>
            </a:r>
            <a:r>
              <a:rPr lang="ja-JP" altLang="en-US" sz="2000" dirty="0" smtClean="0"/>
              <a:t>問題②</a:t>
            </a:r>
            <a:endParaRPr lang="en-US" altLang="ja-JP" sz="2000" dirty="0" smtClean="0"/>
          </a:p>
          <a:p>
            <a:r>
              <a:rPr kumimoji="1" lang="ja-JP" altLang="en-US" sz="2000" dirty="0" smtClean="0"/>
              <a:t>アノテーション情報の付与</a:t>
            </a:r>
            <a:endParaRPr kumimoji="1" lang="en-US" altLang="ja-JP" sz="2000" dirty="0" smtClean="0"/>
          </a:p>
          <a:p>
            <a:endParaRPr kumimoji="1" lang="en-US" altLang="ja-JP" sz="2000" dirty="0"/>
          </a:p>
          <a:p>
            <a:r>
              <a:rPr lang="ja-JP" altLang="en-US" sz="2000" dirty="0" smtClean="0"/>
              <a:t>遺伝子（正確にはトランスクリプト）発現情報ファイル</a:t>
            </a:r>
            <a:endParaRPr lang="en-US" altLang="ja-JP" sz="2000" dirty="0" smtClean="0"/>
          </a:p>
          <a:p>
            <a:r>
              <a:rPr lang="en-US" altLang="ja-JP" sz="2000" dirty="0">
                <a:hlinkClick r:id="rId2"/>
              </a:rPr>
              <a:t>http://www.suikou.fs.a.u-tokyo.ac.jp/yosh_data/2018/train/take.tpm.txt</a:t>
            </a:r>
            <a:endParaRPr lang="en-US" altLang="ja-JP" sz="2000" dirty="0"/>
          </a:p>
          <a:p>
            <a:r>
              <a:rPr lang="ja-JP" altLang="en-US" sz="2000" dirty="0" smtClean="0"/>
              <a:t>と、各遺伝子の</a:t>
            </a:r>
            <a:r>
              <a:rPr lang="en-US" altLang="ja-JP" sz="2000" dirty="0" smtClean="0"/>
              <a:t>Blast</a:t>
            </a:r>
            <a:r>
              <a:rPr lang="ja-JP" altLang="en-US" sz="2000" dirty="0" smtClean="0"/>
              <a:t>検索結果ファイル</a:t>
            </a:r>
            <a:endParaRPr lang="en-US" altLang="ja-JP" sz="2000" dirty="0" smtClean="0"/>
          </a:p>
          <a:p>
            <a:r>
              <a:rPr lang="en-US" altLang="ja-JP" sz="2000" dirty="0">
                <a:hlinkClick r:id="rId3"/>
              </a:rPr>
              <a:t>http://www.suikou.fs.a.u-tokyo.ac.jp/yosh_data/2018/train/take.blastn.txt</a:t>
            </a:r>
            <a:endParaRPr lang="en-US" altLang="ja-JP" sz="2000" dirty="0"/>
          </a:p>
          <a:p>
            <a:r>
              <a:rPr lang="ja-JP" altLang="en-US" sz="2000" dirty="0" smtClean="0"/>
              <a:t>から、次のファイルを作成せよ</a:t>
            </a:r>
            <a:endParaRPr lang="en-US" altLang="ja-JP" sz="2000" dirty="0" smtClean="0"/>
          </a:p>
          <a:p>
            <a:endParaRPr kumimoji="1" lang="en-US" altLang="ja-JP" sz="2000" dirty="0"/>
          </a:p>
          <a:p>
            <a:r>
              <a:rPr lang="en-US" altLang="ja-JP" sz="2000" dirty="0" smtClean="0"/>
              <a:t>1</a:t>
            </a:r>
            <a:r>
              <a:rPr lang="ja-JP" altLang="en-US" sz="2000" dirty="0" err="1" smtClean="0"/>
              <a:t>．</a:t>
            </a:r>
            <a:r>
              <a:rPr lang="en-US" altLang="ja-JP" sz="2000" dirty="0" smtClean="0"/>
              <a:t>Blast</a:t>
            </a:r>
            <a:r>
              <a:rPr lang="ja-JP" altLang="en-US" sz="2000" dirty="0" smtClean="0"/>
              <a:t>の結果ファイルのうち、</a:t>
            </a:r>
            <a:r>
              <a:rPr lang="en-US" altLang="ja-JP" sz="2000" dirty="0" smtClean="0"/>
              <a:t>E-value &lt; 1e-10 (0.0000000001)</a:t>
            </a:r>
            <a:r>
              <a:rPr lang="ja-JP" altLang="en-US" sz="2000" dirty="0" smtClean="0"/>
              <a:t>以下のトップヒットを抽出せよ。</a:t>
            </a:r>
            <a:endParaRPr lang="en-US" altLang="ja-JP" sz="2000" dirty="0" smtClean="0"/>
          </a:p>
          <a:p>
            <a:endParaRPr kumimoji="1" lang="en-US" altLang="ja-JP" sz="2000" dirty="0"/>
          </a:p>
          <a:p>
            <a:r>
              <a:rPr lang="en-US" altLang="ja-JP" sz="2000" dirty="0"/>
              <a:t>2</a:t>
            </a:r>
            <a:r>
              <a:rPr lang="ja-JP" altLang="en-US" sz="2000" dirty="0" err="1" smtClean="0"/>
              <a:t>．</a:t>
            </a:r>
            <a:r>
              <a:rPr lang="ja-JP" altLang="en-US" sz="2000" dirty="0" smtClean="0"/>
              <a:t>遺伝子発現情報ファイルに</a:t>
            </a:r>
            <a:r>
              <a:rPr lang="en-US" altLang="ja-JP" sz="2000" dirty="0" smtClean="0"/>
              <a:t>1</a:t>
            </a:r>
            <a:r>
              <a:rPr lang="ja-JP" altLang="en-US" sz="2000" dirty="0" err="1" smtClean="0"/>
              <a:t>．で抽</a:t>
            </a:r>
            <a:r>
              <a:rPr lang="ja-JP" altLang="en-US" sz="2000" dirty="0" smtClean="0"/>
              <a:t>出された遺伝子名を付与せよ。</a:t>
            </a:r>
            <a:endParaRPr lang="en-US" altLang="ja-JP" sz="2000" dirty="0" smtClean="0"/>
          </a:p>
          <a:p>
            <a:r>
              <a:rPr lang="ja-JP" altLang="en-US" sz="2000" dirty="0"/>
              <a:t>　ファイル</a:t>
            </a:r>
            <a:r>
              <a:rPr lang="ja-JP" altLang="en-US" sz="2000" dirty="0" smtClean="0"/>
              <a:t>を</a:t>
            </a:r>
            <a:r>
              <a:rPr lang="en-US" altLang="ja-JP" sz="2000" dirty="0" smtClean="0"/>
              <a:t>2</a:t>
            </a:r>
            <a:r>
              <a:rPr lang="ja-JP" altLang="en-US" sz="2000" dirty="0" smtClean="0"/>
              <a:t>つ同時に</a:t>
            </a:r>
            <a:r>
              <a:rPr lang="en-US" altLang="ja-JP" sz="2000" dirty="0" err="1" smtClean="0"/>
              <a:t>awk</a:t>
            </a:r>
            <a:r>
              <a:rPr lang="ja-JP" altLang="en-US" sz="2000" dirty="0" smtClean="0"/>
              <a:t>に渡す。まずは</a:t>
            </a:r>
            <a:r>
              <a:rPr lang="en-US" altLang="ja-JP" sz="2000" dirty="0" smtClean="0"/>
              <a:t>Blast</a:t>
            </a:r>
            <a:r>
              <a:rPr lang="ja-JP" altLang="en-US" sz="2000" dirty="0" smtClean="0"/>
              <a:t>の結果ファイルを配列に格納し、次に発現情報ファイルを読み込みながら</a:t>
            </a:r>
            <a:r>
              <a:rPr lang="en-US" altLang="ja-JP" sz="2000" dirty="0" smtClean="0"/>
              <a:t>Blast</a:t>
            </a:r>
            <a:r>
              <a:rPr lang="ja-JP" altLang="en-US" sz="2000" dirty="0" smtClean="0"/>
              <a:t>の結果をアノテーションする。</a:t>
            </a:r>
            <a:endParaRPr lang="en-US" altLang="ja-JP" sz="2000" dirty="0" smtClean="0"/>
          </a:p>
          <a:p>
            <a:endParaRPr kumimoji="1" lang="en-US" altLang="ja-JP" sz="2000" dirty="0"/>
          </a:p>
          <a:p>
            <a:r>
              <a:rPr lang="en-US" altLang="ja-JP" sz="2000" dirty="0" smtClean="0"/>
              <a:t>3</a:t>
            </a:r>
            <a:r>
              <a:rPr lang="ja-JP" altLang="en-US" sz="2000" dirty="0" err="1" smtClean="0"/>
              <a:t>．</a:t>
            </a:r>
            <a:r>
              <a:rPr lang="ja-JP" altLang="en-US" sz="2000" dirty="0" smtClean="0"/>
              <a:t>遺伝子名を付与することが出来た既知の遺伝子は全部で何個、何％か？</a:t>
            </a:r>
            <a:endParaRPr lang="en-US" altLang="ja-JP" sz="2000" dirty="0" smtClean="0"/>
          </a:p>
          <a:p>
            <a:r>
              <a:rPr lang="ja-JP" altLang="en-US" sz="2000" dirty="0"/>
              <a:t>　配列</a:t>
            </a:r>
            <a:r>
              <a:rPr lang="en-US" altLang="ja-JP" sz="2000" dirty="0"/>
              <a:t>array</a:t>
            </a:r>
            <a:r>
              <a:rPr lang="ja-JP" altLang="en-US" sz="2000" dirty="0"/>
              <a:t>の要素</a:t>
            </a:r>
            <a:r>
              <a:rPr lang="en-US" altLang="ja-JP" sz="2000" dirty="0"/>
              <a:t>key</a:t>
            </a:r>
            <a:r>
              <a:rPr lang="ja-JP" altLang="en-US" sz="2000" dirty="0"/>
              <a:t>に値が入っているかどうかは、</a:t>
            </a:r>
            <a:r>
              <a:rPr lang="en-US" altLang="ja-JP" sz="2000" dirty="0"/>
              <a:t>if(array[key]=="")</a:t>
            </a:r>
            <a:r>
              <a:rPr lang="ja-JP" altLang="en-US" sz="2000" dirty="0"/>
              <a:t>でチェックできます。</a:t>
            </a:r>
            <a:endParaRPr lang="en-US" altLang="ja-JP" sz="2000" dirty="0"/>
          </a:p>
          <a:p>
            <a:endParaRPr kumimoji="1" lang="en-US" altLang="ja-JP" sz="2000" dirty="0" smtClean="0"/>
          </a:p>
        </p:txBody>
      </p:sp>
    </p:spTree>
    <p:extLst>
      <p:ext uri="{BB962C8B-B14F-4D97-AF65-F5344CB8AC3E}">
        <p14:creationId xmlns:p14="http://schemas.microsoft.com/office/powerpoint/2010/main" val="219232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3036</TotalTime>
  <Words>564</Words>
  <Application>Microsoft Office PowerPoint</Application>
  <PresentationFormat>画面に合わせる (4:3)</PresentationFormat>
  <Paragraphs>100</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Arial</vt:lpstr>
      <vt:lpstr>Calibri</vt:lpstr>
      <vt:lpstr>Calibri Light</vt:lpstr>
      <vt:lpstr>Office テーマ</vt:lpstr>
      <vt:lpstr>AWK入門　3日目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吉武 和敏</cp:lastModifiedBy>
  <cp:revision>106</cp:revision>
  <dcterms:created xsi:type="dcterms:W3CDTF">2018-08-28T04:52:15Z</dcterms:created>
  <dcterms:modified xsi:type="dcterms:W3CDTF">2018-09-30T19:27:16Z</dcterms:modified>
</cp:coreProperties>
</file>