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2" r:id="rId4"/>
    <p:sldId id="258" r:id="rId5"/>
    <p:sldId id="261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289DECF-9EE2-440C-B4EE-2AC46AEE3F47}" v="780" dt="2017-07-05T23:43:40.71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7D73B-2FAB-4420-A7AA-6595D1063E04}" type="datetimeFigureOut">
              <a:rPr kumimoji="1" lang="ja-JP" altLang="en-US" smtClean="0"/>
              <a:t>2017/8/21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F1258-2B71-45F5-8E4C-92D3A8E09D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0405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7D73B-2FAB-4420-A7AA-6595D1063E04}" type="datetimeFigureOut">
              <a:rPr kumimoji="1" lang="ja-JP" altLang="en-US" smtClean="0"/>
              <a:t>2017/8/21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F1258-2B71-45F5-8E4C-92D3A8E09D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2753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7D73B-2FAB-4420-A7AA-6595D1063E04}" type="datetimeFigureOut">
              <a:rPr kumimoji="1" lang="ja-JP" altLang="en-US" smtClean="0"/>
              <a:t>2017/8/21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F1258-2B71-45F5-8E4C-92D3A8E09D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185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7D73B-2FAB-4420-A7AA-6595D1063E04}" type="datetimeFigureOut">
              <a:rPr kumimoji="1" lang="ja-JP" altLang="en-US" smtClean="0"/>
              <a:t>2017/8/21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F1258-2B71-45F5-8E4C-92D3A8E09D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3152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7D73B-2FAB-4420-A7AA-6595D1063E04}" type="datetimeFigureOut">
              <a:rPr kumimoji="1" lang="ja-JP" altLang="en-US" smtClean="0"/>
              <a:t>2017/8/21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F1258-2B71-45F5-8E4C-92D3A8E09D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99298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7D73B-2FAB-4420-A7AA-6595D1063E04}" type="datetimeFigureOut">
              <a:rPr kumimoji="1" lang="ja-JP" altLang="en-US" smtClean="0"/>
              <a:t>2017/8/21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F1258-2B71-45F5-8E4C-92D3A8E09D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2592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7D73B-2FAB-4420-A7AA-6595D1063E04}" type="datetimeFigureOut">
              <a:rPr kumimoji="1" lang="ja-JP" altLang="en-US" smtClean="0"/>
              <a:t>2017/8/21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F1258-2B71-45F5-8E4C-92D3A8E09D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8782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7D73B-2FAB-4420-A7AA-6595D1063E04}" type="datetimeFigureOut">
              <a:rPr kumimoji="1" lang="ja-JP" altLang="en-US" smtClean="0"/>
              <a:t>2017/8/21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F1258-2B71-45F5-8E4C-92D3A8E09D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1243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7D73B-2FAB-4420-A7AA-6595D1063E04}" type="datetimeFigureOut">
              <a:rPr kumimoji="1" lang="ja-JP" altLang="en-US" smtClean="0"/>
              <a:t>2017/8/21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F1258-2B71-45F5-8E4C-92D3A8E09D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115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7D73B-2FAB-4420-A7AA-6595D1063E04}" type="datetimeFigureOut">
              <a:rPr kumimoji="1" lang="ja-JP" altLang="en-US" smtClean="0"/>
              <a:t>2017/8/21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F1258-2B71-45F5-8E4C-92D3A8E09D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1713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7D73B-2FAB-4420-A7AA-6595D1063E04}" type="datetimeFigureOut">
              <a:rPr kumimoji="1" lang="ja-JP" altLang="en-US" smtClean="0"/>
              <a:t>2017/8/21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F1258-2B71-45F5-8E4C-92D3A8E09D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6981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57D73B-2FAB-4420-A7AA-6595D1063E04}" type="datetimeFigureOut">
              <a:rPr kumimoji="1" lang="ja-JP" altLang="en-US" smtClean="0"/>
              <a:t>2017/8/21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2F1258-2B71-45F5-8E4C-92D3A8E09D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3063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furien.jp/columns/177/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381570" y="1122363"/>
            <a:ext cx="9428860" cy="2387600"/>
          </a:xfrm>
        </p:spPr>
        <p:txBody>
          <a:bodyPr/>
          <a:lstStyle/>
          <a:p>
            <a:r>
              <a:rPr lang="en-US" altLang="ja-JP" dirty="0" smtClean="0"/>
              <a:t>Java</a:t>
            </a:r>
            <a:r>
              <a:rPr lang="ja-JP" altLang="en-US" dirty="0" smtClean="0"/>
              <a:t> </a:t>
            </a:r>
            <a:r>
              <a:rPr lang="en-US" altLang="ja-JP" dirty="0" smtClean="0"/>
              <a:t>Servlet + PostgreSQL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ja-JP" altLang="en-US" dirty="0" smtClean="0"/>
              <a:t>トレーニング</a:t>
            </a:r>
            <a:r>
              <a:rPr lang="en-US" altLang="ja-JP" dirty="0"/>
              <a:t>7</a:t>
            </a:r>
            <a:r>
              <a:rPr kumimoji="1" lang="ja-JP" altLang="en-US" dirty="0" smtClean="0"/>
              <a:t>日目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608957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238444" y="1283515"/>
            <a:ext cx="6136616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HTML</a:t>
            </a:r>
            <a:r>
              <a:rPr lang="ja-JP" altLang="en-US" dirty="0" smtClean="0"/>
              <a:t>フォームについて</a:t>
            </a:r>
            <a:endParaRPr lang="en-US" altLang="ja-JP" dirty="0" smtClean="0"/>
          </a:p>
          <a:p>
            <a:r>
              <a:rPr lang="ja-JP" altLang="en-US" dirty="0"/>
              <a:t>　</a:t>
            </a:r>
            <a:r>
              <a:rPr lang="en-US" altLang="ja-JP" dirty="0">
                <a:solidFill>
                  <a:srgbClr val="FF0000"/>
                </a:solidFill>
              </a:rPr>
              <a:t>http://www.kanzaki.com/docs/html/htminfo31.html</a:t>
            </a:r>
            <a:endParaRPr lang="en-US" altLang="ja-JP" dirty="0" smtClean="0">
              <a:solidFill>
                <a:srgbClr val="FF0000"/>
              </a:solidFill>
            </a:endParaRPr>
          </a:p>
          <a:p>
            <a:endParaRPr lang="en-US" altLang="ja-JP" dirty="0"/>
          </a:p>
          <a:p>
            <a:r>
              <a:rPr lang="en-US" altLang="ja-JP" dirty="0" smtClean="0"/>
              <a:t>Eclipse</a:t>
            </a:r>
            <a:r>
              <a:rPr lang="ja-JP" altLang="en-US" dirty="0" smtClean="0"/>
              <a:t>上での</a:t>
            </a:r>
            <a:r>
              <a:rPr lang="en-US" altLang="ja-JP" dirty="0" smtClean="0"/>
              <a:t>Java Servlet</a:t>
            </a:r>
            <a:r>
              <a:rPr lang="ja-JP" altLang="en-US" dirty="0" smtClean="0"/>
              <a:t>開発について</a:t>
            </a:r>
            <a:endParaRPr lang="en-US" altLang="ja-JP" dirty="0" smtClean="0"/>
          </a:p>
          <a:p>
            <a:r>
              <a:rPr lang="ja-JP" altLang="en-US" dirty="0" smtClean="0"/>
              <a:t>　</a:t>
            </a:r>
            <a:r>
              <a:rPr lang="en-US" altLang="ja-JP" dirty="0">
                <a:solidFill>
                  <a:srgbClr val="FF0000"/>
                </a:solidFill>
              </a:rPr>
              <a:t>http://</a:t>
            </a:r>
            <a:r>
              <a:rPr lang="en-US" altLang="ja-JP" dirty="0" smtClean="0">
                <a:solidFill>
                  <a:srgbClr val="FF0000"/>
                </a:solidFill>
              </a:rPr>
              <a:t>www.javaroad.jp/opensource/js_eclipse6.htm</a:t>
            </a:r>
          </a:p>
          <a:p>
            <a:endParaRPr kumimoji="1" lang="en-US" altLang="ja-JP" dirty="0" smtClean="0"/>
          </a:p>
          <a:p>
            <a:r>
              <a:rPr lang="en-US" altLang="ja-JP" dirty="0" smtClean="0"/>
              <a:t>Java</a:t>
            </a:r>
            <a:r>
              <a:rPr lang="ja-JP" altLang="en-US" dirty="0" smtClean="0"/>
              <a:t>のクラスと</a:t>
            </a:r>
            <a:r>
              <a:rPr lang="en-US" altLang="ja-JP" dirty="0" smtClean="0"/>
              <a:t>URL</a:t>
            </a:r>
            <a:r>
              <a:rPr lang="ja-JP" altLang="en-US" dirty="0" smtClean="0"/>
              <a:t>の対応表</a:t>
            </a:r>
            <a:r>
              <a:rPr lang="en-US" altLang="ja-JP" dirty="0" smtClean="0"/>
              <a:t>(web.xml)</a:t>
            </a:r>
          </a:p>
          <a:p>
            <a:r>
              <a:rPr kumimoji="1" lang="ja-JP" altLang="en-US" dirty="0"/>
              <a:t>　</a:t>
            </a:r>
            <a:r>
              <a:rPr lang="en-US" altLang="ja-JP" dirty="0">
                <a:solidFill>
                  <a:srgbClr val="FF0000"/>
                </a:solidFill>
              </a:rPr>
              <a:t>https://</a:t>
            </a:r>
            <a:r>
              <a:rPr lang="en-US" altLang="ja-JP" dirty="0" smtClean="0">
                <a:solidFill>
                  <a:srgbClr val="FF0000"/>
                </a:solidFill>
              </a:rPr>
              <a:t>www.javadrive.jp/servlet/context/index3.html</a:t>
            </a:r>
          </a:p>
          <a:p>
            <a:endParaRPr kumimoji="1" lang="en-US" altLang="ja-JP" dirty="0" smtClean="0"/>
          </a:p>
          <a:p>
            <a:r>
              <a:rPr lang="en-US" altLang="ja-JP" dirty="0" smtClean="0"/>
              <a:t>JSP</a:t>
            </a:r>
            <a:r>
              <a:rPr lang="ja-JP" altLang="en-US" dirty="0" smtClean="0"/>
              <a:t>について</a:t>
            </a:r>
            <a:endParaRPr lang="en-US" altLang="ja-JP" dirty="0" smtClean="0"/>
          </a:p>
          <a:p>
            <a:r>
              <a:rPr kumimoji="1" lang="ja-JP" altLang="en-US" dirty="0"/>
              <a:t>　</a:t>
            </a:r>
            <a:r>
              <a:rPr lang="en-US" altLang="ja-JP" dirty="0">
                <a:solidFill>
                  <a:srgbClr val="FF0000"/>
                </a:solidFill>
              </a:rPr>
              <a:t>https://www.javadrive.jp/servlet/jsp_scripting</a:t>
            </a:r>
            <a:r>
              <a:rPr lang="en-US" altLang="ja-JP" dirty="0" smtClean="0">
                <a:solidFill>
                  <a:srgbClr val="FF0000"/>
                </a:solidFill>
              </a:rPr>
              <a:t>/</a:t>
            </a:r>
          </a:p>
          <a:p>
            <a:endParaRPr kumimoji="1" lang="en-US" altLang="ja-JP" dirty="0" smtClean="0"/>
          </a:p>
          <a:p>
            <a:r>
              <a:rPr lang="en-US" altLang="ja-JP" dirty="0" smtClean="0"/>
              <a:t>Java Servlet</a:t>
            </a:r>
            <a:r>
              <a:rPr lang="ja-JP" altLang="en-US" dirty="0" smtClean="0"/>
              <a:t>で作る</a:t>
            </a:r>
            <a:r>
              <a:rPr lang="en-US" altLang="ja-JP" dirty="0" smtClean="0"/>
              <a:t>HTML</a:t>
            </a:r>
            <a:r>
              <a:rPr lang="ja-JP" altLang="en-US" dirty="0" smtClean="0"/>
              <a:t>フォーム</a:t>
            </a:r>
            <a:endParaRPr lang="en-US" altLang="ja-JP" dirty="0" smtClean="0"/>
          </a:p>
          <a:p>
            <a:r>
              <a:rPr kumimoji="1" lang="ja-JP" altLang="en-US" dirty="0"/>
              <a:t>　</a:t>
            </a:r>
            <a:r>
              <a:rPr lang="en-US" altLang="ja-JP" dirty="0">
                <a:solidFill>
                  <a:srgbClr val="FF0000"/>
                </a:solidFill>
              </a:rPr>
              <a:t>http://</a:t>
            </a:r>
            <a:r>
              <a:rPr lang="en-US" altLang="ja-JP" dirty="0" smtClean="0">
                <a:solidFill>
                  <a:srgbClr val="FF0000"/>
                </a:solidFill>
              </a:rPr>
              <a:t>mamanigo.seesaa.net/article/265419771.html</a:t>
            </a:r>
          </a:p>
        </p:txBody>
      </p:sp>
    </p:spTree>
    <p:extLst>
      <p:ext uri="{BB962C8B-B14F-4D97-AF65-F5344CB8AC3E}">
        <p14:creationId xmlns:p14="http://schemas.microsoft.com/office/powerpoint/2010/main" val="21631753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238444" y="1342239"/>
            <a:ext cx="11381642" cy="50783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PostgreSQL</a:t>
            </a:r>
            <a:r>
              <a:rPr lang="ja-JP" altLang="en-US" dirty="0" smtClean="0"/>
              <a:t>のインストール</a:t>
            </a:r>
            <a:endParaRPr lang="en-US" altLang="ja-JP" dirty="0" smtClean="0"/>
          </a:p>
          <a:p>
            <a:r>
              <a:rPr lang="ja-JP" altLang="en-US" dirty="0">
                <a:solidFill>
                  <a:srgbClr val="FF0000"/>
                </a:solidFill>
              </a:rPr>
              <a:t>　</a:t>
            </a:r>
            <a:r>
              <a:rPr lang="en-US" altLang="ja-JP" dirty="0">
                <a:solidFill>
                  <a:srgbClr val="FF0000"/>
                </a:solidFill>
              </a:rPr>
              <a:t>https://</a:t>
            </a:r>
            <a:r>
              <a:rPr lang="en-US" altLang="ja-JP" dirty="0" smtClean="0">
                <a:solidFill>
                  <a:srgbClr val="FF0000"/>
                </a:solidFill>
              </a:rPr>
              <a:t>www.enterprisedb.com/downloads/postgres-postgresql-downloads</a:t>
            </a:r>
          </a:p>
          <a:p>
            <a:endParaRPr lang="en-US" altLang="ja-JP" dirty="0" smtClean="0">
              <a:solidFill>
                <a:srgbClr val="FF0000"/>
              </a:solidFill>
            </a:endParaRPr>
          </a:p>
          <a:p>
            <a:r>
              <a:rPr lang="en-US" altLang="ja-JP" dirty="0" err="1" smtClean="0"/>
              <a:t>pgAdmin</a:t>
            </a:r>
            <a:r>
              <a:rPr lang="ja-JP" altLang="en-US" dirty="0" smtClean="0"/>
              <a:t>の使い方</a:t>
            </a:r>
            <a:endParaRPr lang="en-US" altLang="ja-JP" dirty="0" smtClean="0"/>
          </a:p>
          <a:p>
            <a:r>
              <a:rPr lang="ja-JP" altLang="en-US" dirty="0"/>
              <a:t>　</a:t>
            </a:r>
            <a:r>
              <a:rPr lang="en-US" altLang="ja-JP" dirty="0">
                <a:solidFill>
                  <a:srgbClr val="FF0000"/>
                </a:solidFill>
              </a:rPr>
              <a:t>https://www.pgadmin.org/download</a:t>
            </a:r>
            <a:r>
              <a:rPr lang="en-US" altLang="ja-JP" dirty="0" smtClean="0">
                <a:solidFill>
                  <a:srgbClr val="FF0000"/>
                </a:solidFill>
              </a:rPr>
              <a:t>/</a:t>
            </a:r>
            <a:r>
              <a:rPr lang="ja-JP" altLang="en-US" dirty="0" smtClean="0"/>
              <a:t>　</a:t>
            </a:r>
            <a:r>
              <a:rPr lang="en-US" altLang="ja-JP" dirty="0" smtClean="0"/>
              <a:t>(</a:t>
            </a:r>
            <a:r>
              <a:rPr lang="en-US" altLang="ja-JP" dirty="0" err="1" smtClean="0"/>
              <a:t>pgAdmin</a:t>
            </a:r>
            <a:r>
              <a:rPr lang="en-US" altLang="ja-JP" dirty="0" smtClean="0"/>
              <a:t> 3</a:t>
            </a:r>
            <a:r>
              <a:rPr lang="ja-JP" altLang="en-US" dirty="0" err="1" smtClean="0"/>
              <a:t>のほうを</a:t>
            </a:r>
            <a:r>
              <a:rPr lang="ja-JP" altLang="en-US" dirty="0" smtClean="0"/>
              <a:t>インストール</a:t>
            </a:r>
            <a:r>
              <a:rPr lang="en-US" altLang="ja-JP" dirty="0" smtClean="0"/>
              <a:t>)</a:t>
            </a:r>
          </a:p>
          <a:p>
            <a:r>
              <a:rPr lang="ja-JP" altLang="en-US" dirty="0"/>
              <a:t>　</a:t>
            </a:r>
            <a:r>
              <a:rPr lang="en-US" altLang="ja-JP" dirty="0">
                <a:solidFill>
                  <a:srgbClr val="FF0000"/>
                </a:solidFill>
              </a:rPr>
              <a:t>http://db-study.com/archives/152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PostgreSQL</a:t>
            </a:r>
            <a:r>
              <a:rPr lang="ja-JP" altLang="en-US" dirty="0" smtClean="0"/>
              <a:t>接続用の</a:t>
            </a:r>
            <a:r>
              <a:rPr lang="en-US" altLang="ja-JP" dirty="0" smtClean="0"/>
              <a:t>Java</a:t>
            </a:r>
            <a:r>
              <a:rPr lang="ja-JP" altLang="en-US" dirty="0" smtClean="0"/>
              <a:t>ライブラリインストール</a:t>
            </a:r>
            <a:endParaRPr lang="en-US" altLang="ja-JP" dirty="0" smtClean="0"/>
          </a:p>
          <a:p>
            <a:r>
              <a:rPr lang="ja-JP" altLang="en-US" dirty="0"/>
              <a:t>　</a:t>
            </a:r>
            <a:r>
              <a:rPr lang="en-US" altLang="ja-JP" dirty="0">
                <a:solidFill>
                  <a:srgbClr val="FF0000"/>
                </a:solidFill>
              </a:rPr>
              <a:t>https://</a:t>
            </a:r>
            <a:r>
              <a:rPr lang="en-US" altLang="ja-JP" dirty="0" smtClean="0">
                <a:solidFill>
                  <a:srgbClr val="FF0000"/>
                </a:solidFill>
              </a:rPr>
              <a:t>jdbc.postgresql.org/download.html</a:t>
            </a:r>
          </a:p>
          <a:p>
            <a:r>
              <a:rPr lang="ja-JP" altLang="en-US" dirty="0" smtClean="0">
                <a:solidFill>
                  <a:srgbClr val="FF0000"/>
                </a:solidFill>
              </a:rPr>
              <a:t>　</a:t>
            </a:r>
            <a:r>
              <a:rPr lang="ja-JP" altLang="en-US" dirty="0" smtClean="0"/>
              <a:t>から使用中の</a:t>
            </a:r>
            <a:r>
              <a:rPr lang="en-US" altLang="ja-JP" dirty="0" smtClean="0"/>
              <a:t>Java</a:t>
            </a:r>
            <a:r>
              <a:rPr lang="ja-JP" altLang="en-US" dirty="0" smtClean="0"/>
              <a:t>のバージョンに対応した</a:t>
            </a:r>
            <a:r>
              <a:rPr lang="en-US" altLang="ja-JP" dirty="0" smtClean="0"/>
              <a:t>JDBC</a:t>
            </a:r>
            <a:r>
              <a:rPr lang="ja-JP" altLang="en-US" dirty="0"/>
              <a:t> </a:t>
            </a:r>
            <a:r>
              <a:rPr lang="en-US" altLang="ja-JP" dirty="0" smtClean="0"/>
              <a:t>driver</a:t>
            </a:r>
            <a:r>
              <a:rPr lang="ja-JP" altLang="en-US" dirty="0" smtClean="0"/>
              <a:t>をダウンロードし、プロジェクトを右クリックして</a:t>
            </a:r>
            <a:endParaRPr lang="en-US" altLang="ja-JP" dirty="0" smtClean="0"/>
          </a:p>
          <a:p>
            <a:r>
              <a:rPr lang="ja-JP" altLang="en-US" dirty="0" smtClean="0"/>
              <a:t>　「ビルド・パス」→「外部アーカイブの追加」を選択し、ダウンロードした</a:t>
            </a:r>
            <a:r>
              <a:rPr lang="en-US" altLang="ja-JP" dirty="0" smtClean="0"/>
              <a:t>jar</a:t>
            </a:r>
            <a:r>
              <a:rPr lang="ja-JP" altLang="en-US" dirty="0" smtClean="0"/>
              <a:t>ファイルを選択する。</a:t>
            </a:r>
            <a:endParaRPr lang="en-US" altLang="ja-JP" dirty="0"/>
          </a:p>
          <a:p>
            <a:endParaRPr lang="en-US" altLang="ja-JP" dirty="0" smtClean="0">
              <a:solidFill>
                <a:srgbClr val="FF0000"/>
              </a:solidFill>
            </a:endParaRPr>
          </a:p>
          <a:p>
            <a:r>
              <a:rPr lang="en-US" altLang="ja-JP" dirty="0" smtClean="0"/>
              <a:t>Java </a:t>
            </a:r>
            <a:r>
              <a:rPr lang="ja-JP" altLang="en-US" dirty="0" smtClean="0"/>
              <a:t>と </a:t>
            </a:r>
            <a:r>
              <a:rPr lang="en-US" altLang="ja-JP" dirty="0" smtClean="0"/>
              <a:t>PostgreSQL</a:t>
            </a:r>
            <a:r>
              <a:rPr lang="ja-JP" altLang="en-US" dirty="0" smtClean="0"/>
              <a:t>の</a:t>
            </a:r>
            <a:r>
              <a:rPr lang="ja-JP" altLang="en-US" dirty="0" smtClean="0"/>
              <a:t>連携</a:t>
            </a:r>
            <a:endParaRPr lang="en-US" altLang="ja-JP" dirty="0" smtClean="0"/>
          </a:p>
          <a:p>
            <a:r>
              <a:rPr lang="ja-JP" altLang="en-US" dirty="0">
                <a:solidFill>
                  <a:srgbClr val="FF0000"/>
                </a:solidFill>
              </a:rPr>
              <a:t>　</a:t>
            </a:r>
            <a:r>
              <a:rPr lang="en-US" altLang="ja-JP" dirty="0">
                <a:solidFill>
                  <a:srgbClr val="FF0000"/>
                </a:solidFill>
              </a:rPr>
              <a:t>https://www.dbonline.jp/postgresql/database/index2.html</a:t>
            </a:r>
            <a:endParaRPr lang="en-US" altLang="ja-JP" dirty="0" smtClean="0">
              <a:solidFill>
                <a:srgbClr val="FF0000"/>
              </a:solidFill>
            </a:endParaRPr>
          </a:p>
          <a:p>
            <a:r>
              <a:rPr lang="ja-JP" altLang="en-US" dirty="0">
                <a:solidFill>
                  <a:srgbClr val="FF0000"/>
                </a:solidFill>
              </a:rPr>
              <a:t>　</a:t>
            </a:r>
            <a:r>
              <a:rPr lang="en-US" altLang="ja-JP" dirty="0">
                <a:solidFill>
                  <a:srgbClr val="FF0000"/>
                </a:solidFill>
              </a:rPr>
              <a:t>http://</a:t>
            </a:r>
            <a:r>
              <a:rPr lang="en-US" altLang="ja-JP" dirty="0" smtClean="0">
                <a:solidFill>
                  <a:srgbClr val="FF0000"/>
                </a:solidFill>
              </a:rPr>
              <a:t>sak.cool.coocan.jp/w_sak3/doc/sysbrd/psql_jsp02.htm</a:t>
            </a:r>
          </a:p>
          <a:p>
            <a:r>
              <a:rPr lang="ja-JP" altLang="en-US" dirty="0">
                <a:solidFill>
                  <a:srgbClr val="FF0000"/>
                </a:solidFill>
              </a:rPr>
              <a:t>　</a:t>
            </a:r>
            <a:r>
              <a:rPr lang="ja-JP" altLang="en-US" dirty="0" smtClean="0"/>
              <a:t>サーバ実行時に</a:t>
            </a:r>
            <a:r>
              <a:rPr lang="en-US" altLang="ja-JP" dirty="0" smtClean="0"/>
              <a:t>JDBC</a:t>
            </a:r>
            <a:r>
              <a:rPr lang="ja-JP" altLang="en-US" dirty="0" smtClean="0"/>
              <a:t>ドライバが見つからないというエラーが出るので、プロジェクトを右クリックして、</a:t>
            </a:r>
            <a:endParaRPr lang="en-US" altLang="ja-JP" dirty="0" smtClean="0"/>
          </a:p>
          <a:p>
            <a:r>
              <a:rPr lang="ja-JP" altLang="en-US" dirty="0"/>
              <a:t>　</a:t>
            </a:r>
            <a:r>
              <a:rPr lang="ja-JP" altLang="en-US" dirty="0" smtClean="0"/>
              <a:t>「実行」→「実行の構成」→「ローカル・ホストの</a:t>
            </a:r>
            <a:r>
              <a:rPr lang="en-US" altLang="ja-JP" dirty="0" smtClean="0"/>
              <a:t>Tomcat8 (Java8)</a:t>
            </a:r>
            <a:r>
              <a:rPr lang="ja-JP" altLang="en-US" dirty="0" smtClean="0"/>
              <a:t>」→「クラスパス」</a:t>
            </a:r>
            <a:endParaRPr lang="en-US" altLang="ja-JP" dirty="0" smtClean="0"/>
          </a:p>
          <a:p>
            <a:r>
              <a:rPr lang="ja-JP" altLang="en-US" dirty="0"/>
              <a:t>　</a:t>
            </a:r>
            <a:r>
              <a:rPr lang="ja-JP" altLang="en-US" dirty="0" smtClean="0"/>
              <a:t>　→「ユーザー・エントリー」→「外部</a:t>
            </a:r>
            <a:r>
              <a:rPr lang="en-US" altLang="ja-JP" dirty="0" smtClean="0"/>
              <a:t>JAR</a:t>
            </a:r>
            <a:r>
              <a:rPr lang="ja-JP" altLang="en-US" dirty="0" smtClean="0"/>
              <a:t>の追加」→「</a:t>
            </a:r>
            <a:r>
              <a:rPr lang="en-US" altLang="ja-JP" dirty="0" smtClean="0"/>
              <a:t>postgresql-42.1.4.jar</a:t>
            </a:r>
            <a:r>
              <a:rPr lang="ja-JP" altLang="en-US" dirty="0" smtClean="0"/>
              <a:t>」を追加する。</a:t>
            </a:r>
            <a:endParaRPr lang="en-US" altLang="ja-JP" dirty="0" smtClean="0"/>
          </a:p>
        </p:txBody>
      </p:sp>
    </p:spTree>
    <p:extLst>
      <p:ext uri="{BB962C8B-B14F-4D97-AF65-F5344CB8AC3E}">
        <p14:creationId xmlns:p14="http://schemas.microsoft.com/office/powerpoint/2010/main" val="33417198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889686" y="585056"/>
            <a:ext cx="10412628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>
                <a:solidFill>
                  <a:srgbClr val="333333"/>
                </a:solidFill>
                <a:latin typeface="Helvetica Neue"/>
              </a:rPr>
              <a:t>課題</a:t>
            </a:r>
            <a:endParaRPr lang="en-US" altLang="ja-JP" dirty="0">
              <a:solidFill>
                <a:srgbClr val="333333"/>
              </a:solidFill>
              <a:latin typeface="Helvetica Neue"/>
            </a:endParaRPr>
          </a:p>
          <a:p>
            <a:endParaRPr lang="en-US" altLang="ja-JP" dirty="0">
              <a:solidFill>
                <a:srgbClr val="333333"/>
              </a:solidFill>
              <a:latin typeface="Helvetica Neue"/>
            </a:endParaRPr>
          </a:p>
          <a:p>
            <a:r>
              <a:rPr lang="ja-JP" altLang="en-US" dirty="0" smtClean="0">
                <a:solidFill>
                  <a:srgbClr val="333333"/>
                </a:solidFill>
                <a:latin typeface="Helvetica Neue"/>
              </a:rPr>
              <a:t>下記の仕様を満たす掲示板を作成する。</a:t>
            </a:r>
            <a:endParaRPr lang="en-US" altLang="ja-JP" dirty="0" smtClean="0">
              <a:solidFill>
                <a:srgbClr val="333333"/>
              </a:solidFill>
              <a:latin typeface="Helvetica Neue"/>
            </a:endParaRPr>
          </a:p>
          <a:p>
            <a:endParaRPr lang="en-US" altLang="ja-JP" dirty="0">
              <a:solidFill>
                <a:srgbClr val="333333"/>
              </a:solidFill>
              <a:latin typeface="Helvetica Neue"/>
            </a:endParaRPr>
          </a:p>
          <a:p>
            <a:endParaRPr lang="en-US" altLang="ja-JP" dirty="0" smtClean="0">
              <a:solidFill>
                <a:srgbClr val="333333"/>
              </a:solidFill>
              <a:latin typeface="Helvetica Neue"/>
            </a:endParaRPr>
          </a:p>
          <a:p>
            <a:r>
              <a:rPr lang="en-US" altLang="ja-JP" dirty="0">
                <a:solidFill>
                  <a:srgbClr val="333333"/>
                </a:solidFill>
                <a:latin typeface="Helvetica Neue"/>
              </a:rPr>
              <a:t>1</a:t>
            </a:r>
            <a:r>
              <a:rPr lang="ja-JP" altLang="en-US" dirty="0" err="1" smtClean="0">
                <a:solidFill>
                  <a:srgbClr val="333333"/>
                </a:solidFill>
                <a:latin typeface="Helvetica Neue"/>
              </a:rPr>
              <a:t>．</a:t>
            </a:r>
            <a:r>
              <a:rPr lang="ja-JP" altLang="en-US" dirty="0" smtClean="0">
                <a:solidFill>
                  <a:srgbClr val="333333"/>
                </a:solidFill>
                <a:latin typeface="Helvetica Neue"/>
              </a:rPr>
              <a:t>タイトル、本文を入力可能なフォームを持つ。</a:t>
            </a:r>
            <a:endParaRPr lang="en-US" altLang="ja-JP" dirty="0" smtClean="0">
              <a:solidFill>
                <a:srgbClr val="333333"/>
              </a:solidFill>
              <a:latin typeface="Helvetica Neue"/>
            </a:endParaRPr>
          </a:p>
          <a:p>
            <a:endParaRPr lang="en-US" altLang="ja-JP" dirty="0">
              <a:solidFill>
                <a:srgbClr val="333333"/>
              </a:solidFill>
              <a:latin typeface="Helvetica Neue"/>
            </a:endParaRPr>
          </a:p>
          <a:p>
            <a:r>
              <a:rPr lang="en-US" altLang="ja-JP" dirty="0" smtClean="0">
                <a:solidFill>
                  <a:srgbClr val="333333"/>
                </a:solidFill>
                <a:latin typeface="Helvetica Neue"/>
              </a:rPr>
              <a:t>2</a:t>
            </a:r>
            <a:r>
              <a:rPr lang="ja-JP" altLang="en-US" dirty="0" err="1" smtClean="0">
                <a:solidFill>
                  <a:srgbClr val="333333"/>
                </a:solidFill>
                <a:latin typeface="Helvetica Neue"/>
              </a:rPr>
              <a:t>．</a:t>
            </a:r>
            <a:r>
              <a:rPr lang="ja-JP" altLang="en-US" dirty="0" smtClean="0">
                <a:solidFill>
                  <a:srgbClr val="333333"/>
                </a:solidFill>
                <a:latin typeface="Helvetica Neue"/>
              </a:rPr>
              <a:t>フォームに入力され、</a:t>
            </a:r>
            <a:r>
              <a:rPr lang="en-US" altLang="ja-JP" dirty="0" smtClean="0">
                <a:solidFill>
                  <a:srgbClr val="333333"/>
                </a:solidFill>
                <a:latin typeface="Helvetica Neue"/>
              </a:rPr>
              <a:t>submit</a:t>
            </a:r>
            <a:r>
              <a:rPr lang="ja-JP" altLang="en-US" dirty="0" smtClean="0">
                <a:solidFill>
                  <a:srgbClr val="333333"/>
                </a:solidFill>
                <a:latin typeface="Helvetica Neue"/>
              </a:rPr>
              <a:t>された内容は、ユニークな</a:t>
            </a:r>
            <a:r>
              <a:rPr lang="en-US" altLang="ja-JP" dirty="0" smtClean="0">
                <a:solidFill>
                  <a:srgbClr val="333333"/>
                </a:solidFill>
                <a:latin typeface="Helvetica Neue"/>
              </a:rPr>
              <a:t>ID</a:t>
            </a:r>
            <a:r>
              <a:rPr lang="ja-JP" altLang="en-US" dirty="0" smtClean="0">
                <a:solidFill>
                  <a:srgbClr val="333333"/>
                </a:solidFill>
                <a:latin typeface="Helvetica Neue"/>
              </a:rPr>
              <a:t>を付けて</a:t>
            </a:r>
            <a:r>
              <a:rPr lang="en-US" altLang="ja-JP" dirty="0" smtClean="0">
                <a:solidFill>
                  <a:srgbClr val="333333"/>
                </a:solidFill>
                <a:latin typeface="Helvetica Neue"/>
              </a:rPr>
              <a:t>PostgreSQL</a:t>
            </a:r>
            <a:r>
              <a:rPr lang="ja-JP" altLang="en-US" dirty="0" err="1" smtClean="0">
                <a:solidFill>
                  <a:srgbClr val="333333"/>
                </a:solidFill>
                <a:latin typeface="Helvetica Neue"/>
              </a:rPr>
              <a:t>に保</a:t>
            </a:r>
            <a:r>
              <a:rPr lang="ja-JP" altLang="en-US" dirty="0" smtClean="0">
                <a:solidFill>
                  <a:srgbClr val="333333"/>
                </a:solidFill>
                <a:latin typeface="Helvetica Neue"/>
              </a:rPr>
              <a:t>存する。</a:t>
            </a:r>
            <a:endParaRPr lang="en-US" altLang="ja-JP" dirty="0" smtClean="0">
              <a:solidFill>
                <a:srgbClr val="333333"/>
              </a:solidFill>
              <a:latin typeface="Helvetica Neue"/>
            </a:endParaRPr>
          </a:p>
          <a:p>
            <a:endParaRPr lang="en-US" altLang="ja-JP" dirty="0">
              <a:solidFill>
                <a:srgbClr val="333333"/>
              </a:solidFill>
              <a:latin typeface="Helvetica Neue"/>
            </a:endParaRPr>
          </a:p>
          <a:p>
            <a:r>
              <a:rPr lang="en-US" altLang="ja-JP" dirty="0" smtClean="0">
                <a:solidFill>
                  <a:srgbClr val="333333"/>
                </a:solidFill>
                <a:latin typeface="Helvetica Neue"/>
              </a:rPr>
              <a:t>3</a:t>
            </a:r>
            <a:r>
              <a:rPr lang="ja-JP" altLang="en-US" dirty="0" err="1" smtClean="0">
                <a:solidFill>
                  <a:srgbClr val="333333"/>
                </a:solidFill>
                <a:latin typeface="Helvetica Neue"/>
              </a:rPr>
              <a:t>．</a:t>
            </a:r>
            <a:r>
              <a:rPr lang="ja-JP" altLang="en-US" dirty="0" smtClean="0">
                <a:solidFill>
                  <a:srgbClr val="333333"/>
                </a:solidFill>
                <a:latin typeface="Helvetica Neue"/>
              </a:rPr>
              <a:t>これまでに入力された投稿内容を</a:t>
            </a:r>
            <a:r>
              <a:rPr lang="en-US" altLang="ja-JP" dirty="0" smtClean="0">
                <a:solidFill>
                  <a:srgbClr val="333333"/>
                </a:solidFill>
                <a:latin typeface="Helvetica Neue"/>
              </a:rPr>
              <a:t>ID</a:t>
            </a:r>
            <a:r>
              <a:rPr lang="ja-JP" altLang="en-US" dirty="0" smtClean="0">
                <a:solidFill>
                  <a:srgbClr val="333333"/>
                </a:solidFill>
                <a:latin typeface="Helvetica Neue"/>
              </a:rPr>
              <a:t>順に表示する。</a:t>
            </a:r>
            <a:endParaRPr lang="en-US" altLang="ja-JP" dirty="0" smtClean="0">
              <a:solidFill>
                <a:srgbClr val="333333"/>
              </a:solidFill>
              <a:latin typeface="Helvetica Neue"/>
            </a:endParaRPr>
          </a:p>
          <a:p>
            <a:endParaRPr lang="en-US" altLang="ja-JP" dirty="0">
              <a:solidFill>
                <a:srgbClr val="333333"/>
              </a:solidFill>
              <a:latin typeface="Helvetica Neue"/>
            </a:endParaRPr>
          </a:p>
          <a:p>
            <a:r>
              <a:rPr lang="en-US" altLang="ja-JP" dirty="0" smtClean="0">
                <a:solidFill>
                  <a:srgbClr val="333333"/>
                </a:solidFill>
                <a:latin typeface="Helvetica Neue"/>
              </a:rPr>
              <a:t>4</a:t>
            </a:r>
            <a:r>
              <a:rPr lang="ja-JP" altLang="en-US" dirty="0" err="1" smtClean="0">
                <a:solidFill>
                  <a:srgbClr val="333333"/>
                </a:solidFill>
                <a:latin typeface="Helvetica Neue"/>
              </a:rPr>
              <a:t>．</a:t>
            </a:r>
            <a:r>
              <a:rPr lang="ja-JP" altLang="en-US" dirty="0" smtClean="0">
                <a:solidFill>
                  <a:srgbClr val="333333"/>
                </a:solidFill>
                <a:latin typeface="Helvetica Neue"/>
              </a:rPr>
              <a:t>投稿内容を</a:t>
            </a:r>
            <a:r>
              <a:rPr lang="en-US" altLang="ja-JP" dirty="0" smtClean="0">
                <a:solidFill>
                  <a:srgbClr val="333333"/>
                </a:solidFill>
                <a:latin typeface="Helvetica Neue"/>
              </a:rPr>
              <a:t>1</a:t>
            </a:r>
            <a:r>
              <a:rPr lang="ja-JP" altLang="en-US" dirty="0" smtClean="0">
                <a:solidFill>
                  <a:srgbClr val="333333"/>
                </a:solidFill>
                <a:latin typeface="Helvetica Neue"/>
              </a:rPr>
              <a:t>件ずつ選択削除することが可能である。</a:t>
            </a:r>
            <a:endParaRPr lang="en-US" altLang="ja-JP" dirty="0" smtClean="0">
              <a:solidFill>
                <a:srgbClr val="333333"/>
              </a:solidFill>
              <a:latin typeface="Helvetica Neue"/>
            </a:endParaRPr>
          </a:p>
          <a:p>
            <a:endParaRPr lang="en-US" altLang="ja-JP" dirty="0">
              <a:solidFill>
                <a:srgbClr val="333333"/>
              </a:solidFill>
              <a:latin typeface="Helvetica Neue"/>
            </a:endParaRPr>
          </a:p>
          <a:p>
            <a:r>
              <a:rPr lang="en-US" altLang="ja-JP" dirty="0" smtClean="0">
                <a:solidFill>
                  <a:srgbClr val="333333"/>
                </a:solidFill>
                <a:latin typeface="Helvetica Neue"/>
              </a:rPr>
              <a:t>5</a:t>
            </a:r>
            <a:r>
              <a:rPr lang="ja-JP" altLang="en-US" dirty="0" err="1" smtClean="0">
                <a:solidFill>
                  <a:srgbClr val="333333"/>
                </a:solidFill>
                <a:latin typeface="Helvetica Neue"/>
              </a:rPr>
              <a:t>．</a:t>
            </a:r>
            <a:r>
              <a:rPr lang="ja-JP" altLang="en-US" dirty="0" smtClean="0">
                <a:solidFill>
                  <a:srgbClr val="333333"/>
                </a:solidFill>
                <a:latin typeface="Helvetica Neue"/>
              </a:rPr>
              <a:t>ボタンをクリックすると、投稿内容を</a:t>
            </a:r>
            <a:r>
              <a:rPr lang="en-US" altLang="ja-JP" dirty="0" smtClean="0">
                <a:solidFill>
                  <a:srgbClr val="333333"/>
                </a:solidFill>
                <a:latin typeface="Helvetica Neue"/>
              </a:rPr>
              <a:t>ID</a:t>
            </a:r>
            <a:r>
              <a:rPr lang="ja-JP" altLang="en-US" dirty="0" smtClean="0">
                <a:solidFill>
                  <a:srgbClr val="333333"/>
                </a:solidFill>
                <a:latin typeface="Helvetica Neue"/>
              </a:rPr>
              <a:t>の逆順に表示する。</a:t>
            </a:r>
            <a:endParaRPr lang="en-US" altLang="ja-JP" dirty="0" smtClean="0">
              <a:solidFill>
                <a:srgbClr val="333333"/>
              </a:solidFill>
              <a:latin typeface="Helvetica Neue"/>
            </a:endParaRPr>
          </a:p>
          <a:p>
            <a:endParaRPr lang="en-US" altLang="ja-JP" dirty="0">
              <a:solidFill>
                <a:srgbClr val="333333"/>
              </a:solidFill>
              <a:latin typeface="Helvetica Neue"/>
            </a:endParaRPr>
          </a:p>
          <a:p>
            <a:r>
              <a:rPr lang="en-US" altLang="ja-JP" dirty="0">
                <a:solidFill>
                  <a:srgbClr val="333333"/>
                </a:solidFill>
                <a:latin typeface="Helvetica Neue"/>
              </a:rPr>
              <a:t>6</a:t>
            </a:r>
            <a:r>
              <a:rPr lang="ja-JP" altLang="en-US" dirty="0" err="1" smtClean="0">
                <a:solidFill>
                  <a:srgbClr val="333333"/>
                </a:solidFill>
                <a:latin typeface="Helvetica Neue"/>
              </a:rPr>
              <a:t>．</a:t>
            </a:r>
            <a:r>
              <a:rPr lang="en-US" altLang="ja-JP" dirty="0" smtClean="0">
                <a:solidFill>
                  <a:srgbClr val="333333"/>
                </a:solidFill>
                <a:latin typeface="Helvetica Neue"/>
              </a:rPr>
              <a:t>HTML</a:t>
            </a:r>
            <a:r>
              <a:rPr lang="ja-JP" altLang="en-US" dirty="0" smtClean="0">
                <a:solidFill>
                  <a:srgbClr val="333333"/>
                </a:solidFill>
                <a:latin typeface="Helvetica Neue"/>
              </a:rPr>
              <a:t>の記述は基本的に</a:t>
            </a:r>
            <a:r>
              <a:rPr lang="en-US" altLang="ja-JP" dirty="0" smtClean="0">
                <a:solidFill>
                  <a:srgbClr val="333333"/>
                </a:solidFill>
                <a:latin typeface="Helvetica Neue"/>
              </a:rPr>
              <a:t>JSP</a:t>
            </a:r>
            <a:r>
              <a:rPr lang="ja-JP" altLang="en-US" dirty="0" smtClean="0">
                <a:solidFill>
                  <a:srgbClr val="333333"/>
                </a:solidFill>
                <a:latin typeface="Helvetica Neue"/>
              </a:rPr>
              <a:t>に書く。</a:t>
            </a:r>
            <a:endParaRPr lang="en-US" altLang="ja-JP" dirty="0" smtClean="0">
              <a:solidFill>
                <a:srgbClr val="333333"/>
              </a:solidFill>
              <a:latin typeface="Helvetica Neue"/>
            </a:endParaRPr>
          </a:p>
          <a:p>
            <a:endParaRPr lang="en-US" altLang="ja-JP" dirty="0">
              <a:solidFill>
                <a:srgbClr val="333333"/>
              </a:solidFill>
              <a:latin typeface="Helvetica Neue"/>
            </a:endParaRPr>
          </a:p>
          <a:p>
            <a:r>
              <a:rPr lang="en-US" altLang="ja-JP" dirty="0" smtClean="0">
                <a:solidFill>
                  <a:srgbClr val="333333"/>
                </a:solidFill>
                <a:latin typeface="Helvetica Neue"/>
              </a:rPr>
              <a:t>7</a:t>
            </a:r>
            <a:r>
              <a:rPr lang="ja-JP" altLang="en-US" dirty="0" err="1" smtClean="0">
                <a:solidFill>
                  <a:srgbClr val="333333"/>
                </a:solidFill>
                <a:latin typeface="Helvetica Neue"/>
              </a:rPr>
              <a:t>．</a:t>
            </a:r>
            <a:r>
              <a:rPr lang="en-US" altLang="ja-JP" dirty="0" smtClean="0">
                <a:solidFill>
                  <a:srgbClr val="333333"/>
                </a:solidFill>
                <a:latin typeface="Helvetica Neue"/>
              </a:rPr>
              <a:t>CSS</a:t>
            </a:r>
            <a:r>
              <a:rPr lang="ja-JP" altLang="en-US" dirty="0" smtClean="0">
                <a:solidFill>
                  <a:srgbClr val="333333"/>
                </a:solidFill>
                <a:latin typeface="Helvetica Neue"/>
              </a:rPr>
              <a:t>フレームワークとして何か</a:t>
            </a:r>
            <a:r>
              <a:rPr lang="en-US" altLang="ja-JP" dirty="0" smtClean="0">
                <a:solidFill>
                  <a:srgbClr val="333333"/>
                </a:solidFill>
                <a:latin typeface="Helvetica Neue"/>
              </a:rPr>
              <a:t>1</a:t>
            </a:r>
            <a:r>
              <a:rPr lang="ja-JP" altLang="en-US" dirty="0" smtClean="0">
                <a:solidFill>
                  <a:srgbClr val="333333"/>
                </a:solidFill>
                <a:latin typeface="Helvetica Neue"/>
              </a:rPr>
              <a:t>つ使用する。</a:t>
            </a:r>
            <a:endParaRPr lang="en-US" altLang="ja-JP" dirty="0" smtClean="0">
              <a:solidFill>
                <a:srgbClr val="333333"/>
              </a:solidFill>
              <a:latin typeface="Helvetica Neue"/>
            </a:endParaRPr>
          </a:p>
          <a:p>
            <a:r>
              <a:rPr lang="ja-JP" altLang="en-US" dirty="0">
                <a:solidFill>
                  <a:srgbClr val="333333"/>
                </a:solidFill>
                <a:latin typeface="Helvetica Neue"/>
              </a:rPr>
              <a:t>　</a:t>
            </a:r>
            <a:r>
              <a:rPr lang="en-US" altLang="ja-JP" dirty="0" smtClean="0">
                <a:solidFill>
                  <a:srgbClr val="333333"/>
                </a:solidFill>
                <a:latin typeface="Helvetica Neue"/>
              </a:rPr>
              <a:t>(</a:t>
            </a:r>
            <a:r>
              <a:rPr lang="ja-JP" altLang="en-US" dirty="0" smtClean="0">
                <a:solidFill>
                  <a:srgbClr val="333333"/>
                </a:solidFill>
                <a:latin typeface="Helvetica Neue"/>
              </a:rPr>
              <a:t>例：</a:t>
            </a:r>
            <a:r>
              <a:rPr lang="en-US" altLang="ja-JP" dirty="0">
                <a:solidFill>
                  <a:srgbClr val="333333"/>
                </a:solidFill>
                <a:latin typeface="Helvetica Neue"/>
                <a:hlinkClick r:id="rId2"/>
              </a:rPr>
              <a:t>https://furien.jp/columns/177</a:t>
            </a:r>
            <a:r>
              <a:rPr lang="en-US" altLang="ja-JP" dirty="0" smtClean="0">
                <a:solidFill>
                  <a:srgbClr val="333333"/>
                </a:solidFill>
                <a:latin typeface="Helvetica Neue"/>
                <a:hlinkClick r:id="rId2"/>
              </a:rPr>
              <a:t>/</a:t>
            </a:r>
            <a:r>
              <a:rPr lang="en-US" altLang="ja-JP" dirty="0" smtClean="0">
                <a:solidFill>
                  <a:srgbClr val="333333"/>
                </a:solidFill>
                <a:latin typeface="Helvetica Neue"/>
              </a:rPr>
              <a:t> </a:t>
            </a:r>
            <a:r>
              <a:rPr lang="ja-JP" altLang="en-US" dirty="0" err="1" smtClean="0">
                <a:solidFill>
                  <a:srgbClr val="333333"/>
                </a:solidFill>
                <a:latin typeface="Helvetica Neue"/>
              </a:rPr>
              <a:t>で紹</a:t>
            </a:r>
            <a:r>
              <a:rPr lang="ja-JP" altLang="en-US" dirty="0" smtClean="0">
                <a:solidFill>
                  <a:srgbClr val="333333"/>
                </a:solidFill>
                <a:latin typeface="Helvetica Neue"/>
              </a:rPr>
              <a:t>介されているものの中から一つ</a:t>
            </a:r>
            <a:r>
              <a:rPr lang="en-US" altLang="ja-JP" dirty="0" smtClean="0">
                <a:solidFill>
                  <a:srgbClr val="333333"/>
                </a:solidFill>
                <a:latin typeface="Helvetica Neue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5808204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1668379" y="1090863"/>
            <a:ext cx="7346883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参考情報</a:t>
            </a:r>
            <a:endParaRPr lang="en-US" altLang="ja-JP" smtClean="0"/>
          </a:p>
          <a:p>
            <a:endParaRPr lang="en-US" altLang="ja-JP" dirty="0" smtClean="0"/>
          </a:p>
          <a:p>
            <a:r>
              <a:rPr kumimoji="1" lang="en-US" altLang="ja-JP" dirty="0" smtClean="0"/>
              <a:t>Servlet</a:t>
            </a:r>
            <a:r>
              <a:rPr lang="ja-JP" altLang="en-US" dirty="0"/>
              <a:t> </a:t>
            </a:r>
            <a:r>
              <a:rPr kumimoji="1" lang="ja-JP" altLang="en-US" dirty="0" smtClean="0"/>
              <a:t>→ </a:t>
            </a:r>
            <a:r>
              <a:rPr kumimoji="1" lang="en-US" altLang="ja-JP" dirty="0" smtClean="0"/>
              <a:t>JSP</a:t>
            </a:r>
            <a:r>
              <a:rPr kumimoji="1" lang="ja-JP" altLang="en-US" dirty="0" smtClean="0"/>
              <a:t>で配列を渡すには　</a:t>
            </a:r>
            <a:r>
              <a:rPr kumimoji="1" lang="en-US" altLang="ja-JP" dirty="0" smtClean="0"/>
              <a:t>(</a:t>
            </a:r>
            <a:r>
              <a:rPr kumimoji="1" lang="en-US" altLang="ja-JP" dirty="0" err="1" smtClean="0"/>
              <a:t>ArrayList</a:t>
            </a:r>
            <a:r>
              <a:rPr kumimoji="1" lang="ja-JP" altLang="en-US" dirty="0" smtClean="0"/>
              <a:t>の受け渡し</a:t>
            </a:r>
            <a:r>
              <a:rPr lang="ja-JP" altLang="en-US" dirty="0" smtClean="0"/>
              <a:t>の例</a:t>
            </a:r>
            <a:r>
              <a:rPr kumimoji="1" lang="en-US" altLang="ja-JP" dirty="0" smtClean="0"/>
              <a:t>)</a:t>
            </a:r>
          </a:p>
          <a:p>
            <a:r>
              <a:rPr lang="en-US" altLang="ja-JP" dirty="0">
                <a:solidFill>
                  <a:srgbClr val="FF0000"/>
                </a:solidFill>
              </a:rPr>
              <a:t>http://</a:t>
            </a:r>
            <a:r>
              <a:rPr lang="en-US" altLang="ja-JP" dirty="0" smtClean="0">
                <a:solidFill>
                  <a:srgbClr val="FF0000"/>
                </a:solidFill>
              </a:rPr>
              <a:t>www.javaroad.jp/bbs/answer.jsp?q_id=20090722100730485</a:t>
            </a:r>
          </a:p>
          <a:p>
            <a:endParaRPr kumimoji="1" lang="en-US" altLang="ja-JP" dirty="0" smtClean="0"/>
          </a:p>
          <a:p>
            <a:r>
              <a:rPr lang="ja-JP" altLang="en-US" dirty="0"/>
              <a:t>使用</a:t>
            </a:r>
            <a:r>
              <a:rPr lang="ja-JP" altLang="en-US" dirty="0" smtClean="0"/>
              <a:t>する</a:t>
            </a:r>
            <a:r>
              <a:rPr lang="en-US" altLang="ja-JP" dirty="0" smtClean="0"/>
              <a:t>SQL</a:t>
            </a:r>
            <a:r>
              <a:rPr lang="ja-JP" altLang="en-US" dirty="0" smtClean="0"/>
              <a:t>は</a:t>
            </a:r>
            <a:r>
              <a:rPr lang="en-US" altLang="ja-JP" dirty="0" smtClean="0"/>
              <a:t>SELECT, INSERT, DELETE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744938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2513</TotalTime>
  <Words>146</Words>
  <Application>Microsoft Office PowerPoint</Application>
  <PresentationFormat>ワイド画面</PresentationFormat>
  <Paragraphs>59</Paragraphs>
  <Slides>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0" baseType="lpstr">
      <vt:lpstr>Helvetica Neue</vt:lpstr>
      <vt:lpstr>游ゴシック</vt:lpstr>
      <vt:lpstr>游ゴシック Light</vt:lpstr>
      <vt:lpstr>Arial</vt:lpstr>
      <vt:lpstr>Office テーマ</vt:lpstr>
      <vt:lpstr>Java Servlet + PostgreSQL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HTMLについて</dc:title>
  <dc:creator>asakawa</dc:creator>
  <cp:lastModifiedBy>吉武和敏</cp:lastModifiedBy>
  <cp:revision>48</cp:revision>
  <dcterms:created xsi:type="dcterms:W3CDTF">2017-06-25T21:52:59Z</dcterms:created>
  <dcterms:modified xsi:type="dcterms:W3CDTF">2017-08-21T07:38:28Z</dcterms:modified>
</cp:coreProperties>
</file>