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4" r:id="rId4"/>
    <p:sldId id="269" r:id="rId5"/>
    <p:sldId id="268" r:id="rId6"/>
    <p:sldId id="267" r:id="rId7"/>
    <p:sldId id="263" r:id="rId8"/>
    <p:sldId id="270" r:id="rId9"/>
    <p:sldId id="271" r:id="rId10"/>
    <p:sldId id="262" r:id="rId11"/>
    <p:sldId id="266" r:id="rId12"/>
    <p:sldId id="272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26A83D-C497-4511-ACE2-9E93472EFEBA}" v="24" dt="2017-06-12T12:04:33.8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20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97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02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50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14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55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31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71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64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53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8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636C3-F2D2-4D35-B714-34BE1AC9D050}" type="datetimeFigureOut">
              <a:rPr kumimoji="1" lang="ja-JP" altLang="en-US" smtClean="0"/>
              <a:t>2017/6/17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F9C2A-8AEF-4DA6-987C-4EBCD7B72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47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eizhong-lab.ucsd.edu/cdhit-web-server/cgi-bin/index.cgi?cmd=cd-hit-est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orest.watch.impress.co.jp/library/software/lhaplus/" TargetMode="External"/><Relationship Id="rId2" Type="http://schemas.openxmlformats.org/officeDocument/2006/relationships/hyperlink" Target="ftp://ftp.ddbj.nig.ac.jp/ddbj_database/dra/fastq/DRA001/DRA001863/DRX015514/DRR017220.fastq.bz2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wnloads.sourceforge.net/project/neobio/neobio/pre-alpha/neobio.zip?r=http%3A%2F%2Fneobio.sourceforge.net%2F&amp;ts=1497687125&amp;use_mirror=jai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Web</a:t>
            </a:r>
            <a:r>
              <a:rPr lang="ja-JP" altLang="en-US" dirty="0"/>
              <a:t>アプリケーション開発に向けたチュートリアル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557628"/>
            <a:ext cx="9144000" cy="1655762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2</a:t>
            </a:r>
            <a:r>
              <a:rPr kumimoji="1" lang="ja-JP" altLang="en-US" sz="3600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2773114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14400" y="255373"/>
            <a:ext cx="1847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2800" dirty="0"/>
          </a:p>
          <a:p>
            <a:endParaRPr kumimoji="1" lang="ja-JP" altLang="en-US" sz="2800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171" y="1501968"/>
            <a:ext cx="6981825" cy="5153025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316194" y="111095"/>
            <a:ext cx="11875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Eclipse</a:t>
            </a:r>
            <a:r>
              <a:rPr kumimoji="1" lang="ja-JP" altLang="en-US" sz="2400" dirty="0" err="1"/>
              <a:t>への</a:t>
            </a:r>
            <a:r>
              <a:rPr kumimoji="1" lang="ja-JP" altLang="en-US" sz="2400" dirty="0"/>
              <a:t>外部</a:t>
            </a:r>
            <a:r>
              <a:rPr kumimoji="1" lang="en-US" altLang="ja-JP" sz="2400" dirty="0"/>
              <a:t>JAR</a:t>
            </a:r>
            <a:r>
              <a:rPr kumimoji="1" lang="ja-JP" altLang="en-US" sz="2400" dirty="0"/>
              <a:t>ファイルの追加方法</a:t>
            </a:r>
            <a:endParaRPr kumimoji="1" lang="en-US" altLang="ja-JP" sz="2400" dirty="0"/>
          </a:p>
          <a:p>
            <a:r>
              <a:rPr lang="ja-JP" altLang="en-US" sz="2400" dirty="0"/>
              <a:t>　プロジェクトを右クリックして、「プロパティー」を開き、「</a:t>
            </a:r>
            <a:r>
              <a:rPr lang="en-US" altLang="ja-JP" sz="2400" dirty="0"/>
              <a:t>Java</a:t>
            </a:r>
            <a:r>
              <a:rPr lang="ja-JP" altLang="en-US" sz="2400" dirty="0"/>
              <a:t>のビルド・パス」→「ライブラリー」→「外部</a:t>
            </a:r>
            <a:r>
              <a:rPr lang="en-US" altLang="ja-JP" sz="2400" dirty="0"/>
              <a:t>JAR</a:t>
            </a:r>
            <a:r>
              <a:rPr lang="ja-JP" altLang="en-US" sz="2400" dirty="0"/>
              <a:t>の追加」からダウンロードした</a:t>
            </a:r>
            <a:r>
              <a:rPr lang="en-US" altLang="ja-JP" sz="2400" dirty="0"/>
              <a:t>JAR</a:t>
            </a:r>
            <a:r>
              <a:rPr lang="ja-JP" altLang="en-US" sz="2400" dirty="0"/>
              <a:t>ファイルを選択する。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8660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523998" y="329513"/>
            <a:ext cx="981950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public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static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double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getsim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(String 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seq1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String 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seq2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){</a:t>
            </a:r>
          </a:p>
          <a:p>
            <a:r>
              <a:rPr lang="ja-JP" altLang="en-US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double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result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=0;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SmithWaterman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sw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new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SmithWaterman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endParaRPr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int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=0;</a:t>
            </a:r>
          </a:p>
          <a:p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try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{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StringReader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str1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new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StringReader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seq1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StringReader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str2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new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StringReader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seq2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ScoringScheme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arg3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new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BasicScoringScheme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(1, -1, -1);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sw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.setScoringScheme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arg3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sw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.loadSequences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str1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 </a:t>
            </a:r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str2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PairwiseAlignment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arg4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;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arg4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= </a:t>
            </a:r>
            <a:r>
              <a:rPr lang="en-US" altLang="ja-JP" sz="1600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sw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.getPairwiseAlignment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String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match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=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arg4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.getScoreTagLine();</a:t>
            </a:r>
          </a:p>
          <a:p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for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int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=0;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&lt;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arg4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.getScoreTagLine().length();</a:t>
            </a:r>
            <a:r>
              <a:rPr lang="en-US" altLang="ja-JP" sz="1600" b="1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++){</a:t>
            </a:r>
          </a:p>
          <a:p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 if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match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.substring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+1).equals(</a:t>
            </a:r>
            <a:r>
              <a:rPr lang="en-US" altLang="ja-JP" sz="1600" b="1" dirty="0">
                <a:solidFill>
                  <a:srgbClr val="2A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"|"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)){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   n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++;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 }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}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result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=</a:t>
            </a:r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/(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double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en-US" altLang="ja-JP" sz="1600" b="1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match</a:t>
            </a:r>
            <a:r>
              <a:rPr lang="en-US" altLang="ja-JP" sz="1600" b="1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.length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} </a:t>
            </a:r>
            <a:r>
              <a:rPr lang="en-US" altLang="ja-JP" sz="1600" b="1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catch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(Exception </a:t>
            </a:r>
            <a:r>
              <a:rPr lang="en-US" altLang="ja-JP" sz="1600" b="1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</a:t>
            </a:r>
            <a:r>
              <a:rPr lang="en-US" altLang="ja-JP" sz="1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{</a:t>
            </a:r>
          </a:p>
          <a:p>
            <a:r>
              <a:rPr lang="en-US" altLang="ja-JP" sz="1600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lang="en-US" altLang="ja-JP" sz="1600" dirty="0" err="1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</a:t>
            </a:r>
            <a:r>
              <a:rPr lang="en-US" altLang="ja-JP" sz="1600" dirty="0" err="1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.printStackTrace</a:t>
            </a:r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();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}</a:t>
            </a:r>
          </a:p>
          <a:p>
            <a:r>
              <a:rPr lang="en-US" altLang="ja-JP" sz="1600" b="1" u="sng" dirty="0">
                <a:solidFill>
                  <a:srgbClr val="7F0055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return</a:t>
            </a:r>
            <a:r>
              <a:rPr lang="en-US" altLang="ja-JP" sz="1600" b="1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b="1" u="sng" dirty="0">
                <a:solidFill>
                  <a:srgbClr val="FF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result</a:t>
            </a:r>
            <a:r>
              <a:rPr lang="en-US" altLang="ja-JP" sz="1600" b="1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;</a:t>
            </a:r>
          </a:p>
          <a:p>
            <a:r>
              <a:rPr lang="en-US" altLang="ja-JP" sz="1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}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16194" y="111095"/>
            <a:ext cx="11875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2</a:t>
            </a:r>
            <a:r>
              <a:rPr kumimoji="1" lang="ja-JP" altLang="en-US" sz="2400" dirty="0" err="1"/>
              <a:t>つの</a:t>
            </a:r>
            <a:r>
              <a:rPr kumimoji="1" lang="ja-JP" altLang="en-US" sz="2400" dirty="0"/>
              <a:t>配列間の相同性を計算する関数　</a:t>
            </a:r>
            <a:r>
              <a:rPr kumimoji="1" lang="en-US" altLang="ja-JP" sz="2400" dirty="0"/>
              <a:t>(</a:t>
            </a:r>
            <a:r>
              <a:rPr kumimoji="1" lang="ja-JP" altLang="en-US" sz="2400" dirty="0"/>
              <a:t>下記をコピペ</a:t>
            </a:r>
            <a:r>
              <a:rPr kumimoji="1" lang="en-US" altLang="ja-JP" sz="2400" dirty="0"/>
              <a:t>)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74295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8281" y="0"/>
            <a:ext cx="119366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ディスカッションの内容</a:t>
            </a:r>
            <a:endParaRPr kumimoji="1" lang="en-US" altLang="ja-JP" sz="3200" dirty="0"/>
          </a:p>
          <a:p>
            <a:endParaRPr lang="en-US" altLang="ja-JP" sz="3200" dirty="0"/>
          </a:p>
          <a:p>
            <a:r>
              <a:rPr kumimoji="1" lang="ja-JP" altLang="en-US" sz="3200" dirty="0"/>
              <a:t>・　今回のクラスタリングプログラムで気になった点は？</a:t>
            </a:r>
            <a:endParaRPr kumimoji="1" lang="en-US" altLang="ja-JP" sz="3200" dirty="0"/>
          </a:p>
          <a:p>
            <a:endParaRPr lang="en-US" altLang="ja-JP" sz="3200" dirty="0"/>
          </a:p>
          <a:p>
            <a:r>
              <a:rPr lang="ja-JP" altLang="en-US" sz="3200" dirty="0"/>
              <a:t>・　今回作ったクラスタリングプログラムの入力ファイルとしては、</a:t>
            </a:r>
            <a:endParaRPr lang="en-US" altLang="ja-JP" sz="3200" dirty="0"/>
          </a:p>
          <a:p>
            <a:r>
              <a:rPr lang="ja-JP" altLang="en-US" sz="3200" dirty="0"/>
              <a:t>　どのような前処理を行っておくと良さそうか。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40797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2465" y="0"/>
            <a:ext cx="1111722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本日知っておくべきこと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lang="ja-JP" altLang="en-US" sz="3200" dirty="0"/>
              <a:t>・例外、</a:t>
            </a:r>
            <a:r>
              <a:rPr lang="en-US" altLang="ja-JP" sz="3200" dirty="0"/>
              <a:t>try-catch</a:t>
            </a:r>
            <a:r>
              <a:rPr lang="ja-JP" altLang="en-US" sz="3200" dirty="0"/>
              <a:t>構文</a:t>
            </a:r>
            <a:endParaRPr lang="en-US" altLang="ja-JP" sz="3200" dirty="0"/>
          </a:p>
          <a:p>
            <a:r>
              <a:rPr lang="en-US" altLang="ja-JP" sz="3200" dirty="0">
                <a:solidFill>
                  <a:srgbClr val="FF0000"/>
                </a:solidFill>
              </a:rPr>
              <a:t>https://eng-entrance.com/java-try-catch</a:t>
            </a:r>
          </a:p>
          <a:p>
            <a:endParaRPr lang="en-US" altLang="ja-JP" sz="3200" dirty="0"/>
          </a:p>
          <a:p>
            <a:r>
              <a:rPr lang="ja-JP" altLang="en-US" sz="3200" dirty="0"/>
              <a:t>・コーディング規則</a:t>
            </a:r>
            <a:endParaRPr lang="en-US" altLang="ja-JP" sz="3200" dirty="0"/>
          </a:p>
          <a:p>
            <a:r>
              <a:rPr lang="ja-JP" altLang="en-US" sz="3200" dirty="0"/>
              <a:t>　変数名、関数名は</a:t>
            </a:r>
            <a:r>
              <a:rPr lang="en-US" altLang="ja-JP" sz="3200" dirty="0" err="1"/>
              <a:t>camelCase</a:t>
            </a:r>
            <a:r>
              <a:rPr lang="ja-JP" altLang="en-US" sz="3200" dirty="0"/>
              <a:t>記法</a:t>
            </a:r>
            <a:r>
              <a:rPr lang="en-US" altLang="ja-JP" sz="3200" dirty="0"/>
              <a:t>(</a:t>
            </a:r>
            <a:r>
              <a:rPr lang="ja-JP" altLang="en-US" sz="3200" dirty="0"/>
              <a:t>先頭を小文字、言葉の区切りは大文字</a:t>
            </a:r>
            <a:r>
              <a:rPr lang="en-US" altLang="ja-JP" sz="3200" dirty="0"/>
              <a:t>)</a:t>
            </a:r>
          </a:p>
          <a:p>
            <a:r>
              <a:rPr lang="en-US" altLang="ja-JP" sz="3200" dirty="0">
                <a:solidFill>
                  <a:srgbClr val="FF0000"/>
                </a:solidFill>
              </a:rPr>
              <a:t>http://d.hatena.ne.jp/chiheisen/20110529/1306676847</a:t>
            </a:r>
            <a:endParaRPr lang="en-US" altLang="ja-JP" sz="3200" dirty="0"/>
          </a:p>
          <a:p>
            <a:endParaRPr lang="ja-JP" altLang="en-US" sz="3200" dirty="0"/>
          </a:p>
          <a:p>
            <a:r>
              <a:rPr lang="ja-JP" altLang="en-US" sz="3200" dirty="0"/>
              <a:t>・関数</a:t>
            </a:r>
            <a:endParaRPr lang="en-US" altLang="ja-JP" sz="3200" dirty="0"/>
          </a:p>
          <a:p>
            <a:r>
              <a:rPr lang="ja-JP" altLang="en-US" sz="3200" dirty="0"/>
              <a:t>　同じ処理は関数にして繰り返し用いる。配列の参照渡しの理解。</a:t>
            </a:r>
            <a:endParaRPr lang="en-US" altLang="ja-JP" sz="3200" dirty="0"/>
          </a:p>
          <a:p>
            <a:r>
              <a:rPr lang="ja-JP" altLang="en-US" sz="3200" dirty="0">
                <a:solidFill>
                  <a:srgbClr val="FF0000"/>
                </a:solidFill>
              </a:rPr>
              <a:t>http://nobuo-create.net/category/java-beginner/</a:t>
            </a:r>
            <a:endParaRPr lang="en-US" altLang="ja-JP" sz="3200" dirty="0">
              <a:solidFill>
                <a:srgbClr val="FF0000"/>
              </a:solidFill>
            </a:endParaRPr>
          </a:p>
          <a:p>
            <a:r>
              <a:rPr lang="ja-JP" altLang="en-US" sz="3200" dirty="0"/>
              <a:t>　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42559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2465" y="0"/>
            <a:ext cx="1111722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本日知っておくべきこと</a:t>
            </a:r>
            <a:r>
              <a:rPr kumimoji="1" lang="en-US" altLang="ja-JP" sz="3200" dirty="0"/>
              <a:t>(2)</a:t>
            </a:r>
          </a:p>
          <a:p>
            <a:endParaRPr kumimoji="1" lang="en-US" altLang="ja-JP" sz="3200" dirty="0"/>
          </a:p>
          <a:p>
            <a:r>
              <a:rPr lang="ja-JP" altLang="en-US" sz="3200" dirty="0"/>
              <a:t>・スコープについて</a:t>
            </a:r>
            <a:endParaRPr lang="en-US" altLang="ja-JP" sz="3200" dirty="0"/>
          </a:p>
          <a:p>
            <a:r>
              <a:rPr lang="ja-JP" altLang="en-US" sz="3200" dirty="0"/>
              <a:t>　変数の有効範囲の理解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200" dirty="0"/>
              <a:t>・オブジェクト指向について</a:t>
            </a:r>
            <a:endParaRPr lang="en-US" altLang="ja-JP" sz="3200" dirty="0"/>
          </a:p>
          <a:p>
            <a:r>
              <a:rPr lang="ja-JP" altLang="en-US" sz="3200" dirty="0"/>
              <a:t>　クラス、初期化（インスタンス作成）、メンバ変数、メンバメソッド</a:t>
            </a:r>
            <a:endParaRPr lang="en-US" altLang="ja-JP" sz="3200" dirty="0"/>
          </a:p>
          <a:p>
            <a:r>
              <a:rPr lang="ja-JP" altLang="en-US" sz="3200" dirty="0">
                <a:solidFill>
                  <a:srgbClr val="FF0000"/>
                </a:solidFill>
              </a:rPr>
              <a:t>http://nobuo-create.net/category/java-beginner/</a:t>
            </a:r>
            <a:endParaRPr lang="en-US" altLang="ja-JP" sz="3200" dirty="0"/>
          </a:p>
          <a:p>
            <a:r>
              <a:rPr lang="ja-JP" altLang="en-US" sz="3200" dirty="0"/>
              <a:t>・数の上限のない配列を作るには・・・</a:t>
            </a:r>
            <a:r>
              <a:rPr lang="en-US" altLang="ja-JP" sz="3200" dirty="0" err="1"/>
              <a:t>ArrayList</a:t>
            </a:r>
            <a:r>
              <a:rPr lang="ja-JP" altLang="en-US" sz="3200" dirty="0"/>
              <a:t>クラス</a:t>
            </a:r>
            <a:endParaRPr lang="en-US" altLang="ja-JP" sz="3200" dirty="0"/>
          </a:p>
          <a:p>
            <a:r>
              <a:rPr lang="en-US" altLang="ja-JP" sz="3200" dirty="0">
                <a:solidFill>
                  <a:srgbClr val="FF0000"/>
                </a:solidFill>
              </a:rPr>
              <a:t>https://www.javadrive.jp/start/arraylist/index1.html</a:t>
            </a:r>
          </a:p>
          <a:p>
            <a:endParaRPr lang="en-US" altLang="ja-JP" sz="3200" dirty="0"/>
          </a:p>
          <a:p>
            <a:r>
              <a:rPr lang="ja-JP" altLang="en-US" sz="3200" dirty="0"/>
              <a:t>・</a:t>
            </a:r>
            <a:r>
              <a:rPr lang="en-US" altLang="ja-JP" sz="3200" dirty="0"/>
              <a:t>double</a:t>
            </a:r>
            <a:r>
              <a:rPr lang="ja-JP" altLang="en-US" sz="3200" dirty="0"/>
              <a:t>型、</a:t>
            </a:r>
            <a:r>
              <a:rPr lang="en-US" altLang="ja-JP" sz="3200" dirty="0" err="1"/>
              <a:t>int</a:t>
            </a:r>
            <a:r>
              <a:rPr lang="ja-JP" altLang="en-US" sz="3200" dirty="0"/>
              <a:t>型の違い</a:t>
            </a:r>
            <a:endParaRPr lang="en-US" altLang="ja-JP" sz="3200" dirty="0"/>
          </a:p>
          <a:p>
            <a:r>
              <a:rPr lang="en-US" altLang="ja-JP" sz="3200" dirty="0"/>
              <a:t>10/3=3 </a:t>
            </a:r>
            <a:r>
              <a:rPr lang="ja-JP" altLang="en-US" sz="3200" dirty="0" err="1"/>
              <a:t>、</a:t>
            </a:r>
            <a:r>
              <a:rPr lang="en-US" altLang="ja-JP" sz="3200" dirty="0"/>
              <a:t>   10/3.0=3.333 </a:t>
            </a:r>
          </a:p>
        </p:txBody>
      </p:sp>
    </p:spTree>
    <p:extLst>
      <p:ext uri="{BB962C8B-B14F-4D97-AF65-F5344CB8AC3E}">
        <p14:creationId xmlns:p14="http://schemas.microsoft.com/office/powerpoint/2010/main" val="147727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解析の流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65" y="374466"/>
            <a:ext cx="10872857" cy="618515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362465" y="0"/>
            <a:ext cx="11117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アンプリコンメタゲノム解析の流れ</a:t>
            </a:r>
            <a:endParaRPr lang="en-US" altLang="ja-JP" sz="3200" dirty="0"/>
          </a:p>
        </p:txBody>
      </p:sp>
      <p:sp>
        <p:nvSpPr>
          <p:cNvPr id="2" name="正方形/長方形 1"/>
          <p:cNvSpPr/>
          <p:nvPr/>
        </p:nvSpPr>
        <p:spPr>
          <a:xfrm>
            <a:off x="7537622" y="3739979"/>
            <a:ext cx="2314832" cy="26855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517556" y="6499554"/>
            <a:ext cx="9621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タカラバイオ</a:t>
            </a:r>
            <a:r>
              <a:rPr lang="en-US" altLang="ja-JP" dirty="0"/>
              <a:t>HP</a:t>
            </a:r>
            <a:r>
              <a:rPr lang="ja-JP" altLang="en-US" dirty="0"/>
              <a:t>　</a:t>
            </a:r>
            <a:r>
              <a:rPr lang="en-US" altLang="ja-JP" dirty="0"/>
              <a:t>http://catalog.takara-bio.co.jp/jutaku/basic_info.php?unitid=U100006558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918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489" y="770363"/>
            <a:ext cx="5806992" cy="439987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21" y="786114"/>
            <a:ext cx="5796492" cy="4368371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512540" y="6499554"/>
            <a:ext cx="9621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笠原先生の講義資料　http://mlab.cb.k.u-tokyo.ac.jp/~mkasa/upbsb2006/upbsb_shotgun_day1.pdf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2465" y="0"/>
            <a:ext cx="11117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アライメントを行うには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3778446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773" y="1015593"/>
            <a:ext cx="5827992" cy="4452376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63" y="1015593"/>
            <a:ext cx="5848994" cy="439987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2512540" y="6499554"/>
            <a:ext cx="9621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笠原先生の講義資料　http://mlab.cb.k.u-tokyo.ac.jp/~mkasa/upbsb2006/upbsb_shotgun_day1.pdf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2465" y="0"/>
            <a:ext cx="11117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アライメントを行うには</a:t>
            </a:r>
            <a:r>
              <a:rPr lang="en-US" altLang="ja-JP" sz="3200" dirty="0"/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4291490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8281" y="0"/>
            <a:ext cx="1193662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本日の課題 </a:t>
            </a:r>
            <a:r>
              <a:rPr lang="ja-JP" altLang="en-US" sz="3200" dirty="0"/>
              <a:t>簡易クラスタリングツールの開発</a:t>
            </a:r>
            <a:endParaRPr kumimoji="1" lang="en-US" altLang="ja-JP" sz="3200" dirty="0"/>
          </a:p>
          <a:p>
            <a:r>
              <a:rPr kumimoji="1" lang="en-US" altLang="ja-JP" sz="3200" dirty="0"/>
              <a:t>1</a:t>
            </a:r>
            <a:r>
              <a:rPr kumimoji="1" lang="ja-JP" altLang="en-US" sz="3200" dirty="0" err="1"/>
              <a:t>．</a:t>
            </a:r>
            <a:r>
              <a:rPr lang="en-US" altLang="ja-JP" sz="3200" dirty="0" err="1"/>
              <a:t>NeoBio</a:t>
            </a:r>
            <a:r>
              <a:rPr lang="ja-JP" altLang="en-US" sz="3200" dirty="0"/>
              <a:t> </a:t>
            </a:r>
            <a:r>
              <a:rPr lang="en-US" altLang="ja-JP" sz="3200" dirty="0"/>
              <a:t>(Bioinformatics Algorithms in Java)</a:t>
            </a:r>
            <a:r>
              <a:rPr kumimoji="1" lang="ja-JP" altLang="en-US" sz="3200" dirty="0"/>
              <a:t>のインストール</a:t>
            </a:r>
            <a:endParaRPr lang="en-US" altLang="ja-JP" sz="3200" dirty="0"/>
          </a:p>
          <a:p>
            <a:r>
              <a:rPr lang="ja-JP" altLang="en-US" sz="3200" dirty="0"/>
              <a:t>　</a:t>
            </a:r>
            <a:r>
              <a:rPr lang="en-US" altLang="ja-JP" sz="3200" dirty="0"/>
              <a:t>Eclipse</a:t>
            </a:r>
            <a:r>
              <a:rPr lang="ja-JP" altLang="en-US" sz="3200" dirty="0"/>
              <a:t>へ</a:t>
            </a:r>
            <a:r>
              <a:rPr lang="en-US" altLang="ja-JP" sz="3200" dirty="0"/>
              <a:t>JAR</a:t>
            </a:r>
            <a:r>
              <a:rPr lang="ja-JP" altLang="en-US" sz="3200" dirty="0"/>
              <a:t>を追加する。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2</a:t>
            </a:r>
            <a:r>
              <a:rPr lang="ja-JP" altLang="en-US" sz="3200" dirty="0" err="1"/>
              <a:t>．</a:t>
            </a:r>
            <a:r>
              <a:rPr lang="en-US" altLang="ja-JP" sz="3200" dirty="0" err="1"/>
              <a:t>NeoBio</a:t>
            </a:r>
            <a:r>
              <a:rPr lang="ja-JP" altLang="en-US" sz="3200" dirty="0"/>
              <a:t>を使った相同性を検索する関数</a:t>
            </a:r>
            <a:r>
              <a:rPr lang="en-US" altLang="ja-JP" sz="3200" dirty="0"/>
              <a:t>(</a:t>
            </a:r>
            <a:r>
              <a:rPr lang="ja-JP" altLang="en-US" sz="3200" dirty="0"/>
              <a:t>後述</a:t>
            </a:r>
            <a:r>
              <a:rPr lang="en-US" altLang="ja-JP" sz="3200" dirty="0"/>
              <a:t>)</a:t>
            </a:r>
            <a:r>
              <a:rPr lang="ja-JP" altLang="en-US" sz="3200" dirty="0"/>
              <a:t>をコピペ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3</a:t>
            </a:r>
            <a:r>
              <a:rPr lang="ja-JP" altLang="en-US" sz="3200" dirty="0" err="1"/>
              <a:t>．</a:t>
            </a:r>
            <a:r>
              <a:rPr lang="ja-JP" altLang="en-US" sz="3200" dirty="0"/>
              <a:t>シーケンスファイルを開き、</a:t>
            </a:r>
            <a:r>
              <a:rPr lang="en-US" altLang="ja-JP" sz="3200" dirty="0"/>
              <a:t>1</a:t>
            </a:r>
            <a:r>
              <a:rPr lang="ja-JP" altLang="en-US" sz="3200" dirty="0"/>
              <a:t>リードずつ</a:t>
            </a:r>
            <a:r>
              <a:rPr lang="en-US" altLang="ja-JP" sz="3200" dirty="0"/>
              <a:t>List</a:t>
            </a:r>
            <a:r>
              <a:rPr lang="ja-JP" altLang="en-US" sz="3200" dirty="0"/>
              <a:t>に配列、名前を追加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4</a:t>
            </a:r>
            <a:r>
              <a:rPr lang="ja-JP" altLang="en-US" sz="3200" dirty="0" err="1"/>
              <a:t>．</a:t>
            </a:r>
            <a:r>
              <a:rPr lang="en-US" altLang="ja-JP" sz="3200" dirty="0"/>
              <a:t>List</a:t>
            </a:r>
            <a:r>
              <a:rPr lang="ja-JP" altLang="en-US" sz="3200" dirty="0"/>
              <a:t>の先頭から一つリードを取り出し、</a:t>
            </a:r>
            <a:r>
              <a:rPr lang="en-US" altLang="ja-JP" sz="3200" dirty="0"/>
              <a:t>2</a:t>
            </a:r>
            <a:r>
              <a:rPr lang="ja-JP" altLang="en-US" sz="3200" dirty="0"/>
              <a:t>番目のリードとアライメントさせ、相同性を表示する。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en-US" altLang="ja-JP" sz="3200" dirty="0"/>
              <a:t>5</a:t>
            </a:r>
            <a:r>
              <a:rPr lang="ja-JP" altLang="en-US" sz="3200" dirty="0" err="1"/>
              <a:t>．</a:t>
            </a:r>
            <a:r>
              <a:rPr lang="en-US" altLang="ja-JP" sz="3200" dirty="0"/>
              <a:t>1</a:t>
            </a:r>
            <a:r>
              <a:rPr lang="ja-JP" altLang="en-US" sz="3200" dirty="0"/>
              <a:t>番目のリードと残りのリードを一つずつ取り出しアライメントさせ、相同性</a:t>
            </a:r>
            <a:r>
              <a:rPr lang="en-US" altLang="ja-JP" sz="3200" dirty="0"/>
              <a:t>95%</a:t>
            </a:r>
            <a:r>
              <a:rPr lang="ja-JP" altLang="en-US" sz="3200" dirty="0"/>
              <a:t>以上のリードを出力。</a:t>
            </a:r>
            <a:endParaRPr lang="en-US" altLang="ja-JP" sz="3200" dirty="0"/>
          </a:p>
          <a:p>
            <a:endParaRPr kumimoji="1"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80018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8281" y="0"/>
            <a:ext cx="1193662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本日の課題 </a:t>
            </a:r>
            <a:r>
              <a:rPr lang="ja-JP" altLang="en-US" sz="3200" dirty="0"/>
              <a:t>簡易クラスタリングツールの開発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6</a:t>
            </a:r>
            <a:r>
              <a:rPr lang="ja-JP" altLang="en-US" sz="3200" dirty="0" err="1"/>
              <a:t>．</a:t>
            </a:r>
            <a:r>
              <a:rPr lang="en-US" altLang="ja-JP" sz="3200" dirty="0"/>
              <a:t>5</a:t>
            </a:r>
            <a:r>
              <a:rPr lang="ja-JP" altLang="en-US" sz="3200" dirty="0" err="1"/>
              <a:t>．</a:t>
            </a:r>
            <a:r>
              <a:rPr lang="ja-JP" altLang="en-US" sz="3200" dirty="0"/>
              <a:t>で出力したリードを除いた</a:t>
            </a:r>
            <a:r>
              <a:rPr lang="en-US" altLang="ja-JP" sz="3200" dirty="0"/>
              <a:t>List</a:t>
            </a:r>
            <a:r>
              <a:rPr lang="ja-JP" altLang="en-US" sz="3200" dirty="0"/>
              <a:t>の先頭から</a:t>
            </a:r>
            <a:r>
              <a:rPr lang="en-US" altLang="ja-JP" sz="3200" dirty="0"/>
              <a:t>1</a:t>
            </a:r>
            <a:r>
              <a:rPr lang="ja-JP" altLang="en-US" sz="3200" dirty="0"/>
              <a:t>つ取り出し、</a:t>
            </a:r>
            <a:r>
              <a:rPr lang="en-US" altLang="ja-JP" sz="3200" dirty="0"/>
              <a:t>List</a:t>
            </a:r>
            <a:r>
              <a:rPr lang="ja-JP" altLang="en-US" sz="3200" dirty="0"/>
              <a:t>中の残りのリードに対して、同様に処理を行う。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7</a:t>
            </a:r>
            <a:r>
              <a:rPr lang="ja-JP" altLang="en-US" sz="3200" dirty="0" err="1"/>
              <a:t>．</a:t>
            </a:r>
            <a:r>
              <a:rPr lang="en-US" altLang="ja-JP" sz="3200" dirty="0"/>
              <a:t>OTU</a:t>
            </a:r>
            <a:r>
              <a:rPr lang="ja-JP" altLang="en-US" sz="3200" dirty="0"/>
              <a:t>の数を求める</a:t>
            </a:r>
            <a:endParaRPr lang="en-US" altLang="ja-JP" sz="3200" dirty="0"/>
          </a:p>
          <a:p>
            <a:endParaRPr kumimoji="1" lang="en-US" altLang="ja-JP" sz="3200" dirty="0"/>
          </a:p>
          <a:p>
            <a:r>
              <a:rPr lang="en-US" altLang="ja-JP" sz="3200" dirty="0"/>
              <a:t>8</a:t>
            </a:r>
            <a:r>
              <a:rPr lang="ja-JP" altLang="en-US" sz="3200" dirty="0" err="1"/>
              <a:t>．</a:t>
            </a:r>
            <a:r>
              <a:rPr lang="en-US" altLang="ja-JP" sz="3200" dirty="0"/>
              <a:t>CD-HIT</a:t>
            </a:r>
            <a:r>
              <a:rPr lang="ja-JP" altLang="en-US" sz="3200" dirty="0"/>
              <a:t>などのクラスタリングツールと比較してみる。</a:t>
            </a:r>
            <a:endParaRPr lang="en-US" altLang="ja-JP" sz="3200" dirty="0"/>
          </a:p>
          <a:p>
            <a:r>
              <a:rPr lang="en-US" altLang="ja-JP" sz="2800" dirty="0">
                <a:hlinkClick r:id="rId2"/>
              </a:rPr>
              <a:t>http://weizhong-lab.ucsd.edu/cdhit-web-server/cgi-bin/index.cgi?cmd=cd-hit-est</a:t>
            </a:r>
            <a:endParaRPr lang="en-US" altLang="ja-JP" sz="2800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27954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51809" y="690089"/>
            <a:ext cx="1109233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・シーケンスファイル</a:t>
            </a:r>
            <a:endParaRPr lang="en-US" altLang="ja-JP" sz="2400" dirty="0"/>
          </a:p>
          <a:p>
            <a:r>
              <a:rPr lang="en-US" altLang="ja-JP" sz="2000" dirty="0">
                <a:hlinkClick r:id="rId2"/>
              </a:rPr>
              <a:t>ftp://ftp.ddbj.nig.ac.jp/ddbj_database/dra/fastq/DRA001/DRA001863/DRX015514/DRR017220.fastq.bz2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・解凍できない場合は適当な解凍ソフトをインストール　</a:t>
            </a:r>
            <a:endParaRPr lang="en-US" altLang="ja-JP" sz="2000" dirty="0"/>
          </a:p>
          <a:p>
            <a:r>
              <a:rPr lang="en-US" altLang="ja-JP" sz="2000" dirty="0"/>
              <a:t>Win</a:t>
            </a:r>
            <a:r>
              <a:rPr lang="ja-JP" altLang="en-US" sz="2000" dirty="0"/>
              <a:t>用：　</a:t>
            </a:r>
            <a:r>
              <a:rPr lang="en-US" altLang="ja-JP" sz="2000" dirty="0">
                <a:hlinkClick r:id="rId3"/>
              </a:rPr>
              <a:t>http://forest.watch.impress.co.jp/library/software/lhaplus/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dirty="0" err="1"/>
              <a:t>NeoBio</a:t>
            </a:r>
            <a:r>
              <a:rPr lang="ja-JP" altLang="en-US" sz="2000" dirty="0"/>
              <a:t>の</a:t>
            </a:r>
            <a:r>
              <a:rPr lang="en-US" altLang="ja-JP" sz="2000" dirty="0"/>
              <a:t>JAR</a:t>
            </a:r>
            <a:r>
              <a:rPr lang="ja-JP" altLang="en-US" sz="2000" dirty="0"/>
              <a:t>ファイル</a:t>
            </a:r>
            <a:endParaRPr lang="en-US" altLang="ja-JP" sz="2000" dirty="0"/>
          </a:p>
          <a:p>
            <a:r>
              <a:rPr lang="en-US" altLang="ja-JP" sz="1200" dirty="0">
                <a:hlinkClick r:id="rId4"/>
              </a:rPr>
              <a:t>https://downloads.sourceforge.net/project/neobio/neobio/pre-alpha/neobio.zip?r=http%3A%2F%2Fneobio.sourceforge.net%2F&amp;ts=1497687125&amp;use_mirror=jaist</a:t>
            </a:r>
            <a:endParaRPr lang="en-US" altLang="ja-JP" sz="1200" dirty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4585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33269</TotalTime>
  <Words>264</Words>
  <Application>Microsoft Office PowerPoint</Application>
  <PresentationFormat>ワイド画面</PresentationFormat>
  <Paragraphs>96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Webアプリケーション開発に向けたチュートリアル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Webアプリケーション開発に向けたチュートリアル</dc:title>
  <dc:creator>吉武和敏</dc:creator>
  <cp:lastModifiedBy>吉武　和敏</cp:lastModifiedBy>
  <cp:revision>39</cp:revision>
  <dcterms:created xsi:type="dcterms:W3CDTF">2017-05-17T06:00:42Z</dcterms:created>
  <dcterms:modified xsi:type="dcterms:W3CDTF">2017-06-17T08:15:27Z</dcterms:modified>
</cp:coreProperties>
</file>