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91" r:id="rId4"/>
    <p:sldId id="290" r:id="rId5"/>
    <p:sldId id="292" r:id="rId6"/>
    <p:sldId id="280" r:id="rId7"/>
    <p:sldId id="281" r:id="rId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5" d="100"/>
          <a:sy n="105" d="100"/>
        </p:scale>
        <p:origin x="120"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02835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643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97054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4966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894244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4294958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37111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8839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86237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8140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63959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F8153-9935-40CC-A99F-6E36BAA8E76E}" type="datetimeFigureOut">
              <a:rPr kumimoji="1" lang="ja-JP" altLang="en-US" smtClean="0"/>
              <a:t>2018/10/9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3065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suikou.fs.a.u-tokyo.ac.jp/yosh_data/2018/train/take.blastn.txt" TargetMode="External"/><Relationship Id="rId2" Type="http://schemas.openxmlformats.org/officeDocument/2006/relationships/hyperlink" Target="http://www.suikou.fs.a.u-tokyo.ac.jp/yosh_data/2018train/take.tpm.txt"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metagenomics.wiki/tools/blast/evalu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www.suikou.fs.a.u-tokyo.ac.jp/yosh_data/2018train/example.vcf.gz"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AWK</a:t>
            </a:r>
            <a:r>
              <a:rPr kumimoji="1" lang="ja-JP" altLang="en-US" dirty="0" smtClean="0"/>
              <a:t>入門　</a:t>
            </a:r>
            <a:r>
              <a:rPr lang="en-US" altLang="ja-JP" dirty="0"/>
              <a:t>4</a:t>
            </a:r>
            <a:r>
              <a:rPr kumimoji="1" lang="ja-JP" altLang="en-US" dirty="0" smtClean="0"/>
              <a:t>日目</a:t>
            </a:r>
            <a:endParaRPr kumimoji="1" lang="ja-JP" altLang="en-US" dirty="0"/>
          </a:p>
        </p:txBody>
      </p:sp>
    </p:spTree>
    <p:extLst>
      <p:ext uri="{BB962C8B-B14F-4D97-AF65-F5344CB8AC3E}">
        <p14:creationId xmlns:p14="http://schemas.microsoft.com/office/powerpoint/2010/main" val="1367562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ja-JP" altLang="en-US" sz="2000" dirty="0" smtClean="0"/>
              <a:t>入力データが複数ファイルある場合</a:t>
            </a:r>
            <a:endParaRPr lang="en-US" altLang="ja-JP" sz="2000" dirty="0" smtClean="0"/>
          </a:p>
          <a:p>
            <a:endParaRPr lang="en-US" altLang="ja-JP" sz="2000" dirty="0" smtClean="0"/>
          </a:p>
          <a:p>
            <a:r>
              <a:rPr lang="ja-JP" altLang="en-US" sz="2000" dirty="0"/>
              <a:t>例</a:t>
            </a:r>
            <a:r>
              <a:rPr lang="ja-JP" altLang="en-US" sz="2000" dirty="0" smtClean="0"/>
              <a:t>えば、下記のように入力すると、最初に</a:t>
            </a:r>
            <a:r>
              <a:rPr lang="en-US" altLang="ja-JP" sz="2000" dirty="0" smtClean="0"/>
              <a:t>input.txt</a:t>
            </a:r>
            <a:r>
              <a:rPr lang="ja-JP" altLang="en-US" sz="2000" dirty="0" smtClean="0"/>
              <a:t>の中身が表示されて、次に</a:t>
            </a:r>
            <a:r>
              <a:rPr lang="en-US" altLang="ja-JP" sz="2000" dirty="0" smtClean="0"/>
              <a:t>input4.txt</a:t>
            </a:r>
            <a:r>
              <a:rPr lang="ja-JP" altLang="en-US" sz="2000" dirty="0" smtClean="0"/>
              <a:t>の中身が表示されます。</a:t>
            </a:r>
            <a:endParaRPr lang="en-US" altLang="ja-JP" sz="2000" dirty="0" smtClean="0"/>
          </a:p>
          <a:p>
            <a:endParaRPr lang="en-US" altLang="ja-JP" sz="2000" dirty="0" smtClean="0"/>
          </a:p>
          <a:p>
            <a:r>
              <a:rPr lang="en-US" altLang="ja-JP" sz="2000" dirty="0" err="1"/>
              <a:t>awk</a:t>
            </a:r>
            <a:r>
              <a:rPr lang="en-US" altLang="ja-JP" sz="2000" dirty="0"/>
              <a:t> '{print $0}' input.txt </a:t>
            </a:r>
            <a:r>
              <a:rPr lang="en-US" altLang="ja-JP" sz="2000" dirty="0" smtClean="0"/>
              <a:t>input4.txt</a:t>
            </a:r>
          </a:p>
          <a:p>
            <a:endParaRPr lang="en-US" altLang="ja-JP" sz="2000" dirty="0"/>
          </a:p>
          <a:p>
            <a:r>
              <a:rPr lang="ja-JP" altLang="en-US" sz="2000" dirty="0" smtClean="0"/>
              <a:t>このように</a:t>
            </a:r>
            <a:r>
              <a:rPr lang="en-US" altLang="ja-JP" sz="2000" dirty="0" err="1" smtClean="0"/>
              <a:t>awk</a:t>
            </a:r>
            <a:r>
              <a:rPr lang="ja-JP" altLang="en-US" sz="2000" dirty="0" smtClean="0"/>
              <a:t>は複数の入力ファイルがあると、それらを順番に開いて一行ずつ処理を行います。</a:t>
            </a:r>
            <a:endParaRPr lang="en-US" altLang="ja-JP" sz="2000" dirty="0" smtClean="0"/>
          </a:p>
          <a:p>
            <a:endParaRPr lang="en-US" altLang="ja-JP" sz="2000" dirty="0"/>
          </a:p>
          <a:p>
            <a:r>
              <a:rPr lang="ja-JP" altLang="en-US" sz="2000" dirty="0" smtClean="0"/>
              <a:t>ここで、</a:t>
            </a:r>
            <a:r>
              <a:rPr lang="en-US" altLang="ja-JP" sz="2000" dirty="0" smtClean="0"/>
              <a:t>AWK</a:t>
            </a:r>
            <a:r>
              <a:rPr lang="ja-JP" altLang="en-US" sz="2000" dirty="0" smtClean="0"/>
              <a:t>の特別な次の変数を使うとファイルごとに処理を変えることが出来ます。</a:t>
            </a:r>
            <a:endParaRPr lang="en-US" altLang="ja-JP" sz="2000" dirty="0" smtClean="0"/>
          </a:p>
          <a:p>
            <a:endParaRPr lang="en-US" altLang="ja-JP" sz="2000" dirty="0" smtClean="0"/>
          </a:p>
          <a:p>
            <a:r>
              <a:rPr lang="en-US" altLang="ja-JP" sz="2000" dirty="0" smtClean="0"/>
              <a:t>FILENAME</a:t>
            </a:r>
            <a:r>
              <a:rPr lang="ja-JP" altLang="en-US" sz="2000" dirty="0" smtClean="0"/>
              <a:t>　→　現在開いているファイル名</a:t>
            </a:r>
            <a:endParaRPr lang="en-US" altLang="ja-JP" sz="2000" dirty="0" smtClean="0"/>
          </a:p>
          <a:p>
            <a:r>
              <a:rPr lang="en-US" altLang="ja-JP" sz="2000" dirty="0" smtClean="0"/>
              <a:t>ARGV[] </a:t>
            </a:r>
            <a:r>
              <a:rPr lang="ja-JP" altLang="en-US" sz="2000" dirty="0" smtClean="0"/>
              <a:t>　　  →　引数として指定したファイル名の配列</a:t>
            </a:r>
            <a:endParaRPr lang="en-US" altLang="ja-JP" sz="2000" dirty="0" smtClean="0"/>
          </a:p>
          <a:p>
            <a:r>
              <a:rPr lang="en-US" altLang="ja-JP" sz="2000" dirty="0"/>
              <a:t> </a:t>
            </a:r>
            <a:r>
              <a:rPr lang="en-US" altLang="ja-JP" sz="2000" dirty="0" smtClean="0"/>
              <a:t>                                 (</a:t>
            </a:r>
            <a:r>
              <a:rPr lang="ja-JP" altLang="en-US" sz="2000" dirty="0" smtClean="0"/>
              <a:t>上記例だと、</a:t>
            </a:r>
            <a:r>
              <a:rPr lang="en-US" altLang="ja-JP" sz="2000" dirty="0" smtClean="0"/>
              <a:t>ARGV[1]=input.txt)</a:t>
            </a:r>
          </a:p>
          <a:p>
            <a:r>
              <a:rPr lang="en-US" altLang="ja-JP" sz="2000" dirty="0" smtClean="0"/>
              <a:t>FNR</a:t>
            </a:r>
            <a:r>
              <a:rPr lang="ja-JP" altLang="en-US" sz="2000" dirty="0" smtClean="0"/>
              <a:t>　　　　　→　現在開いているファイルの何行目を処理しているか</a:t>
            </a:r>
            <a:endParaRPr lang="en-US" altLang="ja-JP" sz="2000" dirty="0" smtClean="0"/>
          </a:p>
          <a:p>
            <a:r>
              <a:rPr lang="ja-JP" altLang="en-US" sz="2000" dirty="0"/>
              <a:t>　</a:t>
            </a:r>
            <a:r>
              <a:rPr lang="ja-JP" altLang="en-US" sz="2000" dirty="0" smtClean="0"/>
              <a:t>　　　　　　　　　（全ファイル合計の場合は</a:t>
            </a:r>
            <a:r>
              <a:rPr lang="en-US" altLang="ja-JP" sz="2000" dirty="0" smtClean="0"/>
              <a:t>NR)</a:t>
            </a:r>
          </a:p>
          <a:p>
            <a:endParaRPr lang="en-US" altLang="ja-JP" sz="2000" dirty="0" smtClean="0"/>
          </a:p>
          <a:p>
            <a:r>
              <a:rPr lang="ja-JP" altLang="en-US" sz="2000" dirty="0" smtClean="0"/>
              <a:t>例えば、</a:t>
            </a:r>
            <a:r>
              <a:rPr lang="en-US" altLang="ja-JP" sz="2000" dirty="0" smtClean="0"/>
              <a:t>input.txt</a:t>
            </a:r>
            <a:r>
              <a:rPr lang="ja-JP" altLang="en-US" sz="2000" dirty="0" err="1" smtClean="0"/>
              <a:t>だけ</a:t>
            </a:r>
            <a:r>
              <a:rPr lang="ja-JP" altLang="en-US" sz="2000" dirty="0"/>
              <a:t>表示</a:t>
            </a:r>
            <a:r>
              <a:rPr lang="ja-JP" altLang="en-US" sz="2000" dirty="0" smtClean="0"/>
              <a:t>したい</a:t>
            </a:r>
            <a:r>
              <a:rPr lang="ja-JP" altLang="en-US" sz="2000" dirty="0"/>
              <a:t>場合</a:t>
            </a:r>
            <a:r>
              <a:rPr lang="ja-JP" altLang="en-US" sz="2000" dirty="0" smtClean="0"/>
              <a:t>は</a:t>
            </a:r>
            <a:endParaRPr lang="en-US" altLang="ja-JP" sz="2000" dirty="0" smtClean="0"/>
          </a:p>
          <a:p>
            <a:r>
              <a:rPr lang="en-US" altLang="ja-JP" sz="2000" dirty="0" err="1"/>
              <a:t>awk</a:t>
            </a:r>
            <a:r>
              <a:rPr lang="en-US" altLang="ja-JP" sz="2000" dirty="0"/>
              <a:t> '{if(FILENAME==ARGV[1]){print $0}}' input.txt input4.txt</a:t>
            </a:r>
          </a:p>
        </p:txBody>
      </p:sp>
    </p:spTree>
    <p:extLst>
      <p:ext uri="{BB962C8B-B14F-4D97-AF65-F5344CB8AC3E}">
        <p14:creationId xmlns:p14="http://schemas.microsoft.com/office/powerpoint/2010/main" val="941474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4401205"/>
          </a:xfrm>
          <a:prstGeom prst="rect">
            <a:avLst/>
          </a:prstGeom>
          <a:noFill/>
        </p:spPr>
        <p:txBody>
          <a:bodyPr wrap="square" rtlCol="0">
            <a:spAutoFit/>
          </a:bodyPr>
          <a:lstStyle/>
          <a:p>
            <a:r>
              <a:rPr lang="ja-JP" altLang="en-US" sz="2000" dirty="0" smtClean="0"/>
              <a:t>同じファイルを</a:t>
            </a:r>
            <a:r>
              <a:rPr lang="en-US" altLang="ja-JP" sz="2000" dirty="0" smtClean="0"/>
              <a:t>2</a:t>
            </a:r>
            <a:r>
              <a:rPr lang="ja-JP" altLang="en-US" sz="2000" dirty="0" smtClean="0"/>
              <a:t>回読みこみたい場合は</a:t>
            </a:r>
            <a:r>
              <a:rPr lang="ja-JP" altLang="en-US" sz="2000" dirty="0" err="1" smtClean="0"/>
              <a:t>、、、</a:t>
            </a:r>
            <a:endParaRPr lang="en-US" altLang="ja-JP" sz="2000" dirty="0" smtClean="0"/>
          </a:p>
          <a:p>
            <a:endParaRPr lang="en-US" altLang="ja-JP" sz="2000" dirty="0"/>
          </a:p>
          <a:p>
            <a:r>
              <a:rPr lang="en-US" altLang="ja-JP" sz="2000" dirty="0" err="1" smtClean="0"/>
              <a:t>awk</a:t>
            </a:r>
            <a:r>
              <a:rPr lang="en-US" altLang="ja-JP" sz="2000" dirty="0" smtClean="0"/>
              <a:t> </a:t>
            </a:r>
            <a:r>
              <a:rPr lang="en-US" altLang="ja-JP" sz="2000" dirty="0"/>
              <a:t>'{if(FILENAME==ARGV[1]){print $0}}' input.txt </a:t>
            </a:r>
            <a:r>
              <a:rPr lang="en-US" altLang="ja-JP" sz="2000" dirty="0" smtClean="0"/>
              <a:t>input.txt</a:t>
            </a:r>
          </a:p>
          <a:p>
            <a:endParaRPr lang="en-US" altLang="ja-JP" sz="2000" dirty="0"/>
          </a:p>
          <a:p>
            <a:r>
              <a:rPr lang="ja-JP" altLang="en-US" sz="2000" dirty="0" smtClean="0"/>
              <a:t>だと</a:t>
            </a:r>
            <a:r>
              <a:rPr lang="en-US" altLang="ja-JP" sz="2000" dirty="0" smtClean="0"/>
              <a:t>ARGV[1]==ARGV[2]</a:t>
            </a:r>
            <a:r>
              <a:rPr lang="ja-JP" altLang="en-US" sz="2000" dirty="0" smtClean="0"/>
              <a:t>なので、</a:t>
            </a:r>
            <a:r>
              <a:rPr lang="en-US" altLang="ja-JP" sz="2000" dirty="0" smtClean="0"/>
              <a:t>FILENAME==ARGV[1]</a:t>
            </a:r>
            <a:r>
              <a:rPr lang="ja-JP" altLang="en-US" sz="2000" dirty="0" smtClean="0"/>
              <a:t>は思ったように機能しない。</a:t>
            </a:r>
            <a:endParaRPr lang="en-US" altLang="ja-JP" sz="2000" dirty="0" smtClean="0"/>
          </a:p>
          <a:p>
            <a:endParaRPr lang="en-US" altLang="ja-JP" sz="2000" dirty="0"/>
          </a:p>
          <a:p>
            <a:r>
              <a:rPr lang="ja-JP" altLang="en-US" sz="2000" dirty="0" smtClean="0"/>
              <a:t>そこで、</a:t>
            </a:r>
            <a:endParaRPr lang="en-US" altLang="ja-JP" sz="2000" dirty="0" smtClean="0"/>
          </a:p>
          <a:p>
            <a:endParaRPr lang="en-US" altLang="ja-JP" sz="2000" dirty="0"/>
          </a:p>
          <a:p>
            <a:r>
              <a:rPr lang="en-US" altLang="ja-JP" sz="2000" dirty="0" err="1"/>
              <a:t>awk</a:t>
            </a:r>
            <a:r>
              <a:rPr lang="en-US" altLang="ja-JP" sz="2000" dirty="0"/>
              <a:t> '{if(FILENAME==ARGV[1]){print $0}}' input.txt </a:t>
            </a:r>
            <a:r>
              <a:rPr lang="en-US" altLang="ja-JP" sz="2000" dirty="0" smtClean="0"/>
              <a:t>./input.txt</a:t>
            </a:r>
            <a:endParaRPr lang="en-US" altLang="ja-JP" sz="2000" dirty="0"/>
          </a:p>
          <a:p>
            <a:endParaRPr lang="en-US" altLang="ja-JP" sz="2000" dirty="0"/>
          </a:p>
          <a:p>
            <a:r>
              <a:rPr lang="en-US" altLang="ja-JP" sz="2000" dirty="0" err="1"/>
              <a:t>awk</a:t>
            </a:r>
            <a:r>
              <a:rPr lang="en-US" altLang="ja-JP" sz="2000" dirty="0"/>
              <a:t> '{if(FILENAME==ARGV[1]){print $0}}' input.txt </a:t>
            </a:r>
            <a:r>
              <a:rPr lang="en-US" altLang="ja-JP" sz="2000" dirty="0" smtClean="0"/>
              <a:t>/</a:t>
            </a:r>
            <a:r>
              <a:rPr lang="en-US" altLang="ja-JP" sz="2000" dirty="0" err="1" smtClean="0"/>
              <a:t>mnt</a:t>
            </a:r>
            <a:r>
              <a:rPr lang="en-US" altLang="ja-JP" sz="2000" dirty="0" smtClean="0"/>
              <a:t>/c/work/input.txt</a:t>
            </a:r>
            <a:endParaRPr lang="en-US" altLang="ja-JP" sz="2000" dirty="0"/>
          </a:p>
          <a:p>
            <a:endParaRPr lang="en-US" altLang="ja-JP" sz="2000" dirty="0" smtClean="0"/>
          </a:p>
          <a:p>
            <a:r>
              <a:rPr lang="ja-JP" altLang="en-US" sz="2000" dirty="0" err="1" smtClean="0"/>
              <a:t>のように</a:t>
            </a:r>
            <a:r>
              <a:rPr lang="ja-JP" altLang="en-US" sz="2000" dirty="0" smtClean="0"/>
              <a:t>する。指定しているファイルは同じなのだけど、ファイルパスが違うことで</a:t>
            </a:r>
            <a:r>
              <a:rPr lang="en-US" altLang="ja-JP" sz="2000" dirty="0" smtClean="0"/>
              <a:t>ARGV[1]</a:t>
            </a:r>
            <a:r>
              <a:rPr lang="ja-JP" altLang="en-US" sz="2000" dirty="0" smtClean="0"/>
              <a:t>と</a:t>
            </a:r>
            <a:r>
              <a:rPr lang="en-US" altLang="ja-JP" sz="2000" dirty="0" smtClean="0"/>
              <a:t>ARGV[2]</a:t>
            </a:r>
            <a:r>
              <a:rPr lang="ja-JP" altLang="en-US" sz="2000" dirty="0" smtClean="0"/>
              <a:t>を区別できる。</a:t>
            </a:r>
            <a:endParaRPr lang="en-US" altLang="ja-JP" sz="2000" dirty="0"/>
          </a:p>
        </p:txBody>
      </p:sp>
    </p:spTree>
    <p:extLst>
      <p:ext uri="{BB962C8B-B14F-4D97-AF65-F5344CB8AC3E}">
        <p14:creationId xmlns:p14="http://schemas.microsoft.com/office/powerpoint/2010/main" val="4259414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247864"/>
          </a:xfrm>
          <a:prstGeom prst="rect">
            <a:avLst/>
          </a:prstGeom>
          <a:noFill/>
        </p:spPr>
        <p:txBody>
          <a:bodyPr wrap="square" rtlCol="0">
            <a:spAutoFit/>
          </a:bodyPr>
          <a:lstStyle/>
          <a:p>
            <a:r>
              <a:rPr lang="ja-JP" altLang="en-US" sz="2000" dirty="0"/>
              <a:t>練習</a:t>
            </a:r>
            <a:r>
              <a:rPr lang="ja-JP" altLang="en-US" sz="2000" dirty="0" smtClean="0"/>
              <a:t>問題①</a:t>
            </a:r>
            <a:endParaRPr lang="en-US" altLang="ja-JP" sz="2000" dirty="0" smtClean="0"/>
          </a:p>
          <a:p>
            <a:r>
              <a:rPr kumimoji="1" lang="ja-JP" altLang="en-US" sz="2000" dirty="0" smtClean="0"/>
              <a:t>アノテーション情報の付与</a:t>
            </a:r>
            <a:endParaRPr kumimoji="1" lang="en-US" altLang="ja-JP" sz="2000" dirty="0" smtClean="0"/>
          </a:p>
          <a:p>
            <a:endParaRPr kumimoji="1" lang="en-US" altLang="ja-JP" sz="2000" dirty="0"/>
          </a:p>
          <a:p>
            <a:r>
              <a:rPr lang="ja-JP" altLang="en-US" sz="2000" dirty="0" smtClean="0"/>
              <a:t>遺伝子（正確にはトランスクリプト）発現情報ファイル</a:t>
            </a:r>
            <a:endParaRPr lang="en-US" altLang="ja-JP" sz="2000" dirty="0" smtClean="0"/>
          </a:p>
          <a:p>
            <a:r>
              <a:rPr lang="en-US" altLang="ja-JP" sz="2000" dirty="0">
                <a:hlinkClick r:id="rId2"/>
              </a:rPr>
              <a:t>http</a:t>
            </a:r>
            <a:r>
              <a:rPr lang="en-US" altLang="ja-JP" sz="2000">
                <a:hlinkClick r:id="rId2"/>
              </a:rPr>
              <a:t>://</a:t>
            </a:r>
            <a:r>
              <a:rPr lang="en-US" altLang="ja-JP" sz="2000" smtClean="0">
                <a:hlinkClick r:id="rId2"/>
              </a:rPr>
              <a:t>www.suikou.fs.a.u-tokyo.ac.jp/yosh_data/2018train/take.tpm.txt</a:t>
            </a:r>
            <a:endParaRPr lang="en-US" altLang="ja-JP" sz="2000" dirty="0"/>
          </a:p>
          <a:p>
            <a:r>
              <a:rPr lang="ja-JP" altLang="en-US" sz="2000" dirty="0" smtClean="0"/>
              <a:t>と、各遺伝子の</a:t>
            </a:r>
            <a:r>
              <a:rPr lang="en-US" altLang="ja-JP" sz="2000" dirty="0" smtClean="0"/>
              <a:t>Blast</a:t>
            </a:r>
            <a:r>
              <a:rPr lang="ja-JP" altLang="en-US" sz="2000" dirty="0" smtClean="0"/>
              <a:t>検索結果ファイル</a:t>
            </a:r>
            <a:endParaRPr lang="en-US" altLang="ja-JP" sz="2000" dirty="0" smtClean="0"/>
          </a:p>
          <a:p>
            <a:r>
              <a:rPr lang="en-US" altLang="ja-JP" sz="2000" dirty="0">
                <a:hlinkClick r:id="rId3"/>
              </a:rPr>
              <a:t>http</a:t>
            </a:r>
            <a:r>
              <a:rPr lang="en-US" altLang="ja-JP" sz="2000">
                <a:hlinkClick r:id="rId3"/>
              </a:rPr>
              <a:t>://</a:t>
            </a:r>
            <a:r>
              <a:rPr lang="en-US" altLang="ja-JP" sz="2000" smtClean="0">
                <a:hlinkClick r:id="rId3"/>
              </a:rPr>
              <a:t>www.suikou.fs.a.u-tokyo.ac.jp/yosh_data/2018train/take.blastn.txt</a:t>
            </a:r>
            <a:endParaRPr lang="en-US" altLang="ja-JP" sz="2000" dirty="0"/>
          </a:p>
          <a:p>
            <a:r>
              <a:rPr lang="ja-JP" altLang="en-US" sz="2000" dirty="0" smtClean="0"/>
              <a:t>から、次のファイルを作成せよ</a:t>
            </a:r>
            <a:endParaRPr lang="en-US" altLang="ja-JP" sz="2000" dirty="0" smtClean="0"/>
          </a:p>
          <a:p>
            <a:endParaRPr kumimoji="1" lang="en-US" altLang="ja-JP" sz="2000" dirty="0"/>
          </a:p>
          <a:p>
            <a:r>
              <a:rPr lang="en-US" altLang="ja-JP" sz="2000" dirty="0" smtClean="0"/>
              <a:t>1</a:t>
            </a:r>
            <a:r>
              <a:rPr lang="ja-JP" altLang="en-US" sz="2000" dirty="0" err="1" smtClean="0"/>
              <a:t>．</a:t>
            </a:r>
            <a:r>
              <a:rPr lang="en-US" altLang="ja-JP" sz="2000" dirty="0" smtClean="0"/>
              <a:t>Blast</a:t>
            </a:r>
            <a:r>
              <a:rPr lang="ja-JP" altLang="en-US" sz="2000" dirty="0" smtClean="0"/>
              <a:t>の結果ファイルのうち、</a:t>
            </a:r>
            <a:r>
              <a:rPr lang="en-US" altLang="ja-JP" sz="2000" dirty="0" smtClean="0"/>
              <a:t>E-value &lt;= 1e-10 (0.0000000001)</a:t>
            </a:r>
            <a:r>
              <a:rPr lang="ja-JP" altLang="en-US" sz="2000" dirty="0"/>
              <a:t>以下</a:t>
            </a:r>
            <a:r>
              <a:rPr lang="ja-JP" altLang="en-US" sz="2000" dirty="0" smtClean="0"/>
              <a:t>のトップヒットを抽出せよ。</a:t>
            </a:r>
            <a:endParaRPr lang="en-US" altLang="ja-JP" sz="2000" dirty="0"/>
          </a:p>
          <a:p>
            <a:r>
              <a:rPr lang="ja-JP" altLang="en-US" sz="2000" dirty="0"/>
              <a:t>　配列</a:t>
            </a:r>
            <a:r>
              <a:rPr lang="en-US" altLang="ja-JP" sz="2000" dirty="0"/>
              <a:t>array</a:t>
            </a:r>
            <a:r>
              <a:rPr lang="ja-JP" altLang="en-US" sz="2000" dirty="0"/>
              <a:t>の要素</a:t>
            </a:r>
            <a:r>
              <a:rPr lang="en-US" altLang="ja-JP" sz="2000" dirty="0"/>
              <a:t>key</a:t>
            </a:r>
            <a:r>
              <a:rPr lang="ja-JP" altLang="en-US" sz="2000" dirty="0"/>
              <a:t>に値が入っているかどうかは、</a:t>
            </a:r>
            <a:r>
              <a:rPr lang="en-US" altLang="ja-JP" sz="2000" dirty="0"/>
              <a:t>if(array[key]=="")</a:t>
            </a:r>
            <a:r>
              <a:rPr lang="ja-JP" altLang="en-US" sz="2000" dirty="0"/>
              <a:t>でチェックできます。</a:t>
            </a:r>
            <a:endParaRPr lang="en-US" altLang="ja-JP" sz="2000" dirty="0"/>
          </a:p>
          <a:p>
            <a:endParaRPr kumimoji="1" lang="en-US" altLang="ja-JP" sz="2000" dirty="0"/>
          </a:p>
          <a:p>
            <a:r>
              <a:rPr lang="en-US" altLang="ja-JP" sz="2000" dirty="0"/>
              <a:t>2</a:t>
            </a:r>
            <a:r>
              <a:rPr lang="ja-JP" altLang="en-US" sz="2000" dirty="0" err="1" smtClean="0"/>
              <a:t>．</a:t>
            </a:r>
            <a:r>
              <a:rPr lang="ja-JP" altLang="en-US" sz="2000" dirty="0" smtClean="0"/>
              <a:t>遺伝子発現情報ファイルに</a:t>
            </a:r>
            <a:r>
              <a:rPr lang="en-US" altLang="ja-JP" sz="2000" dirty="0" smtClean="0"/>
              <a:t>1</a:t>
            </a:r>
            <a:r>
              <a:rPr lang="ja-JP" altLang="en-US" sz="2000" dirty="0" err="1" smtClean="0"/>
              <a:t>．で抽</a:t>
            </a:r>
            <a:r>
              <a:rPr lang="ja-JP" altLang="en-US" sz="2000" dirty="0" smtClean="0"/>
              <a:t>出された遺伝子名を付与せよ。</a:t>
            </a:r>
            <a:endParaRPr lang="en-US" altLang="ja-JP" sz="2000" dirty="0" smtClean="0"/>
          </a:p>
          <a:p>
            <a:r>
              <a:rPr lang="ja-JP" altLang="en-US" sz="2000" dirty="0"/>
              <a:t>　ファイル</a:t>
            </a:r>
            <a:r>
              <a:rPr lang="ja-JP" altLang="en-US" sz="2000" dirty="0" smtClean="0"/>
              <a:t>を</a:t>
            </a:r>
            <a:r>
              <a:rPr lang="en-US" altLang="ja-JP" sz="2000" dirty="0" smtClean="0"/>
              <a:t>2</a:t>
            </a:r>
            <a:r>
              <a:rPr lang="ja-JP" altLang="en-US" sz="2000" dirty="0" smtClean="0"/>
              <a:t>つ同時に</a:t>
            </a:r>
            <a:r>
              <a:rPr lang="en-US" altLang="ja-JP" sz="2000" dirty="0" err="1" smtClean="0"/>
              <a:t>awk</a:t>
            </a:r>
            <a:r>
              <a:rPr lang="ja-JP" altLang="en-US" sz="2000" dirty="0" smtClean="0"/>
              <a:t>に渡す。まずは</a:t>
            </a:r>
            <a:r>
              <a:rPr lang="en-US" altLang="ja-JP" sz="2000" dirty="0" smtClean="0"/>
              <a:t>Blast</a:t>
            </a:r>
            <a:r>
              <a:rPr lang="ja-JP" altLang="en-US" sz="2000" dirty="0" smtClean="0"/>
              <a:t>の結果ファイルを配列に格納し、次に発現情報ファイルを読み込みながら</a:t>
            </a:r>
            <a:r>
              <a:rPr lang="en-US" altLang="ja-JP" sz="2000" dirty="0" smtClean="0"/>
              <a:t>Blast</a:t>
            </a:r>
            <a:r>
              <a:rPr lang="ja-JP" altLang="en-US" sz="2000" dirty="0" smtClean="0"/>
              <a:t>の結果をアノテーションする。</a:t>
            </a:r>
            <a:endParaRPr lang="en-US" altLang="ja-JP" sz="2000" dirty="0" smtClean="0"/>
          </a:p>
          <a:p>
            <a:endParaRPr kumimoji="1" lang="en-US" altLang="ja-JP" sz="2000" dirty="0"/>
          </a:p>
          <a:p>
            <a:r>
              <a:rPr lang="en-US" altLang="ja-JP" sz="2000" dirty="0" smtClean="0"/>
              <a:t>3</a:t>
            </a:r>
            <a:r>
              <a:rPr lang="ja-JP" altLang="en-US" sz="2000" dirty="0" err="1" smtClean="0"/>
              <a:t>．</a:t>
            </a:r>
            <a:r>
              <a:rPr lang="ja-JP" altLang="en-US" sz="2000" dirty="0" smtClean="0"/>
              <a:t>遺伝子名を付与することが出来た既知の遺伝子は全部で何個、何％か？</a:t>
            </a:r>
            <a:endParaRPr lang="en-US" altLang="ja-JP" sz="2000" dirty="0" smtClean="0"/>
          </a:p>
          <a:p>
            <a:endParaRPr kumimoji="1" lang="en-US" altLang="ja-JP" sz="2000" dirty="0" smtClean="0"/>
          </a:p>
        </p:txBody>
      </p:sp>
    </p:spTree>
    <p:extLst>
      <p:ext uri="{BB962C8B-B14F-4D97-AF65-F5344CB8AC3E}">
        <p14:creationId xmlns:p14="http://schemas.microsoft.com/office/powerpoint/2010/main" val="3128846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215824666"/>
              </p:ext>
            </p:extLst>
          </p:nvPr>
        </p:nvGraphicFramePr>
        <p:xfrm>
          <a:off x="1717705" y="989503"/>
          <a:ext cx="5913690" cy="4387970"/>
        </p:xfrm>
        <a:graphic>
          <a:graphicData uri="http://schemas.openxmlformats.org/drawingml/2006/table">
            <a:tbl>
              <a:tblPr/>
              <a:tblGrid>
                <a:gridCol w="378532"/>
                <a:gridCol w="1109915"/>
                <a:gridCol w="4425243"/>
              </a:tblGrid>
              <a:tr h="241741">
                <a:tc>
                  <a:txBody>
                    <a:bodyPr/>
                    <a:lstStyle/>
                    <a:p>
                      <a:pPr algn="l" fontAlgn="t"/>
                      <a:r>
                        <a:rPr lang="ja-JP" altLang="en-US" sz="1600" baseline="0" dirty="0" smtClean="0">
                          <a:effectLst/>
                        </a:rPr>
                        <a:t> </a:t>
                      </a:r>
                      <a:r>
                        <a:rPr lang="en-US" altLang="ja-JP" sz="1600" dirty="0" smtClean="0">
                          <a:effectLst/>
                        </a:rPr>
                        <a:t>1</a:t>
                      </a:r>
                      <a:r>
                        <a:rPr lang="en-US" altLang="ja-JP" sz="1600" dirty="0">
                          <a:effectLst/>
                        </a:rPr>
                        <a:t>.</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qseqid</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dirty="0">
                          <a:effectLst/>
                        </a:rPr>
                        <a:t> query (e.g., gene) sequence id</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45344">
                <a:tc>
                  <a:txBody>
                    <a:bodyPr/>
                    <a:lstStyle/>
                    <a:p>
                      <a:pPr algn="l" fontAlgn="t"/>
                      <a:r>
                        <a:rPr lang="ja-JP" altLang="en-US" sz="1600" dirty="0">
                          <a:effectLst/>
                        </a:rPr>
                        <a:t> </a:t>
                      </a:r>
                      <a:r>
                        <a:rPr lang="en-US" altLang="ja-JP" sz="1600" dirty="0">
                          <a:effectLst/>
                        </a:rPr>
                        <a:t>2.</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sseqid</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subject (e.g., reference genome) sequence id</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45344">
                <a:tc>
                  <a:txBody>
                    <a:bodyPr/>
                    <a:lstStyle/>
                    <a:p>
                      <a:pPr algn="l" fontAlgn="t"/>
                      <a:r>
                        <a:rPr lang="ja-JP" altLang="en-US" sz="1600">
                          <a:effectLst/>
                        </a:rPr>
                        <a:t> </a:t>
                      </a:r>
                      <a:r>
                        <a:rPr lang="en-US" altLang="ja-JP" sz="1600">
                          <a:effectLst/>
                        </a:rPr>
                        <a:t>3.</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pident</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percentage of identical matches</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45344">
                <a:tc>
                  <a:txBody>
                    <a:bodyPr/>
                    <a:lstStyle/>
                    <a:p>
                      <a:pPr algn="l" fontAlgn="t"/>
                      <a:r>
                        <a:rPr lang="ja-JP" altLang="en-US" sz="1600">
                          <a:effectLst/>
                        </a:rPr>
                        <a:t> </a:t>
                      </a:r>
                      <a:r>
                        <a:rPr lang="en-US" altLang="ja-JP" sz="1600">
                          <a:effectLst/>
                        </a:rPr>
                        <a:t>4.</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length</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alignment length</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45344">
                <a:tc>
                  <a:txBody>
                    <a:bodyPr/>
                    <a:lstStyle/>
                    <a:p>
                      <a:pPr algn="l" fontAlgn="t"/>
                      <a:r>
                        <a:rPr lang="ja-JP" altLang="en-US" sz="1600">
                          <a:effectLst/>
                        </a:rPr>
                        <a:t> </a:t>
                      </a:r>
                      <a:r>
                        <a:rPr lang="en-US" altLang="ja-JP" sz="1600">
                          <a:effectLst/>
                        </a:rPr>
                        <a:t>5.</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mismatch</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number of mismatches</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45344">
                <a:tc>
                  <a:txBody>
                    <a:bodyPr/>
                    <a:lstStyle/>
                    <a:p>
                      <a:pPr algn="l" fontAlgn="t"/>
                      <a:r>
                        <a:rPr lang="ja-JP" altLang="en-US" sz="1600">
                          <a:effectLst/>
                        </a:rPr>
                        <a:t> </a:t>
                      </a:r>
                      <a:r>
                        <a:rPr lang="en-US" altLang="ja-JP" sz="1600">
                          <a:effectLst/>
                        </a:rPr>
                        <a:t>6.</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gapopen</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number of gap openings</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45344">
                <a:tc>
                  <a:txBody>
                    <a:bodyPr/>
                    <a:lstStyle/>
                    <a:p>
                      <a:pPr algn="l" fontAlgn="t"/>
                      <a:r>
                        <a:rPr lang="ja-JP" altLang="en-US" sz="1600" dirty="0">
                          <a:effectLst/>
                        </a:rPr>
                        <a:t> </a:t>
                      </a:r>
                      <a:r>
                        <a:rPr lang="en-US" altLang="ja-JP" sz="1600" dirty="0">
                          <a:effectLst/>
                        </a:rPr>
                        <a:t>7.</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qstart</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start of alignment in query</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45344">
                <a:tc>
                  <a:txBody>
                    <a:bodyPr/>
                    <a:lstStyle/>
                    <a:p>
                      <a:pPr algn="l" fontAlgn="t"/>
                      <a:r>
                        <a:rPr lang="ja-JP" altLang="en-US" sz="1600">
                          <a:effectLst/>
                        </a:rPr>
                        <a:t> </a:t>
                      </a:r>
                      <a:r>
                        <a:rPr lang="en-US" altLang="ja-JP" sz="1600">
                          <a:effectLst/>
                        </a:rPr>
                        <a:t>8.</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qend</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end of alignment in query</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45344">
                <a:tc>
                  <a:txBody>
                    <a:bodyPr/>
                    <a:lstStyle/>
                    <a:p>
                      <a:pPr algn="l" fontAlgn="t"/>
                      <a:r>
                        <a:rPr lang="ja-JP" altLang="en-US" sz="1600">
                          <a:effectLst/>
                        </a:rPr>
                        <a:t> </a:t>
                      </a:r>
                      <a:r>
                        <a:rPr lang="en-US" altLang="ja-JP" sz="1600">
                          <a:effectLst/>
                        </a:rPr>
                        <a:t>9.</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sstart</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start of alignment in subject</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48948">
                <a:tc>
                  <a:txBody>
                    <a:bodyPr/>
                    <a:lstStyle/>
                    <a:p>
                      <a:pPr algn="l" fontAlgn="t"/>
                      <a:r>
                        <a:rPr lang="ja-JP" altLang="en-US" sz="1600">
                          <a:effectLst/>
                        </a:rPr>
                        <a:t> </a:t>
                      </a:r>
                      <a:r>
                        <a:rPr lang="en-US" altLang="ja-JP" sz="1600">
                          <a:effectLst/>
                        </a:rPr>
                        <a:t>10.</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send</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end of alignment in subject</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48948">
                <a:tc>
                  <a:txBody>
                    <a:bodyPr/>
                    <a:lstStyle/>
                    <a:p>
                      <a:pPr algn="l" fontAlgn="t"/>
                      <a:r>
                        <a:rPr lang="ja-JP" altLang="en-US" sz="1600">
                          <a:effectLst/>
                        </a:rPr>
                        <a:t> </a:t>
                      </a:r>
                      <a:r>
                        <a:rPr lang="en-US" altLang="ja-JP" sz="1600">
                          <a:effectLst/>
                        </a:rPr>
                        <a:t>11.</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evalue</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a:t>
                      </a:r>
                      <a:r>
                        <a:rPr lang="en-US" sz="1600" u="none" strike="noStrike">
                          <a:solidFill>
                            <a:srgbClr val="835EA5"/>
                          </a:solidFill>
                          <a:effectLst/>
                          <a:hlinkClick r:id="rId2"/>
                        </a:rPr>
                        <a:t>expect value</a:t>
                      </a:r>
                      <a:endParaRPr lang="en-US" sz="1600">
                        <a:effectLst/>
                      </a:endParaRP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48948">
                <a:tc>
                  <a:txBody>
                    <a:bodyPr/>
                    <a:lstStyle/>
                    <a:p>
                      <a:pPr algn="l" fontAlgn="t"/>
                      <a:r>
                        <a:rPr lang="ja-JP" altLang="en-US" sz="1600">
                          <a:effectLst/>
                        </a:rPr>
                        <a:t> </a:t>
                      </a:r>
                      <a:r>
                        <a:rPr lang="en-US" altLang="ja-JP" sz="1600">
                          <a:effectLst/>
                        </a:rPr>
                        <a:t>12.</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a:effectLst/>
                        </a:rPr>
                        <a:t> bitscore</a:t>
                      </a: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fontAlgn="t"/>
                      <a:r>
                        <a:rPr lang="en-US" sz="1600" dirty="0">
                          <a:effectLst/>
                        </a:rPr>
                        <a:t> </a:t>
                      </a:r>
                      <a:r>
                        <a:rPr lang="en-US" sz="1600" b="1" u="none" strike="noStrike" dirty="0">
                          <a:solidFill>
                            <a:srgbClr val="835EA5"/>
                          </a:solidFill>
                          <a:effectLst/>
                          <a:hlinkClick r:id="rId2"/>
                        </a:rPr>
                        <a:t>bit score</a:t>
                      </a:r>
                      <a:endParaRPr lang="en-US" sz="1600" dirty="0">
                        <a:effectLst/>
                      </a:endParaRPr>
                    </a:p>
                  </a:txBody>
                  <a:tcPr marL="34534" marR="34534" marT="17267" marB="17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3" name="テキスト ボックス 2"/>
          <p:cNvSpPr txBox="1"/>
          <p:nvPr/>
        </p:nvSpPr>
        <p:spPr>
          <a:xfrm>
            <a:off x="197964" y="141402"/>
            <a:ext cx="8682086" cy="1015663"/>
          </a:xfrm>
          <a:prstGeom prst="rect">
            <a:avLst/>
          </a:prstGeom>
          <a:noFill/>
        </p:spPr>
        <p:txBody>
          <a:bodyPr wrap="square" rtlCol="0">
            <a:spAutoFit/>
          </a:bodyPr>
          <a:lstStyle/>
          <a:p>
            <a:r>
              <a:rPr lang="ja-JP" altLang="en-US" sz="2000" dirty="0" smtClean="0"/>
              <a:t>補足：</a:t>
            </a:r>
            <a:endParaRPr lang="en-US" altLang="ja-JP" sz="2000" dirty="0" smtClean="0"/>
          </a:p>
          <a:p>
            <a:r>
              <a:rPr lang="en-US" altLang="ja-JP" sz="2000" dirty="0" smtClean="0"/>
              <a:t>Blast</a:t>
            </a:r>
            <a:r>
              <a:rPr lang="ja-JP" altLang="en-US" sz="2000" dirty="0" smtClean="0"/>
              <a:t>の結果ファイルの見方 ：　各列の意味は・・・</a:t>
            </a:r>
            <a:endParaRPr lang="en-US" altLang="ja-JP" sz="2000" dirty="0"/>
          </a:p>
          <a:p>
            <a:endParaRPr kumimoji="1" lang="en-US" altLang="ja-JP" sz="2000" dirty="0" smtClean="0"/>
          </a:p>
        </p:txBody>
      </p:sp>
      <p:sp>
        <p:nvSpPr>
          <p:cNvPr id="4" name="テキスト ボックス 3"/>
          <p:cNvSpPr txBox="1"/>
          <p:nvPr/>
        </p:nvSpPr>
        <p:spPr>
          <a:xfrm>
            <a:off x="197964" y="5491069"/>
            <a:ext cx="8682086" cy="1323439"/>
          </a:xfrm>
          <a:prstGeom prst="rect">
            <a:avLst/>
          </a:prstGeom>
          <a:noFill/>
        </p:spPr>
        <p:txBody>
          <a:bodyPr wrap="square" rtlCol="0">
            <a:spAutoFit/>
          </a:bodyPr>
          <a:lstStyle/>
          <a:p>
            <a:r>
              <a:rPr lang="ja-JP" altLang="en-US" sz="2000" dirty="0" smtClean="0"/>
              <a:t>トップ</a:t>
            </a:r>
            <a:r>
              <a:rPr lang="ja-JP" altLang="en-US" sz="2000" dirty="0"/>
              <a:t>ヒット</a:t>
            </a:r>
            <a:r>
              <a:rPr lang="ja-JP" altLang="en-US" sz="2000" dirty="0" smtClean="0"/>
              <a:t>を抽出するというのは、</a:t>
            </a:r>
            <a:r>
              <a:rPr lang="en-US" altLang="ja-JP" sz="2000" dirty="0" smtClean="0"/>
              <a:t>1</a:t>
            </a:r>
            <a:r>
              <a:rPr lang="ja-JP" altLang="en-US" sz="2000" dirty="0" smtClean="0"/>
              <a:t>列目の</a:t>
            </a:r>
            <a:r>
              <a:rPr lang="en-US" altLang="ja-JP" sz="2000" dirty="0" err="1" smtClean="0"/>
              <a:t>qseqid</a:t>
            </a:r>
            <a:r>
              <a:rPr lang="ja-JP" altLang="en-US" sz="2000" dirty="0" smtClean="0"/>
              <a:t>が同じレコードの中で、</a:t>
            </a:r>
            <a:r>
              <a:rPr lang="en-US" altLang="ja-JP" sz="2000" dirty="0" smtClean="0"/>
              <a:t>11</a:t>
            </a:r>
            <a:r>
              <a:rPr lang="ja-JP" altLang="en-US" sz="2000" dirty="0" smtClean="0"/>
              <a:t>行目の</a:t>
            </a:r>
            <a:r>
              <a:rPr lang="en-US" altLang="ja-JP" sz="2000" dirty="0" err="1" smtClean="0"/>
              <a:t>evalue</a:t>
            </a:r>
            <a:r>
              <a:rPr lang="ja-JP" altLang="en-US" sz="2000" dirty="0" smtClean="0"/>
              <a:t>が最も低い</a:t>
            </a:r>
            <a:r>
              <a:rPr lang="en-US" altLang="ja-JP" sz="2000" dirty="0" smtClean="0"/>
              <a:t>(0</a:t>
            </a:r>
            <a:r>
              <a:rPr lang="ja-JP" altLang="en-US" sz="2000" dirty="0" smtClean="0"/>
              <a:t>に近い</a:t>
            </a:r>
            <a:r>
              <a:rPr lang="en-US" altLang="ja-JP" sz="2000" dirty="0" smtClean="0"/>
              <a:t>)</a:t>
            </a:r>
            <a:r>
              <a:rPr lang="ja-JP" altLang="en-US" sz="2000" dirty="0" smtClean="0"/>
              <a:t>レコードを抽出するという意味。</a:t>
            </a:r>
            <a:endParaRPr lang="en-US" altLang="ja-JP" sz="2000" dirty="0" smtClean="0"/>
          </a:p>
          <a:p>
            <a:r>
              <a:rPr kumimoji="1" lang="ja-JP" altLang="en-US" sz="2000" dirty="0" smtClean="0"/>
              <a:t>ちょっと複雑そうに思えるけど、</a:t>
            </a:r>
            <a:r>
              <a:rPr lang="en-US" altLang="ja-JP" sz="2000" dirty="0" smtClean="0"/>
              <a:t>NCBI </a:t>
            </a:r>
            <a:r>
              <a:rPr kumimoji="1" lang="en-US" altLang="ja-JP" sz="2000" dirty="0" smtClean="0"/>
              <a:t>blast</a:t>
            </a:r>
            <a:r>
              <a:rPr kumimoji="1" lang="ja-JP" altLang="en-US" sz="2000" dirty="0" smtClean="0"/>
              <a:t>の結果では</a:t>
            </a:r>
            <a:r>
              <a:rPr lang="ja-JP" altLang="en-US" sz="2000" dirty="0" smtClean="0"/>
              <a:t>トップ</a:t>
            </a:r>
            <a:r>
              <a:rPr lang="ja-JP" altLang="en-US" sz="2000" dirty="0"/>
              <a:t>ヒット</a:t>
            </a:r>
            <a:r>
              <a:rPr lang="ja-JP" altLang="en-US" sz="2000" dirty="0" smtClean="0"/>
              <a:t>は必ず各</a:t>
            </a:r>
            <a:r>
              <a:rPr lang="en-US" altLang="ja-JP" sz="2000" dirty="0" err="1" smtClean="0"/>
              <a:t>qseqid</a:t>
            </a:r>
            <a:r>
              <a:rPr lang="ja-JP" altLang="en-US" sz="2000" dirty="0" smtClean="0"/>
              <a:t>のレコードの一番最初に出てくるので、</a:t>
            </a:r>
            <a:r>
              <a:rPr lang="ja-JP" altLang="en-US" sz="2000" dirty="0"/>
              <a:t>最初</a:t>
            </a:r>
            <a:r>
              <a:rPr lang="ja-JP" altLang="en-US" sz="2000" dirty="0" smtClean="0"/>
              <a:t>に</a:t>
            </a:r>
            <a:r>
              <a:rPr lang="ja-JP" altLang="en-US" sz="2000" dirty="0"/>
              <a:t>出</a:t>
            </a:r>
            <a:r>
              <a:rPr lang="ja-JP" altLang="en-US" sz="2000" dirty="0" smtClean="0"/>
              <a:t>てくる</a:t>
            </a:r>
            <a:r>
              <a:rPr lang="ja-JP" altLang="en-US" sz="2000" dirty="0"/>
              <a:t>レコード</a:t>
            </a:r>
            <a:r>
              <a:rPr lang="ja-JP" altLang="en-US" sz="2000" dirty="0" smtClean="0"/>
              <a:t>のみを表示する。</a:t>
            </a:r>
            <a:endParaRPr kumimoji="1" lang="en-US" altLang="ja-JP" sz="2000" dirty="0" smtClean="0"/>
          </a:p>
        </p:txBody>
      </p:sp>
    </p:spTree>
    <p:extLst>
      <p:ext uri="{BB962C8B-B14F-4D97-AF65-F5344CB8AC3E}">
        <p14:creationId xmlns:p14="http://schemas.microsoft.com/office/powerpoint/2010/main" val="4033476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247864"/>
          </a:xfrm>
          <a:prstGeom prst="rect">
            <a:avLst/>
          </a:prstGeom>
          <a:noFill/>
        </p:spPr>
        <p:txBody>
          <a:bodyPr wrap="square" rtlCol="0">
            <a:spAutoFit/>
          </a:bodyPr>
          <a:lstStyle/>
          <a:p>
            <a:r>
              <a:rPr lang="ja-JP" altLang="en-US" sz="2000" dirty="0" smtClean="0"/>
              <a:t>正規表現を用いた文字列の置換</a:t>
            </a:r>
            <a:endParaRPr lang="en-US" altLang="ja-JP" sz="2000" dirty="0" smtClean="0"/>
          </a:p>
          <a:p>
            <a:endParaRPr lang="en-US" altLang="ja-JP" sz="2000" dirty="0"/>
          </a:p>
          <a:p>
            <a:r>
              <a:rPr lang="en-US" altLang="ja-JP" sz="2000" dirty="0" err="1" smtClean="0"/>
              <a:t>awk</a:t>
            </a:r>
            <a:r>
              <a:rPr lang="ja-JP" altLang="en-US" sz="2000" dirty="0" err="1" smtClean="0"/>
              <a:t>には</a:t>
            </a:r>
            <a:r>
              <a:rPr lang="ja-JP" altLang="en-US" sz="2000" dirty="0" smtClean="0"/>
              <a:t>次の組み込み関数があります。</a:t>
            </a:r>
            <a:endParaRPr lang="en-US" altLang="ja-JP" sz="2000" dirty="0" smtClean="0"/>
          </a:p>
          <a:p>
            <a:endParaRPr lang="en-US" altLang="ja-JP" sz="2000" dirty="0"/>
          </a:p>
          <a:p>
            <a:r>
              <a:rPr lang="en-US" altLang="ja-JP" sz="2000" dirty="0" smtClean="0"/>
              <a:t>sub</a:t>
            </a:r>
            <a:r>
              <a:rPr lang="ja-JP" altLang="en-US" sz="2000" dirty="0" smtClean="0"/>
              <a:t>　　　→　最初に一致する文字を一回だけ置換</a:t>
            </a:r>
            <a:endParaRPr lang="en-US" altLang="ja-JP" sz="2000" dirty="0" smtClean="0"/>
          </a:p>
          <a:p>
            <a:r>
              <a:rPr lang="en-US" altLang="ja-JP" sz="2000" dirty="0" err="1" smtClean="0"/>
              <a:t>gsub</a:t>
            </a:r>
            <a:r>
              <a:rPr lang="en-US" altLang="ja-JP" sz="2000" dirty="0" smtClean="0"/>
              <a:t> </a:t>
            </a:r>
            <a:r>
              <a:rPr lang="ja-JP" altLang="en-US" sz="2000" dirty="0" smtClean="0"/>
              <a:t>　　→　すべての一致する文字を置換</a:t>
            </a:r>
            <a:endParaRPr lang="en-US" altLang="ja-JP" sz="2000" dirty="0" smtClean="0"/>
          </a:p>
          <a:p>
            <a:r>
              <a:rPr lang="en-US" altLang="ja-JP" sz="2000" dirty="0" err="1" smtClean="0"/>
              <a:t>gensub</a:t>
            </a:r>
            <a:r>
              <a:rPr lang="ja-JP" altLang="en-US" sz="2000" dirty="0" smtClean="0"/>
              <a:t>　→　より高度な置換ができ、後方参照（一致した文字列を置換後の文字として利用可能）などが利用可能</a:t>
            </a:r>
            <a:endParaRPr lang="en-US" altLang="ja-JP" sz="2000" dirty="0" smtClean="0"/>
          </a:p>
          <a:p>
            <a:endParaRPr lang="en-US" altLang="ja-JP" sz="2000" dirty="0" smtClean="0"/>
          </a:p>
          <a:p>
            <a:endParaRPr lang="en-US" altLang="ja-JP" sz="2000" dirty="0" smtClean="0"/>
          </a:p>
          <a:p>
            <a:r>
              <a:rPr lang="ja-JP" altLang="en-US" sz="2000" dirty="0"/>
              <a:t>例</a:t>
            </a:r>
            <a:r>
              <a:rPr lang="ja-JP" altLang="en-US" sz="2000" dirty="0" smtClean="0"/>
              <a:t>：</a:t>
            </a:r>
            <a:endParaRPr lang="en-US" altLang="ja-JP" sz="2000" dirty="0" smtClean="0"/>
          </a:p>
          <a:p>
            <a:r>
              <a:rPr lang="en-US" altLang="ja-JP" sz="2000" dirty="0" err="1"/>
              <a:t>awk</a:t>
            </a:r>
            <a:r>
              <a:rPr lang="en-US" altLang="ja-JP" sz="2000" dirty="0"/>
              <a:t> 'BEGIN{a="Hello World"; </a:t>
            </a:r>
            <a:r>
              <a:rPr lang="en-US" altLang="ja-JP" sz="2000" dirty="0" smtClean="0"/>
              <a:t>sub("</a:t>
            </a:r>
            <a:r>
              <a:rPr lang="en-US" altLang="ja-JP" sz="2000" dirty="0" err="1" smtClean="0"/>
              <a:t>o","O</a:t>
            </a:r>
            <a:r>
              <a:rPr lang="en-US" altLang="ja-JP" sz="2000" dirty="0" smtClean="0"/>
              <a:t>", </a:t>
            </a:r>
            <a:r>
              <a:rPr lang="en-US" altLang="ja-JP" sz="2000" dirty="0"/>
              <a:t>a); print a</a:t>
            </a:r>
            <a:r>
              <a:rPr lang="en-US" altLang="ja-JP" sz="2000" dirty="0" smtClean="0"/>
              <a:t>}'</a:t>
            </a:r>
            <a:endParaRPr lang="en-US" altLang="ja-JP" sz="2000" dirty="0"/>
          </a:p>
          <a:p>
            <a:r>
              <a:rPr lang="en-US" altLang="ja-JP" sz="2000" dirty="0" err="1"/>
              <a:t>awk</a:t>
            </a:r>
            <a:r>
              <a:rPr lang="en-US" altLang="ja-JP" sz="2000" dirty="0"/>
              <a:t> 'BEGIN{a="Hello World"; </a:t>
            </a:r>
            <a:r>
              <a:rPr lang="en-US" altLang="ja-JP" sz="2000" dirty="0" err="1"/>
              <a:t>gsub</a:t>
            </a:r>
            <a:r>
              <a:rPr lang="en-US" altLang="ja-JP" sz="2000" dirty="0"/>
              <a:t>("</a:t>
            </a:r>
            <a:r>
              <a:rPr lang="en-US" altLang="ja-JP" sz="2000" dirty="0" err="1"/>
              <a:t>o","O</a:t>
            </a:r>
            <a:r>
              <a:rPr lang="en-US" altLang="ja-JP" sz="2000" dirty="0"/>
              <a:t>", a); print a}'</a:t>
            </a:r>
          </a:p>
          <a:p>
            <a:endParaRPr lang="en-US" altLang="ja-JP" sz="2000" dirty="0" smtClean="0"/>
          </a:p>
          <a:p>
            <a:r>
              <a:rPr lang="en-US" altLang="ja-JP" sz="2000" dirty="0" err="1" smtClean="0"/>
              <a:t>awk</a:t>
            </a:r>
            <a:r>
              <a:rPr lang="en-US" altLang="ja-JP" sz="2000" dirty="0" smtClean="0"/>
              <a:t> 'BEGIN{a="Hello World"; </a:t>
            </a:r>
            <a:r>
              <a:rPr lang="en-US" altLang="ja-JP" sz="2000" dirty="0" err="1" smtClean="0"/>
              <a:t>gsub</a:t>
            </a:r>
            <a:r>
              <a:rPr lang="en-US" altLang="ja-JP" sz="2000" dirty="0" smtClean="0"/>
              <a:t>("</a:t>
            </a:r>
            <a:r>
              <a:rPr lang="en-US" altLang="ja-JP" sz="2000" dirty="0" err="1" smtClean="0"/>
              <a:t>World","Yoshitake</a:t>
            </a:r>
            <a:r>
              <a:rPr lang="en-US" altLang="ja-JP" sz="2000" dirty="0" smtClean="0"/>
              <a:t>", a); print a}'</a:t>
            </a:r>
          </a:p>
          <a:p>
            <a:endParaRPr lang="en-US" altLang="ja-JP" sz="2000" dirty="0"/>
          </a:p>
          <a:p>
            <a:r>
              <a:rPr lang="en-US" altLang="ja-JP" sz="2000" dirty="0" err="1"/>
              <a:t>awk</a:t>
            </a:r>
            <a:r>
              <a:rPr lang="en-US" altLang="ja-JP" sz="2000" dirty="0"/>
              <a:t> 'BEGIN{a="Hello World"; </a:t>
            </a:r>
            <a:r>
              <a:rPr lang="en-US" altLang="ja-JP" sz="2000" dirty="0" err="1"/>
              <a:t>gsub</a:t>
            </a:r>
            <a:r>
              <a:rPr lang="en-US" altLang="ja-JP" sz="2000" dirty="0" smtClean="0"/>
              <a:t>(" .+","", </a:t>
            </a:r>
            <a:r>
              <a:rPr lang="en-US" altLang="ja-JP" sz="2000" dirty="0"/>
              <a:t>a); print a}'</a:t>
            </a:r>
          </a:p>
          <a:p>
            <a:endParaRPr lang="en-US" altLang="ja-JP" sz="2000" dirty="0" smtClean="0"/>
          </a:p>
          <a:p>
            <a:endParaRPr lang="en-US" altLang="ja-JP" sz="2000" dirty="0"/>
          </a:p>
          <a:p>
            <a:endParaRPr lang="en-US" altLang="ja-JP" sz="2000" dirty="0" smtClean="0"/>
          </a:p>
        </p:txBody>
      </p:sp>
    </p:spTree>
    <p:extLst>
      <p:ext uri="{BB962C8B-B14F-4D97-AF65-F5344CB8AC3E}">
        <p14:creationId xmlns:p14="http://schemas.microsoft.com/office/powerpoint/2010/main" val="7673608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632311"/>
          </a:xfrm>
          <a:prstGeom prst="rect">
            <a:avLst/>
          </a:prstGeom>
          <a:noFill/>
        </p:spPr>
        <p:txBody>
          <a:bodyPr wrap="square" rtlCol="0">
            <a:spAutoFit/>
          </a:bodyPr>
          <a:lstStyle/>
          <a:p>
            <a:r>
              <a:rPr lang="ja-JP" altLang="en-US" sz="2000" dirty="0"/>
              <a:t>練習</a:t>
            </a:r>
            <a:r>
              <a:rPr lang="ja-JP" altLang="en-US" sz="2000" dirty="0" smtClean="0"/>
              <a:t>問題②</a:t>
            </a:r>
            <a:endParaRPr lang="en-US" altLang="ja-JP" sz="2000" dirty="0" smtClean="0"/>
          </a:p>
          <a:p>
            <a:endParaRPr lang="en-US" altLang="ja-JP" sz="2000" dirty="0" smtClean="0"/>
          </a:p>
          <a:p>
            <a:r>
              <a:rPr lang="en-US" altLang="ja-JP" sz="2000" dirty="0" err="1" smtClean="0"/>
              <a:t>wget</a:t>
            </a:r>
            <a:r>
              <a:rPr lang="en-US" altLang="ja-JP" sz="2000" dirty="0"/>
              <a:t> </a:t>
            </a:r>
            <a:r>
              <a:rPr lang="en-US" altLang="ja-JP" sz="2000" dirty="0">
                <a:hlinkClick r:id="rId2"/>
              </a:rPr>
              <a:t>http://</a:t>
            </a:r>
            <a:r>
              <a:rPr lang="en-US" altLang="ja-JP" sz="2000" dirty="0" smtClean="0">
                <a:hlinkClick r:id="rId2"/>
              </a:rPr>
              <a:t>www.suikou.fs.a.u-tokyo.ac.jp/yosh_data/2018train/example.vcf.gz</a:t>
            </a:r>
            <a:endParaRPr lang="en-US" altLang="ja-JP" sz="2000" dirty="0" smtClean="0"/>
          </a:p>
          <a:p>
            <a:r>
              <a:rPr lang="en-US" altLang="ja-JP" sz="2000" dirty="0" err="1" smtClean="0"/>
              <a:t>gzip</a:t>
            </a:r>
            <a:r>
              <a:rPr lang="en-US" altLang="ja-JP" sz="2000" dirty="0" smtClean="0"/>
              <a:t> -d example.vcf.gz</a:t>
            </a:r>
          </a:p>
          <a:p>
            <a:r>
              <a:rPr lang="ja-JP" altLang="en-US" sz="2000" dirty="0" smtClean="0"/>
              <a:t>として練習用の</a:t>
            </a:r>
            <a:r>
              <a:rPr lang="en-US" altLang="ja-JP" sz="2000" dirty="0" smtClean="0"/>
              <a:t>VCF</a:t>
            </a:r>
            <a:r>
              <a:rPr lang="ja-JP" altLang="en-US" sz="2000" dirty="0" smtClean="0"/>
              <a:t>ファイルをダウンロードする。</a:t>
            </a:r>
            <a:endParaRPr lang="en-US" altLang="ja-JP" sz="2000" dirty="0" smtClean="0"/>
          </a:p>
          <a:p>
            <a:r>
              <a:rPr lang="en-US" altLang="ja-JP" sz="2000" dirty="0" smtClean="0"/>
              <a:t>VCF</a:t>
            </a:r>
            <a:r>
              <a:rPr lang="ja-JP" altLang="en-US" sz="2000" dirty="0" smtClean="0"/>
              <a:t>ファイルは変異情報を記述するファイル形式で</a:t>
            </a:r>
            <a:r>
              <a:rPr lang="en-US" altLang="ja-JP" sz="2000" dirty="0" smtClean="0"/>
              <a:t>RAD-</a:t>
            </a:r>
            <a:r>
              <a:rPr lang="en-US" altLang="ja-JP" sz="2000" dirty="0" err="1" smtClean="0"/>
              <a:t>seq</a:t>
            </a:r>
            <a:r>
              <a:rPr lang="ja-JP" altLang="en-US" sz="2000" dirty="0" err="1" smtClean="0"/>
              <a:t>、</a:t>
            </a:r>
            <a:r>
              <a:rPr lang="ja-JP" altLang="en-US" sz="2000" dirty="0" smtClean="0"/>
              <a:t>全ゲノムシーケンス等で使用される。</a:t>
            </a:r>
            <a:endParaRPr lang="en-US" altLang="ja-JP" sz="2000" dirty="0"/>
          </a:p>
          <a:p>
            <a:endParaRPr lang="en-US" altLang="ja-JP" sz="2000" dirty="0"/>
          </a:p>
          <a:p>
            <a:r>
              <a:rPr lang="en-US" altLang="ja-JP" sz="2000" dirty="0" smtClean="0"/>
              <a:t>1</a:t>
            </a:r>
            <a:r>
              <a:rPr lang="ja-JP" altLang="en-US" sz="2000" dirty="0" err="1" smtClean="0"/>
              <a:t>．</a:t>
            </a:r>
            <a:r>
              <a:rPr lang="en-US" altLang="ja-JP" sz="2000" dirty="0" smtClean="0"/>
              <a:t>VCF</a:t>
            </a:r>
            <a:r>
              <a:rPr lang="ja-JP" altLang="en-US" sz="2000" dirty="0" smtClean="0"/>
              <a:t>ファイルの最初のほうの</a:t>
            </a:r>
            <a:r>
              <a:rPr lang="en-US" altLang="ja-JP" sz="2000" dirty="0" smtClean="0"/>
              <a:t>##</a:t>
            </a:r>
            <a:r>
              <a:rPr lang="ja-JP" altLang="en-US" sz="2000" dirty="0" smtClean="0"/>
              <a:t>から始まる行はコメント行である。</a:t>
            </a:r>
            <a:r>
              <a:rPr lang="en-US" altLang="ja-JP" sz="2000" dirty="0" smtClean="0"/>
              <a:t>##</a:t>
            </a:r>
            <a:r>
              <a:rPr lang="ja-JP" altLang="en-US" sz="2000" dirty="0" smtClean="0"/>
              <a:t>で始まる行を除外して表示せよ。</a:t>
            </a:r>
            <a:endParaRPr lang="en-US" altLang="ja-JP" sz="2000" dirty="0" smtClean="0"/>
          </a:p>
          <a:p>
            <a:endParaRPr lang="en-US" altLang="ja-JP" sz="2000" dirty="0"/>
          </a:p>
          <a:p>
            <a:r>
              <a:rPr lang="en-US" altLang="ja-JP" sz="2000" dirty="0" smtClean="0"/>
              <a:t>2</a:t>
            </a:r>
            <a:r>
              <a:rPr lang="ja-JP" altLang="en-US" sz="2000" dirty="0" err="1" smtClean="0"/>
              <a:t>．</a:t>
            </a:r>
            <a:r>
              <a:rPr lang="en-US" altLang="ja-JP" sz="2000" dirty="0" smtClean="0"/>
              <a:t>VCF</a:t>
            </a:r>
            <a:r>
              <a:rPr lang="ja-JP" altLang="en-US" sz="2000" dirty="0" smtClean="0"/>
              <a:t>の</a:t>
            </a:r>
            <a:r>
              <a:rPr lang="en-US" altLang="ja-JP" sz="2000" dirty="0" smtClean="0"/>
              <a:t>8</a:t>
            </a:r>
            <a:r>
              <a:rPr lang="ja-JP" altLang="en-US" sz="2000" dirty="0" smtClean="0"/>
              <a:t>列目にはその変異について、色々な情報が記述されている。各情報の区切りとしては「</a:t>
            </a:r>
            <a:r>
              <a:rPr lang="en-US" altLang="ja-JP" sz="2000" dirty="0" smtClean="0"/>
              <a:t>;</a:t>
            </a:r>
            <a:r>
              <a:rPr lang="ja-JP" altLang="en-US" sz="2000" dirty="0" smtClean="0"/>
              <a:t>」が使用される。この</a:t>
            </a:r>
            <a:r>
              <a:rPr lang="en-US" altLang="ja-JP" sz="2000" dirty="0" smtClean="0"/>
              <a:t>8</a:t>
            </a:r>
            <a:r>
              <a:rPr lang="ja-JP" altLang="en-US" sz="2000" dirty="0" smtClean="0"/>
              <a:t>列目に遺伝子名</a:t>
            </a:r>
            <a:r>
              <a:rPr lang="ja-JP" altLang="en-US" sz="2000" dirty="0"/>
              <a:t>も</a:t>
            </a:r>
            <a:r>
              <a:rPr lang="ja-JP" altLang="en-US" sz="2000" dirty="0" smtClean="0"/>
              <a:t>記載されている。遺伝子名は「</a:t>
            </a:r>
            <a:r>
              <a:rPr lang="en-US" altLang="ja-JP" sz="2000" dirty="0"/>
              <a:t>ANN</a:t>
            </a:r>
            <a:r>
              <a:rPr lang="en-US" altLang="ja-JP" sz="2000" dirty="0" smtClean="0"/>
              <a:t>=</a:t>
            </a:r>
            <a:r>
              <a:rPr lang="ja-JP" altLang="en-US" sz="2000" dirty="0" smtClean="0"/>
              <a:t>」から始まる項目の中で「</a:t>
            </a:r>
            <a:r>
              <a:rPr lang="en-US" altLang="ja-JP" sz="2000" dirty="0" smtClean="0"/>
              <a:t>|</a:t>
            </a:r>
            <a:r>
              <a:rPr lang="ja-JP" altLang="en-US" sz="2000" dirty="0" smtClean="0"/>
              <a:t>」区切りで表示される情報の</a:t>
            </a:r>
            <a:r>
              <a:rPr lang="en-US" altLang="ja-JP" sz="2000" dirty="0" smtClean="0"/>
              <a:t>4</a:t>
            </a:r>
            <a:r>
              <a:rPr lang="ja-JP" altLang="en-US" sz="2000" dirty="0" smtClean="0"/>
              <a:t>番目に登場する。</a:t>
            </a:r>
            <a:r>
              <a:rPr lang="en-US" altLang="ja-JP" sz="2000" dirty="0" smtClean="0"/>
              <a:t>(</a:t>
            </a:r>
            <a:r>
              <a:rPr lang="ja-JP" altLang="en-US" sz="2000" dirty="0" smtClean="0"/>
              <a:t>各自確認すること</a:t>
            </a:r>
            <a:r>
              <a:rPr lang="en-US" altLang="ja-JP" sz="2000" dirty="0" smtClean="0"/>
              <a:t>)</a:t>
            </a:r>
          </a:p>
          <a:p>
            <a:r>
              <a:rPr lang="ja-JP" altLang="en-US" sz="2000" dirty="0" smtClean="0"/>
              <a:t>まずは、「</a:t>
            </a:r>
            <a:r>
              <a:rPr lang="en-US" altLang="ja-JP" sz="2000" dirty="0" smtClean="0"/>
              <a:t>ANN=</a:t>
            </a:r>
            <a:r>
              <a:rPr lang="ja-JP" altLang="en-US" sz="2000" dirty="0" smtClean="0"/>
              <a:t>」という文字列が</a:t>
            </a:r>
            <a:r>
              <a:rPr lang="en-US" altLang="ja-JP" sz="2000" dirty="0" smtClean="0"/>
              <a:t>1</a:t>
            </a:r>
            <a:r>
              <a:rPr lang="ja-JP" altLang="en-US" sz="2000" dirty="0" smtClean="0"/>
              <a:t>行辺り登場するのは最大何回か調べよ。</a:t>
            </a:r>
            <a:endParaRPr lang="en-US" altLang="ja-JP" sz="2000" dirty="0" smtClean="0"/>
          </a:p>
          <a:p>
            <a:endParaRPr lang="en-US" altLang="ja-JP" sz="2000" dirty="0"/>
          </a:p>
          <a:p>
            <a:r>
              <a:rPr lang="en-US" altLang="ja-JP" sz="2000" dirty="0" smtClean="0"/>
              <a:t>3</a:t>
            </a:r>
            <a:r>
              <a:rPr lang="ja-JP" altLang="en-US" sz="2000" dirty="0" err="1" smtClean="0"/>
              <a:t>．</a:t>
            </a:r>
            <a:r>
              <a:rPr lang="ja-JP" altLang="en-US" sz="2000" dirty="0" smtClean="0"/>
              <a:t>遺伝子名を抽出し、遺伝子名を最後の列に付与した</a:t>
            </a:r>
            <a:r>
              <a:rPr lang="en-US" altLang="ja-JP" sz="2000" dirty="0" smtClean="0"/>
              <a:t>VCF</a:t>
            </a:r>
            <a:r>
              <a:rPr lang="ja-JP" altLang="en-US" sz="2000" dirty="0" smtClean="0"/>
              <a:t>を表示せよ。</a:t>
            </a:r>
            <a:endParaRPr lang="en-US" altLang="ja-JP" sz="2000" dirty="0" smtClean="0"/>
          </a:p>
        </p:txBody>
      </p:sp>
    </p:spTree>
    <p:extLst>
      <p:ext uri="{BB962C8B-B14F-4D97-AF65-F5344CB8AC3E}">
        <p14:creationId xmlns:p14="http://schemas.microsoft.com/office/powerpoint/2010/main" val="1354202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3066</TotalTime>
  <Words>546</Words>
  <Application>Microsoft Office PowerPoint</Application>
  <PresentationFormat>画面に合わせる (4:3)</PresentationFormat>
  <Paragraphs>118</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Arial</vt:lpstr>
      <vt:lpstr>Calibri</vt:lpstr>
      <vt:lpstr>Calibri Light</vt:lpstr>
      <vt:lpstr>Office テーマ</vt:lpstr>
      <vt:lpstr>AWK入門　4日目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AWK入門　1日目</dc:title>
  <dc:creator>吉武 和敏</dc:creator>
  <cp:lastModifiedBy>吉武 和敏</cp:lastModifiedBy>
  <cp:revision>109</cp:revision>
  <dcterms:created xsi:type="dcterms:W3CDTF">2018-08-28T04:52:15Z</dcterms:created>
  <dcterms:modified xsi:type="dcterms:W3CDTF">2018-10-09T08:53:42Z</dcterms:modified>
</cp:coreProperties>
</file>