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3" r:id="rId6"/>
    <p:sldId id="265" r:id="rId7"/>
    <p:sldId id="264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89"/>
  </p:normalViewPr>
  <p:slideViewPr>
    <p:cSldViewPr snapToGrid="0" snapToObjects="1">
      <p:cViewPr>
        <p:scale>
          <a:sx n="80" d="100"/>
          <a:sy n="80" d="100"/>
        </p:scale>
        <p:origin x="4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13CCA-F831-1341-82F0-44C8CFAF5593}" type="datetimeFigureOut">
              <a:rPr kumimoji="1" lang="ja-JP" altLang="en-US" smtClean="0"/>
              <a:t>2018/1/29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1E9AD-08BE-B344-99DF-631A9589E4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77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rons.ibt.unam.mx/gctNG/help.jsp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GeConT</a:t>
            </a:r>
            <a:r>
              <a:rPr kumimoji="1" lang="en-US" altLang="ja-JP" dirty="0" smtClean="0"/>
              <a:t> (Gene Context Tool)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web application, which allows </a:t>
            </a:r>
            <a:r>
              <a:rPr lang="en-US" altLang="ja-JP" dirty="0"/>
              <a:t>users </a:t>
            </a:r>
            <a:r>
              <a:rPr lang="en-US" altLang="ja-JP" dirty="0" smtClean="0"/>
              <a:t>to visualize </a:t>
            </a:r>
            <a:r>
              <a:rPr lang="en-US" altLang="ja-JP" dirty="0"/>
              <a:t>the genomic context of a gene or a group </a:t>
            </a:r>
            <a:r>
              <a:rPr lang="en-US" altLang="ja-JP" dirty="0" smtClean="0"/>
              <a:t>of genes </a:t>
            </a:r>
            <a:r>
              <a:rPr lang="en-US" altLang="ja-JP" dirty="0"/>
              <a:t>and their </a:t>
            </a:r>
            <a:r>
              <a:rPr lang="en-US" altLang="ja-JP" dirty="0" smtClean="0"/>
              <a:t>orthologous. </a:t>
            </a:r>
          </a:p>
          <a:p>
            <a:r>
              <a:rPr lang="en-US" altLang="ja-JP" dirty="0" smtClean="0"/>
              <a:t>The server </a:t>
            </a:r>
            <a:r>
              <a:rPr lang="en-US" altLang="ja-JP" dirty="0"/>
              <a:t>incorporates information from the COG</a:t>
            </a:r>
            <a:r>
              <a:rPr lang="en-US" altLang="ja-JP" dirty="0" smtClean="0"/>
              <a:t>, Pfam </a:t>
            </a:r>
            <a:r>
              <a:rPr lang="en-US" altLang="ja-JP" dirty="0"/>
              <a:t>and KEGG databases, allowing users to </a:t>
            </a:r>
            <a:r>
              <a:rPr lang="en-US" altLang="ja-JP" dirty="0" smtClean="0"/>
              <a:t>have an </a:t>
            </a:r>
            <a:r>
              <a:rPr lang="en-US" altLang="ja-JP" dirty="0"/>
              <a:t>integrated graphical representation of </a:t>
            </a:r>
            <a:r>
              <a:rPr lang="en-US" altLang="ja-JP" dirty="0" smtClean="0"/>
              <a:t>the function </a:t>
            </a:r>
            <a:r>
              <a:rPr lang="en-US" altLang="ja-JP" dirty="0"/>
              <a:t>of genes at multiple levels, their </a:t>
            </a:r>
            <a:r>
              <a:rPr lang="en-US" altLang="ja-JP" dirty="0" smtClean="0"/>
              <a:t>phylogenetic distribution </a:t>
            </a:r>
            <a:r>
              <a:rPr lang="en-US" altLang="ja-JP" dirty="0"/>
              <a:t>and their genomic context.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83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1320800"/>
          </a:xfrm>
        </p:spPr>
        <p:txBody>
          <a:bodyPr/>
          <a:lstStyle/>
          <a:p>
            <a:r>
              <a:rPr kumimoji="1" lang="en-US" altLang="ja-JP" dirty="0" smtClean="0"/>
              <a:t>FIDEA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968603"/>
            <a:ext cx="8596668" cy="3880773"/>
          </a:xfrm>
        </p:spPr>
        <p:txBody>
          <a:bodyPr/>
          <a:lstStyle/>
          <a:p>
            <a:r>
              <a:rPr lang="en-US" altLang="ja-JP" dirty="0"/>
              <a:t>A server for the functional interpretation of differential expression </a:t>
            </a:r>
            <a:r>
              <a:rPr lang="en-US" altLang="ja-JP" dirty="0" smtClean="0"/>
              <a:t>analysis.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1"/>
            <a:ext cx="1094453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8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96" y="1344093"/>
            <a:ext cx="7618725" cy="5513907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 use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32957" y="1930400"/>
            <a:ext cx="210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 select species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6121" y="3181477"/>
            <a:ext cx="3001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2. </a:t>
            </a:r>
            <a:r>
              <a:rPr kumimoji="1" lang="en-US" altLang="ja-JP" dirty="0"/>
              <a:t>upload the </a:t>
            </a:r>
            <a:r>
              <a:rPr kumimoji="1" lang="en-US" altLang="ja-JP" dirty="0" smtClean="0"/>
              <a:t>DE (differential expression) </a:t>
            </a:r>
            <a:r>
              <a:rPr kumimoji="1" lang="en-US" altLang="ja-JP" dirty="0"/>
              <a:t>analysis results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6122" y="4562301"/>
            <a:ext cx="266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3. change the p-value</a:t>
            </a:r>
          </a:p>
          <a:p>
            <a:r>
              <a:rPr kumimoji="1" lang="en-US" altLang="ja-JP" dirty="0" smtClean="0"/>
              <a:t>(by default 0.05)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59929" y="5619959"/>
            <a:ext cx="318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4. select whole genome or personalized gene list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53579" y="6377479"/>
            <a:ext cx="17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</a:t>
            </a:r>
            <a:r>
              <a:rPr kumimoji="1" lang="en-US" altLang="ja-JP" smtClean="0"/>
              <a:t>. </a:t>
            </a:r>
            <a:r>
              <a:rPr kumimoji="1" lang="en-US" altLang="ja-JP" dirty="0" smtClean="0"/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66035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 of file to upload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49186"/>
            <a:ext cx="10533752" cy="4583691"/>
          </a:xfrm>
        </p:spPr>
      </p:pic>
    </p:spTree>
    <p:extLst>
      <p:ext uri="{BB962C8B-B14F-4D97-AF65-F5344CB8AC3E}">
        <p14:creationId xmlns:p14="http://schemas.microsoft.com/office/powerpoint/2010/main" val="88346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3240" y="429985"/>
            <a:ext cx="8596668" cy="1320800"/>
          </a:xfrm>
        </p:spPr>
        <p:txBody>
          <a:bodyPr/>
          <a:lstStyle/>
          <a:p>
            <a:r>
              <a:rPr lang="en-US" altLang="ja-JP" dirty="0"/>
              <a:t>Preliminary statistics</a:t>
            </a:r>
            <a:br>
              <a:rPr lang="en-US" altLang="ja-JP" dirty="0"/>
            </a:b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4761"/>
            <a:ext cx="6167815" cy="1803239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09" y="1338943"/>
            <a:ext cx="6888691" cy="5519057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61505" y="1338943"/>
            <a:ext cx="5141804" cy="371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Left : about differential expressed genes</a:t>
            </a:r>
          </a:p>
          <a:p>
            <a:r>
              <a:rPr lang="en-US" altLang="ja-JP" dirty="0" smtClean="0"/>
              <a:t>Right : including some figures (</a:t>
            </a:r>
            <a:r>
              <a:rPr lang="ja-JP" altLang="en-US" dirty="0" smtClean="0"/>
              <a:t>↓</a:t>
            </a:r>
            <a:r>
              <a:rPr lang="en-US" altLang="ja-JP" dirty="0" smtClean="0"/>
              <a:t>)</a:t>
            </a:r>
          </a:p>
          <a:p>
            <a:r>
              <a:rPr lang="en-US" altLang="ja-JP" dirty="0"/>
              <a:t>A graph reporting the distribution of the absolute values of log2 fold changes for </a:t>
            </a:r>
            <a:r>
              <a:rPr lang="en-US" altLang="ja-JP" dirty="0" smtClean="0"/>
              <a:t>each experiment</a:t>
            </a:r>
          </a:p>
          <a:p>
            <a:r>
              <a:rPr lang="en-US" altLang="ja-JP" dirty="0" smtClean="0"/>
              <a:t>A </a:t>
            </a:r>
            <a:r>
              <a:rPr lang="en-US" altLang="ja-JP" dirty="0"/>
              <a:t>graph reporting the distribution of the p-values for each </a:t>
            </a:r>
            <a:r>
              <a:rPr lang="en-US" altLang="ja-JP" dirty="0" smtClean="0"/>
              <a:t>experiment</a:t>
            </a:r>
          </a:p>
          <a:p>
            <a:r>
              <a:rPr lang="en-US" altLang="ja-JP" dirty="0"/>
              <a:t>A graph reporting the number of differentially expressed genes for each </a:t>
            </a:r>
            <a:r>
              <a:rPr lang="en-US" altLang="ja-JP" dirty="0" smtClean="0"/>
              <a:t>experiment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 smtClean="0"/>
          </a:p>
          <a:p>
            <a:endParaRPr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4849586" y="2449286"/>
            <a:ext cx="453723" cy="32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5094514" y="3004457"/>
            <a:ext cx="3592286" cy="4735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4849586" y="4229100"/>
            <a:ext cx="800100" cy="277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Compare different experiments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457656"/>
            <a:ext cx="4799441" cy="126234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The figure shows the numbers of genes</a:t>
            </a:r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Blue : in experminet1 </a:t>
            </a:r>
            <a:r>
              <a:rPr lang="en-US" altLang="ja-JP" dirty="0" smtClean="0"/>
              <a:t>Red : in experminet2</a:t>
            </a:r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Pink : in both experiment</a:t>
            </a:r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expression was changed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92186"/>
            <a:ext cx="5074804" cy="406581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91886" y="6381549"/>
            <a:ext cx="1992085" cy="404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78" y="1338942"/>
            <a:ext cx="6402522" cy="5519057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2531444" y="5669280"/>
            <a:ext cx="2945331" cy="827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092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495188"/>
            <a:ext cx="8596668" cy="1320800"/>
          </a:xfrm>
        </p:spPr>
        <p:txBody>
          <a:bodyPr/>
          <a:lstStyle/>
          <a:p>
            <a:r>
              <a:rPr lang="en-US" altLang="ja-JP" dirty="0"/>
              <a:t>Functional characterization results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6071" y="1574096"/>
            <a:ext cx="8596668" cy="3880773"/>
          </a:xfrm>
        </p:spPr>
        <p:txBody>
          <a:bodyPr/>
          <a:lstStyle/>
          <a:p>
            <a:r>
              <a:rPr kumimoji="1" lang="en-US" altLang="ja-JP" dirty="0" smtClean="0"/>
              <a:t>Including many functions (right </a:t>
            </a:r>
            <a:r>
              <a:rPr kumimoji="1" lang="en-US" altLang="ja-JP" smtClean="0"/>
              <a:t>figure)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92186"/>
            <a:ext cx="5074804" cy="40658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01" y="2169458"/>
            <a:ext cx="7242299" cy="468854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671482" y="6394784"/>
            <a:ext cx="1936377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4454013" y="5503480"/>
            <a:ext cx="620792" cy="7940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715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305" y="413596"/>
            <a:ext cx="3953660" cy="1474839"/>
          </a:xfrm>
        </p:spPr>
        <p:txBody>
          <a:bodyPr/>
          <a:lstStyle/>
          <a:p>
            <a:r>
              <a:rPr kumimoji="1" lang="en-US" altLang="ja-JP" dirty="0" smtClean="0"/>
              <a:t>1. gene group expressions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5186" y="1902542"/>
            <a:ext cx="4392455" cy="2595716"/>
          </a:xfrm>
        </p:spPr>
        <p:txBody>
          <a:bodyPr/>
          <a:lstStyle/>
          <a:p>
            <a:r>
              <a:rPr lang="en-US" altLang="ja-JP" dirty="0"/>
              <a:t>The "Upregulated and Downregulated as separate groups" analysis produces </a:t>
            </a:r>
            <a:r>
              <a:rPr lang="en-US" altLang="ja-JP" dirty="0" smtClean="0"/>
              <a:t>a </a:t>
            </a:r>
            <a:r>
              <a:rPr lang="en-US" altLang="ja-JP" dirty="0" err="1" smtClean="0"/>
              <a:t>heatmap</a:t>
            </a:r>
            <a:r>
              <a:rPr lang="en-US" altLang="ja-JP" dirty="0"/>
              <a:t> showing the differences among the corrected p-values of upregulated genes and downregulated genes.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41" y="0"/>
            <a:ext cx="7704359" cy="68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2287"/>
            <a:ext cx="4380271" cy="283571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268361" y="4719483"/>
            <a:ext cx="412955" cy="188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681316" y="3776870"/>
            <a:ext cx="3029832" cy="1023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84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305" y="427703"/>
            <a:ext cx="3953660" cy="1474839"/>
          </a:xfrm>
        </p:spPr>
        <p:txBody>
          <a:bodyPr/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. gene expressions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5186" y="1902542"/>
            <a:ext cx="4392455" cy="2595716"/>
          </a:xfrm>
        </p:spPr>
        <p:txBody>
          <a:bodyPr/>
          <a:lstStyle/>
          <a:p>
            <a:r>
              <a:rPr lang="en-US" altLang="ja-JP" dirty="0"/>
              <a:t>The "Upregulated and Downregulated as </a:t>
            </a:r>
            <a:r>
              <a:rPr lang="en-US" altLang="ja-JP" dirty="0" smtClean="0"/>
              <a:t>a single group" </a:t>
            </a:r>
            <a:r>
              <a:rPr lang="en-US" altLang="ja-JP" dirty="0"/>
              <a:t>analysis produces </a:t>
            </a:r>
            <a:r>
              <a:rPr lang="en-US" altLang="ja-JP" dirty="0" smtClean="0"/>
              <a:t>a </a:t>
            </a:r>
            <a:r>
              <a:rPr lang="en-US" altLang="ja-JP" dirty="0" err="1" smtClean="0"/>
              <a:t>heatmap</a:t>
            </a:r>
            <a:r>
              <a:rPr lang="en-US" altLang="ja-JP" dirty="0"/>
              <a:t> showing </a:t>
            </a:r>
            <a:r>
              <a:rPr lang="en-US" altLang="ja-JP" dirty="0" smtClean="0"/>
              <a:t>if gene are down-regulated or up-regulated for each pathways.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9" y="4022287"/>
            <a:ext cx="4380271" cy="283571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298640" y="4734872"/>
            <a:ext cx="387536" cy="160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3686176" y="3890077"/>
            <a:ext cx="801465" cy="9359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20" y="0"/>
            <a:ext cx="7616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9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3" y="309797"/>
            <a:ext cx="8596668" cy="1320800"/>
          </a:xfrm>
        </p:spPr>
        <p:txBody>
          <a:bodyPr/>
          <a:lstStyle/>
          <a:p>
            <a:r>
              <a:rPr kumimoji="1" lang="en-US" altLang="ja-JP" dirty="0" err="1" smtClean="0"/>
              <a:t>GeConT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270000"/>
            <a:ext cx="9500987" cy="5021092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019331" y="6430780"/>
            <a:ext cx="460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http://</a:t>
            </a:r>
            <a:r>
              <a:rPr kumimoji="1" lang="en-US" altLang="ja-JP" dirty="0" err="1"/>
              <a:t>operons.ibt.unam.mx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gctNG</a:t>
            </a:r>
            <a:r>
              <a:rPr kumimoji="1" lang="en-US" altLang="ja-JP" dirty="0"/>
              <a:t>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835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 use </a:t>
            </a:r>
            <a:r>
              <a:rPr kumimoji="1" lang="en-US" altLang="ja-JP" dirty="0" err="1" smtClean="0"/>
              <a:t>GeConT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Help is available at </a:t>
            </a:r>
            <a:r>
              <a:rPr lang="en-US" altLang="ja-JP" dirty="0" smtClean="0">
                <a:hlinkClick r:id="rId2"/>
              </a:rPr>
              <a:t>http</a:t>
            </a:r>
            <a:r>
              <a:rPr lang="en-US" altLang="ja-JP" dirty="0">
                <a:hlinkClick r:id="rId2"/>
              </a:rPr>
              <a:t>://</a:t>
            </a:r>
            <a:r>
              <a:rPr lang="en-US" altLang="ja-JP" dirty="0" smtClean="0">
                <a:hlinkClick r:id="rId2"/>
              </a:rPr>
              <a:t>operons.ibt.unam.mx/gctNG/help.jsp</a:t>
            </a:r>
            <a:endParaRPr lang="en-US" altLang="ja-JP" dirty="0" smtClean="0"/>
          </a:p>
          <a:p>
            <a:r>
              <a:rPr kumimoji="1" lang="en-US" altLang="ja-JP" dirty="0" smtClean="0"/>
              <a:t>(To explain very briefly) Input the information and put “send” button.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8" y="3246619"/>
            <a:ext cx="467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Input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95" y="-10319"/>
            <a:ext cx="8337206" cy="6868319"/>
          </a:xfr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77334" y="1499017"/>
            <a:ext cx="3177461" cy="454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The example of the input is in the right figure.</a:t>
            </a:r>
          </a:p>
          <a:p>
            <a:r>
              <a:rPr lang="en-US" altLang="ja-JP" dirty="0" smtClean="0"/>
              <a:t>User can input many type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181382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Options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74" y="2583879"/>
            <a:ext cx="7659376" cy="4274121"/>
          </a:xfr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77334" y="1785836"/>
            <a:ext cx="10640240" cy="798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There is 4 options. Please read the help for the description of each.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996066" y="2908092"/>
            <a:ext cx="3612629" cy="1334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003262" y="4566428"/>
            <a:ext cx="3627620" cy="964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003262" y="5531370"/>
            <a:ext cx="3627620" cy="11457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274608" y="4560856"/>
            <a:ext cx="3408562" cy="18746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1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177338"/>
            <a:ext cx="8596668" cy="1320800"/>
          </a:xfrm>
        </p:spPr>
        <p:txBody>
          <a:bodyPr/>
          <a:lstStyle/>
          <a:p>
            <a:r>
              <a:rPr kumimoji="1" lang="en-US" altLang="ja-JP" smtClean="0"/>
              <a:t>Tutorial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36908"/>
            <a:ext cx="9500987" cy="502109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47898" y="2843212"/>
            <a:ext cx="2726575" cy="3198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77334" y="1109515"/>
            <a:ext cx="8596668" cy="53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User can learn how to use this web site by the “</a:t>
            </a:r>
            <a:r>
              <a:rPr lang="en-US" altLang="ja-JP" smtClean="0"/>
              <a:t>Getting Started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6717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285706"/>
            <a:ext cx="8596668" cy="1320800"/>
          </a:xfrm>
        </p:spPr>
        <p:txBody>
          <a:bodyPr/>
          <a:lstStyle/>
          <a:p>
            <a:r>
              <a:rPr kumimoji="1" lang="en-US" altLang="ja-JP" dirty="0" smtClean="0"/>
              <a:t>Tutorial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113533"/>
            <a:ext cx="8596668" cy="1014525"/>
          </a:xfrm>
        </p:spPr>
        <p:txBody>
          <a:bodyPr/>
          <a:lstStyle/>
          <a:p>
            <a:r>
              <a:rPr lang="en-US" altLang="ja-JP" smtClean="0"/>
              <a:t>1</a:t>
            </a:r>
            <a:r>
              <a:rPr lang="en-US" altLang="ja-JP" dirty="0" smtClean="0"/>
              <a:t>. choose the example1 or example2 (green) (the left figure)</a:t>
            </a:r>
          </a:p>
          <a:p>
            <a:r>
              <a:rPr kumimoji="1" lang="en-US" altLang="ja-JP" dirty="0" smtClean="0"/>
              <a:t>2. text is filled. user only should put “send” button (the right figure)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7" y="2295485"/>
            <a:ext cx="4029667" cy="456251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112" y="3211181"/>
            <a:ext cx="46736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1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124894"/>
            <a:ext cx="8596668" cy="1320800"/>
          </a:xfrm>
        </p:spPr>
        <p:txBody>
          <a:bodyPr/>
          <a:lstStyle/>
          <a:p>
            <a:r>
              <a:rPr kumimoji="1" lang="en-US" altLang="ja-JP" dirty="0" smtClean="0"/>
              <a:t>Organism selector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4313" y="785294"/>
            <a:ext cx="9462710" cy="3880773"/>
          </a:xfrm>
        </p:spPr>
        <p:txBody>
          <a:bodyPr/>
          <a:lstStyle/>
          <a:p>
            <a:r>
              <a:rPr lang="en-US" altLang="ja-JP" dirty="0" smtClean="0"/>
              <a:t>The next window is “Organism selector”</a:t>
            </a:r>
          </a:p>
          <a:p>
            <a:r>
              <a:rPr kumimoji="1" lang="en-US" altLang="ja-JP" dirty="0" smtClean="0"/>
              <a:t>Check </a:t>
            </a:r>
            <a:r>
              <a:rPr lang="en-US" altLang="ja-JP" dirty="0"/>
              <a:t>the box </a:t>
            </a:r>
            <a:r>
              <a:rPr lang="en-US" altLang="ja-JP" dirty="0" smtClean="0"/>
              <a:t>of desired </a:t>
            </a:r>
            <a:r>
              <a:rPr lang="en-US" altLang="ja-JP" dirty="0"/>
              <a:t>phylogeny </a:t>
            </a:r>
            <a:r>
              <a:rPr lang="en-US" altLang="ja-JP" dirty="0" smtClean="0"/>
              <a:t>selection (left side) or desired species (right side).</a:t>
            </a:r>
          </a:p>
          <a:p>
            <a:r>
              <a:rPr lang="en-US" altLang="ja-JP" dirty="0" smtClean="0"/>
              <a:t>If the phylogeny section is checked (left side), species included in that phylogeny section is automatically checked (right side)</a:t>
            </a:r>
          </a:p>
          <a:p>
            <a:r>
              <a:rPr lang="en-US" altLang="ja-JP" dirty="0" smtClean="0"/>
              <a:t>To continue the analysis, put the “continue” button.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44308"/>
            <a:ext cx="6696529" cy="4213692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>
            <a:off x="4261758" y="2514600"/>
            <a:ext cx="914399" cy="800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50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0504"/>
          </a:xfrm>
        </p:spPr>
        <p:txBody>
          <a:bodyPr/>
          <a:lstStyle/>
          <a:p>
            <a:r>
              <a:rPr lang="en-US" altLang="ja-JP" dirty="0" smtClean="0"/>
              <a:t>Output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540104"/>
            <a:ext cx="8596668" cy="3880773"/>
          </a:xfrm>
        </p:spPr>
        <p:txBody>
          <a:bodyPr/>
          <a:lstStyle/>
          <a:p>
            <a:r>
              <a:rPr kumimoji="1" lang="en-US" altLang="ja-JP" dirty="0" smtClean="0"/>
              <a:t>The example of the output (search word : </a:t>
            </a:r>
            <a:r>
              <a:rPr kumimoji="1" lang="en-US" altLang="ja-JP" dirty="0" err="1" smtClean="0"/>
              <a:t>trpE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The pathway including </a:t>
            </a:r>
            <a:r>
              <a:rPr lang="en-US" altLang="ja-JP" dirty="0" err="1" smtClean="0"/>
              <a:t>trpE</a:t>
            </a:r>
            <a:r>
              <a:rPr lang="en-US" altLang="ja-JP" dirty="0" smtClean="0"/>
              <a:t> is displayed.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7267"/>
            <a:ext cx="12192000" cy="352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22421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ファセット</Template>
  <TotalTime>282</TotalTime>
  <Words>436</Words>
  <Application>Microsoft Macintosh PowerPoint</Application>
  <PresentationFormat>ワイド画面</PresentationFormat>
  <Paragraphs>53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Trebuchet MS</vt:lpstr>
      <vt:lpstr>Wingdings 3</vt:lpstr>
      <vt:lpstr>Yu Gothic</vt:lpstr>
      <vt:lpstr>メイリオ</vt:lpstr>
      <vt:lpstr>Arial</vt:lpstr>
      <vt:lpstr>ファセット</vt:lpstr>
      <vt:lpstr>GeConT (Gene Context Tool)</vt:lpstr>
      <vt:lpstr>GeConT</vt:lpstr>
      <vt:lpstr>How to use GeConT</vt:lpstr>
      <vt:lpstr>Input</vt:lpstr>
      <vt:lpstr>Options</vt:lpstr>
      <vt:lpstr>Tutorial</vt:lpstr>
      <vt:lpstr>Tutorial</vt:lpstr>
      <vt:lpstr>Organism selector</vt:lpstr>
      <vt:lpstr>Output</vt:lpstr>
      <vt:lpstr>FIDEA</vt:lpstr>
      <vt:lpstr>How to use</vt:lpstr>
      <vt:lpstr>Example of file to upload</vt:lpstr>
      <vt:lpstr>Preliminary statistics </vt:lpstr>
      <vt:lpstr>Compare different experiments </vt:lpstr>
      <vt:lpstr>Functional characterization results </vt:lpstr>
      <vt:lpstr>1. gene group expressions</vt:lpstr>
      <vt:lpstr>2. gene expressions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GeConT</dc:title>
  <dc:creator>森　大輔</dc:creator>
  <cp:lastModifiedBy>森　大輔</cp:lastModifiedBy>
  <cp:revision>43</cp:revision>
  <dcterms:created xsi:type="dcterms:W3CDTF">2018-01-29T01:57:11Z</dcterms:created>
  <dcterms:modified xsi:type="dcterms:W3CDTF">2018-01-29T06:39:37Z</dcterms:modified>
</cp:coreProperties>
</file>