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7" r:id="rId2"/>
    <p:sldId id="260" r:id="rId3"/>
    <p:sldId id="261" r:id="rId4"/>
    <p:sldId id="262" r:id="rId5"/>
    <p:sldId id="263" r:id="rId6"/>
    <p:sldId id="264" r:id="rId7"/>
    <p:sldId id="271" r:id="rId8"/>
    <p:sldId id="276" r:id="rId9"/>
    <p:sldId id="277" r:id="rId10"/>
    <p:sldId id="268" r:id="rId11"/>
    <p:sldId id="272" r:id="rId12"/>
    <p:sldId id="274" r:id="rId13"/>
    <p:sldId id="275" r:id="rId14"/>
    <p:sldId id="278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51"/>
    <p:restoredTop sz="94359"/>
  </p:normalViewPr>
  <p:slideViewPr>
    <p:cSldViewPr snapToGrid="0" snapToObjects="1">
      <p:cViewPr>
        <p:scale>
          <a:sx n="72" d="100"/>
          <a:sy n="72" d="100"/>
        </p:scale>
        <p:origin x="1360" y="6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8171D2-302B-DD43-BF64-AB9901565446}" type="datetimeFigureOut">
              <a:rPr kumimoji="1" lang="ja-JP" altLang="en-US" smtClean="0"/>
              <a:t>2018/1/11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6BD762-1D92-034B-9E81-C77240DDDA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4222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3;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1/11/18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1/11/18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3;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1/11/18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プレースホルダーまでドラッグするかアイコンをクリックして図を追加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7334" y="421342"/>
            <a:ext cx="8596668" cy="1320800"/>
          </a:xfrm>
        </p:spPr>
        <p:txBody>
          <a:bodyPr/>
          <a:lstStyle/>
          <a:p>
            <a:r>
              <a:rPr kumimoji="1" lang="en-US" altLang="ja-JP" dirty="0" smtClean="0"/>
              <a:t>pcot2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77333" y="1532965"/>
            <a:ext cx="9421407" cy="4656315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The package </a:t>
            </a:r>
            <a:r>
              <a:rPr lang="en-US" altLang="ja-JP" dirty="0"/>
              <a:t>of </a:t>
            </a:r>
            <a:r>
              <a:rPr lang="en-US" altLang="ja-JP" dirty="0" smtClean="0"/>
              <a:t>R</a:t>
            </a:r>
            <a:r>
              <a:rPr lang="en-US" altLang="ja-JP" dirty="0"/>
              <a:t> </a:t>
            </a:r>
            <a:r>
              <a:rPr lang="en-US" altLang="ja-JP" dirty="0" smtClean="0"/>
              <a:t>for </a:t>
            </a:r>
            <a:r>
              <a:rPr lang="en-US" altLang="ja-JP" dirty="0"/>
              <a:t>the analysis of groups of genes in microarray experiments. </a:t>
            </a:r>
            <a:endParaRPr lang="en-US" altLang="ja-JP" dirty="0" smtClean="0"/>
          </a:p>
          <a:p>
            <a:r>
              <a:rPr lang="en-US" altLang="ja-JP" dirty="0" smtClean="0"/>
              <a:t>It can investigate gene interactions.</a:t>
            </a:r>
          </a:p>
          <a:p>
            <a:r>
              <a:rPr lang="en-US" altLang="ja-JP" dirty="0" smtClean="0"/>
              <a:t>Currently </a:t>
            </a:r>
            <a:r>
              <a:rPr lang="en-US" altLang="ja-JP" dirty="0"/>
              <a:t>it can be applied to 2</a:t>
            </a:r>
            <a:r>
              <a:rPr lang="en-US" altLang="ja-JP" dirty="0" smtClean="0"/>
              <a:t>-sample </a:t>
            </a:r>
            <a:r>
              <a:rPr lang="en-US" altLang="ja-JP" dirty="0"/>
              <a:t>comparisons</a:t>
            </a:r>
          </a:p>
          <a:p>
            <a:r>
              <a:rPr lang="en-US" altLang="ja-JP" dirty="0" smtClean="0"/>
              <a:t>It </a:t>
            </a:r>
            <a:r>
              <a:rPr lang="en-US" altLang="ja-JP" dirty="0"/>
              <a:t>has below </a:t>
            </a:r>
            <a:r>
              <a:rPr lang="en-US" altLang="ja-JP" dirty="0" smtClean="0"/>
              <a:t>functions</a:t>
            </a:r>
          </a:p>
          <a:p>
            <a:pPr marL="0" indent="0">
              <a:buNone/>
            </a:pPr>
            <a:r>
              <a:rPr lang="en-US" altLang="ja-JP" dirty="0" smtClean="0"/>
              <a:t>	pcot2</a:t>
            </a:r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dirty="0" err="1" smtClean="0"/>
              <a:t>corplot</a:t>
            </a:r>
            <a:r>
              <a:rPr lang="en-US" altLang="ja-JP" dirty="0" smtClean="0"/>
              <a:t>, corplot2 (almost same functions)</a:t>
            </a:r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dirty="0" err="1" smtClean="0"/>
              <a:t>aveProbe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955458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/>
              <a:t>aveProbes</a:t>
            </a:r>
            <a:r>
              <a:rPr lang="en-US" altLang="ja-JP" dirty="0"/>
              <a:t> </a:t>
            </a:r>
            <a:r>
              <a:rPr lang="en-US" altLang="ja-JP" dirty="0" smtClean="0"/>
              <a:t>function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In </a:t>
            </a:r>
            <a:r>
              <a:rPr lang="en-US" altLang="ja-JP" dirty="0" smtClean="0"/>
              <a:t>micro array data</a:t>
            </a:r>
            <a:r>
              <a:rPr lang="en-US" altLang="ja-JP" dirty="0"/>
              <a:t>, a unique gene can often link to multiple probe </a:t>
            </a:r>
            <a:r>
              <a:rPr lang="en-US" altLang="ja-JP" dirty="0" smtClean="0"/>
              <a:t>sets, and such </a:t>
            </a:r>
            <a:r>
              <a:rPr lang="en-US" altLang="ja-JP" dirty="0"/>
              <a:t>genes </a:t>
            </a:r>
            <a:r>
              <a:rPr lang="en-US" altLang="ja-JP" dirty="0" smtClean="0"/>
              <a:t>have a </a:t>
            </a:r>
            <a:r>
              <a:rPr lang="en-US" altLang="ja-JP" dirty="0"/>
              <a:t>greater influence on the pathway </a:t>
            </a:r>
            <a:r>
              <a:rPr lang="en-US" altLang="ja-JP" dirty="0" smtClean="0"/>
              <a:t>analysis.</a:t>
            </a:r>
          </a:p>
          <a:p>
            <a:r>
              <a:rPr lang="en-US" altLang="ja-JP" dirty="0" err="1" smtClean="0"/>
              <a:t>aveProbe</a:t>
            </a:r>
            <a:r>
              <a:rPr lang="en-US" altLang="ja-JP" dirty="0" smtClean="0"/>
              <a:t> </a:t>
            </a:r>
            <a:r>
              <a:rPr lang="en-US" altLang="ja-JP" dirty="0"/>
              <a:t>function </a:t>
            </a:r>
            <a:r>
              <a:rPr lang="en-US" altLang="ja-JP" dirty="0" smtClean="0"/>
              <a:t>change </a:t>
            </a:r>
            <a:r>
              <a:rPr lang="en-US" altLang="ja-JP" dirty="0"/>
              <a:t>the multiple probe data to the unique </a:t>
            </a:r>
            <a:r>
              <a:rPr lang="en-US" altLang="ja-JP" dirty="0" smtClean="0"/>
              <a:t>gene data.</a:t>
            </a:r>
          </a:p>
          <a:p>
            <a:r>
              <a:rPr lang="en-US" altLang="ja-JP" dirty="0"/>
              <a:t>Requires 3 arguments </a:t>
            </a:r>
          </a:p>
          <a:p>
            <a:r>
              <a:rPr lang="en-US" altLang="ja-JP" dirty="0"/>
              <a:t>1. gene expression data matrix</a:t>
            </a:r>
          </a:p>
          <a:p>
            <a:r>
              <a:rPr lang="en-US" altLang="ja-JP" dirty="0"/>
              <a:t>2. </a:t>
            </a:r>
            <a:r>
              <a:rPr lang="en-US" altLang="ja-JP" dirty="0" smtClean="0"/>
              <a:t>a </a:t>
            </a:r>
            <a:r>
              <a:rPr lang="en-US" altLang="ja-JP" dirty="0"/>
              <a:t>matrix indicating presence or absence of genes in the gene </a:t>
            </a:r>
            <a:r>
              <a:rPr lang="en-US" altLang="ja-JP" dirty="0" smtClean="0"/>
              <a:t>sets</a:t>
            </a:r>
          </a:p>
          <a:p>
            <a:r>
              <a:rPr lang="en-US" altLang="ja-JP" dirty="0" smtClean="0"/>
              <a:t>3. a </a:t>
            </a:r>
            <a:r>
              <a:rPr lang="en-US" altLang="ja-JP" dirty="0"/>
              <a:t>vector of </a:t>
            </a:r>
            <a:r>
              <a:rPr lang="en-US" altLang="ja-JP" dirty="0" smtClean="0"/>
              <a:t>genes </a:t>
            </a:r>
            <a:r>
              <a:rPr lang="en-US" altLang="ja-JP" dirty="0"/>
              <a:t>which match to the </a:t>
            </a:r>
            <a:r>
              <a:rPr lang="en-US" altLang="ja-JP" dirty="0" smtClean="0"/>
              <a:t>probe</a:t>
            </a:r>
          </a:p>
          <a:p>
            <a:r>
              <a:rPr lang="en-US" altLang="ja-JP" dirty="0" smtClean="0"/>
              <a:t>Output : new gene expression data matrix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2591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2. a </a:t>
            </a:r>
            <a:r>
              <a:rPr lang="en-US" altLang="ja-JP" dirty="0"/>
              <a:t>matrix indicating presence or absence of genes in the gene sets</a:t>
            </a:r>
            <a:br>
              <a:rPr lang="en-US" altLang="ja-JP" dirty="0"/>
            </a:b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2303494"/>
            <a:ext cx="8596312" cy="3595625"/>
          </a:xfrm>
        </p:spPr>
      </p:pic>
      <p:sp>
        <p:nvSpPr>
          <p:cNvPr id="5" name="正方形/長方形 4"/>
          <p:cNvSpPr/>
          <p:nvPr/>
        </p:nvSpPr>
        <p:spPr>
          <a:xfrm>
            <a:off x="677334" y="6088389"/>
            <a:ext cx="8789396" cy="36764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dirty="0" err="1" smtClean="0"/>
              <a:t>rows:genes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columns:gene</a:t>
            </a:r>
            <a:r>
              <a:rPr lang="en-US" altLang="ja-JP" dirty="0" smtClean="0"/>
              <a:t> sets </a:t>
            </a:r>
            <a:r>
              <a:rPr lang="en-US" altLang="ja-JP" dirty="0" err="1" smtClean="0"/>
              <a:t>values:if</a:t>
            </a:r>
            <a:r>
              <a:rPr lang="en-US" altLang="ja-JP" dirty="0" smtClean="0"/>
              <a:t> the gene contained in the gene sets (0 or 1)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51299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8820627" cy="1320800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3</a:t>
            </a:r>
            <a:r>
              <a:rPr lang="en-US" altLang="ja-JP" dirty="0" smtClean="0"/>
              <a:t>. A vector </a:t>
            </a:r>
            <a:r>
              <a:rPr lang="en-US" altLang="ja-JP" dirty="0"/>
              <a:t>of genes which match to the probe.</a:t>
            </a:r>
            <a:r>
              <a:rPr lang="ja-JP" altLang="en-US" dirty="0"/>
              <a:t/>
            </a:r>
            <a:br>
              <a:rPr lang="ja-JP" altLang="en-US" dirty="0"/>
            </a:br>
            <a:endParaRPr kumimoji="1" lang="ja-JP" altLang="en-US" dirty="0"/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7135"/>
            <a:ext cx="12270397" cy="3470865"/>
          </a:xfrm>
        </p:spPr>
      </p:pic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677334" y="1930400"/>
            <a:ext cx="8363427" cy="11667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/>
              <a:t>This is vector, not matrix</a:t>
            </a:r>
          </a:p>
          <a:p>
            <a:r>
              <a:rPr lang="en-US" altLang="ja-JP" dirty="0" smtClean="0"/>
              <a:t>In some case, a unique gene link to multiple probes. 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48053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7334" y="712595"/>
            <a:ext cx="8596668" cy="1320800"/>
          </a:xfrm>
        </p:spPr>
        <p:txBody>
          <a:bodyPr/>
          <a:lstStyle/>
          <a:p>
            <a:r>
              <a:rPr lang="en-US" altLang="ja-JP" dirty="0" err="1" smtClean="0"/>
              <a:t>aveProbes</a:t>
            </a:r>
            <a:r>
              <a:rPr lang="en-US" altLang="ja-JP" dirty="0"/>
              <a:t> </a:t>
            </a:r>
            <a:r>
              <a:rPr lang="en-US" altLang="ja-JP" dirty="0" smtClean="0"/>
              <a:t>function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77334" y="1791879"/>
            <a:ext cx="8596668" cy="3880773"/>
          </a:xfrm>
        </p:spPr>
        <p:txBody>
          <a:bodyPr/>
          <a:lstStyle/>
          <a:p>
            <a:r>
              <a:rPr lang="en-US" altLang="ja-JP" dirty="0"/>
              <a:t>In </a:t>
            </a:r>
            <a:r>
              <a:rPr lang="en-US" altLang="ja-JP" dirty="0" smtClean="0"/>
              <a:t>micro array data</a:t>
            </a:r>
            <a:r>
              <a:rPr lang="en-US" altLang="ja-JP" dirty="0"/>
              <a:t>, a unique gene can often link to multiple probe </a:t>
            </a:r>
            <a:r>
              <a:rPr lang="en-US" altLang="ja-JP" dirty="0" smtClean="0"/>
              <a:t>sets, and such </a:t>
            </a:r>
            <a:r>
              <a:rPr lang="en-US" altLang="ja-JP" dirty="0"/>
              <a:t>genes </a:t>
            </a:r>
            <a:r>
              <a:rPr lang="en-US" altLang="ja-JP" dirty="0" smtClean="0"/>
              <a:t>have a </a:t>
            </a:r>
            <a:r>
              <a:rPr lang="en-US" altLang="ja-JP" dirty="0"/>
              <a:t>greater influence on the pathway </a:t>
            </a:r>
            <a:r>
              <a:rPr lang="en-US" altLang="ja-JP" dirty="0" smtClean="0"/>
              <a:t>analysis</a:t>
            </a:r>
          </a:p>
          <a:p>
            <a:r>
              <a:rPr lang="en-US" altLang="ja-JP" dirty="0" smtClean="0"/>
              <a:t>Output </a:t>
            </a:r>
            <a:r>
              <a:rPr lang="en-US" altLang="ja-JP" dirty="0"/>
              <a:t>: new gene expression data matrix</a:t>
            </a:r>
            <a:endParaRPr lang="ja-JP" altLang="en-US" dirty="0"/>
          </a:p>
          <a:p>
            <a:endParaRPr kumimoji="1" lang="ja-JP" altLang="en-US" dirty="0"/>
          </a:p>
        </p:txBody>
      </p:sp>
      <p:pic>
        <p:nvPicPr>
          <p:cNvPr id="5" name="コンテンツ プレースホルダ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90" y="3112679"/>
            <a:ext cx="8596312" cy="265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995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7334" y="196645"/>
            <a:ext cx="8596668" cy="1320800"/>
          </a:xfrm>
        </p:spPr>
        <p:txBody>
          <a:bodyPr/>
          <a:lstStyle/>
          <a:p>
            <a:r>
              <a:rPr kumimoji="1" lang="en-US" altLang="ja-JP" dirty="0" err="1" smtClean="0"/>
              <a:t>Babelomics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77334" y="1187245"/>
            <a:ext cx="9145092" cy="1372144"/>
          </a:xfrm>
        </p:spPr>
        <p:txBody>
          <a:bodyPr/>
          <a:lstStyle/>
          <a:p>
            <a:r>
              <a:rPr lang="en-US" altLang="ja-JP" dirty="0"/>
              <a:t>A web application for the functional analysis of gene expression and genomic data</a:t>
            </a:r>
            <a:r>
              <a:rPr lang="en-US" altLang="ja-JP" dirty="0" smtClean="0"/>
              <a:t>.</a:t>
            </a:r>
          </a:p>
          <a:p>
            <a:r>
              <a:rPr lang="en-US" altLang="ja-JP" dirty="0"/>
              <a:t>(http://</a:t>
            </a:r>
            <a:r>
              <a:rPr lang="en-US" altLang="ja-JP" dirty="0" err="1"/>
              <a:t>www.babelomics.org</a:t>
            </a:r>
            <a:r>
              <a:rPr lang="en-US" altLang="ja-JP" dirty="0" smtClean="0"/>
              <a:t>/)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39" y="2217926"/>
            <a:ext cx="9497961" cy="464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0439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Log in (or create an account)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77334" y="1408422"/>
            <a:ext cx="8596668" cy="3880773"/>
          </a:xfrm>
        </p:spPr>
        <p:txBody>
          <a:bodyPr/>
          <a:lstStyle/>
          <a:p>
            <a:r>
              <a:rPr lang="en-US" altLang="ja-JP" dirty="0" smtClean="0"/>
              <a:t>You can use as an anonymous user.</a:t>
            </a:r>
          </a:p>
          <a:p>
            <a:r>
              <a:rPr kumimoji="1" lang="en-US" altLang="ja-JP" dirty="0" smtClean="0"/>
              <a:t>If you create an account and log in, you </a:t>
            </a:r>
            <a:r>
              <a:rPr lang="en-US" altLang="ja-JP" dirty="0"/>
              <a:t>are given 10Gb of free disk </a:t>
            </a:r>
            <a:r>
              <a:rPr lang="en-US" altLang="ja-JP" dirty="0" smtClean="0"/>
              <a:t>space.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39" y="2326002"/>
            <a:ext cx="9276735" cy="4531998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8804787" y="2326002"/>
            <a:ext cx="1238865" cy="4024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1031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7864" y="585374"/>
            <a:ext cx="3820395" cy="828020"/>
          </a:xfrm>
        </p:spPr>
        <p:txBody>
          <a:bodyPr/>
          <a:lstStyle/>
          <a:p>
            <a:r>
              <a:rPr kumimoji="1" lang="en-US" altLang="ja-JP" dirty="0" smtClean="0"/>
              <a:t>Work flow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9229209" y="0"/>
            <a:ext cx="3110337" cy="685800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en-US" altLang="ja-JP" dirty="0" smtClean="0"/>
              <a:t>1. You can upload the data from here.</a:t>
            </a:r>
          </a:p>
          <a:p>
            <a:r>
              <a:rPr kumimoji="1" lang="en-US" altLang="ja-JP" dirty="0" smtClean="0"/>
              <a:t>2. </a:t>
            </a:r>
            <a:r>
              <a:rPr lang="en-US" altLang="ja-JP" dirty="0"/>
              <a:t>m</a:t>
            </a:r>
            <a:r>
              <a:rPr kumimoji="1" lang="en-US" altLang="ja-JP" dirty="0" smtClean="0"/>
              <a:t>ain menu.</a:t>
            </a:r>
          </a:p>
          <a:p>
            <a:r>
              <a:rPr lang="en-US" altLang="ja-JP" dirty="0" smtClean="0"/>
              <a:t>3.</a:t>
            </a:r>
            <a:r>
              <a:rPr lang="en-US" altLang="ja-JP" dirty="0"/>
              <a:t> By clicking the </a:t>
            </a:r>
            <a:r>
              <a:rPr lang="en-US" altLang="ja-JP" dirty="0" smtClean="0"/>
              <a:t>category </a:t>
            </a:r>
            <a:r>
              <a:rPr lang="en-US" altLang="ja-JP" dirty="0"/>
              <a:t>in the menu, a drop down box </a:t>
            </a:r>
            <a:r>
              <a:rPr lang="en-US" altLang="ja-JP" dirty="0" smtClean="0"/>
              <a:t>appears.</a:t>
            </a:r>
          </a:p>
          <a:p>
            <a:r>
              <a:rPr lang="en-US" altLang="ja-JP" dirty="0" smtClean="0"/>
              <a:t>4. This box lists the tools.</a:t>
            </a:r>
          </a:p>
          <a:p>
            <a:r>
              <a:rPr kumimoji="1" lang="en-US" altLang="ja-JP" dirty="0" smtClean="0"/>
              <a:t>5. </a:t>
            </a:r>
            <a:r>
              <a:rPr lang="en-US" altLang="ja-JP" dirty="0"/>
              <a:t>To launch a </a:t>
            </a:r>
            <a:r>
              <a:rPr lang="en-US" altLang="ja-JP" dirty="0" smtClean="0"/>
              <a:t>tool, </a:t>
            </a:r>
            <a:r>
              <a:rPr lang="en-US" altLang="ja-JP" dirty="0"/>
              <a:t>you need to fill in the </a:t>
            </a:r>
            <a:r>
              <a:rPr lang="en-US" altLang="ja-JP" dirty="0" smtClean="0"/>
              <a:t>required information </a:t>
            </a:r>
            <a:r>
              <a:rPr lang="en-US" altLang="ja-JP" dirty="0"/>
              <a:t>of the input </a:t>
            </a:r>
            <a:r>
              <a:rPr lang="en-US" altLang="ja-JP" dirty="0" smtClean="0"/>
              <a:t>form.</a:t>
            </a:r>
          </a:p>
          <a:p>
            <a:r>
              <a:rPr lang="en-US" altLang="ja-JP" dirty="0" smtClean="0"/>
              <a:t>6. Launch job button to start the job.</a:t>
            </a:r>
          </a:p>
          <a:p>
            <a:r>
              <a:rPr lang="en-US" altLang="ja-JP" dirty="0" smtClean="0"/>
              <a:t>7. jobs button.</a:t>
            </a:r>
          </a:p>
          <a:p>
            <a:r>
              <a:rPr lang="en-US" altLang="ja-JP" dirty="0" smtClean="0"/>
              <a:t>8. By clicking jobs button, job panel</a:t>
            </a:r>
            <a:r>
              <a:rPr lang="en-US" altLang="ja-JP" dirty="0"/>
              <a:t> will appear showing all your jobs and </a:t>
            </a:r>
            <a:r>
              <a:rPr lang="en-US" altLang="ja-JP" dirty="0" smtClean="0"/>
              <a:t>their state.</a:t>
            </a:r>
          </a:p>
          <a:p>
            <a:r>
              <a:rPr kumimoji="1" lang="en-US" altLang="ja-JP" dirty="0" smtClean="0"/>
              <a:t>9. </a:t>
            </a:r>
            <a:r>
              <a:rPr lang="en-US" altLang="ja-JP" dirty="0" smtClean="0"/>
              <a:t>If the job is ended, you can click the job to get the result.</a:t>
            </a:r>
            <a:endParaRPr kumimoji="1" lang="ja-JP" altLang="en-US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6438"/>
            <a:ext cx="9229209" cy="515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7288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The main menu</a:t>
            </a:r>
            <a:endParaRPr kumimoji="1" lang="ja-JP" altLang="en-US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idx="1"/>
          </p:nvPr>
        </p:nvSpPr>
        <p:spPr>
          <a:xfrm>
            <a:off x="748912" y="1798639"/>
            <a:ext cx="8596668" cy="4727667"/>
          </a:xfrm>
        </p:spPr>
        <p:txBody>
          <a:bodyPr/>
          <a:lstStyle/>
          <a:p>
            <a:r>
              <a:rPr lang="en-US" altLang="ja-JP" dirty="0" smtClean="0"/>
              <a:t>Consists of 5 categories. </a:t>
            </a:r>
          </a:p>
          <a:p>
            <a:endParaRPr kumimoji="1" lang="en-US" altLang="ja-JP" dirty="0"/>
          </a:p>
          <a:p>
            <a:endParaRPr lang="en-US" altLang="ja-JP" dirty="0" smtClean="0"/>
          </a:p>
          <a:p>
            <a:endParaRPr kumimoji="1" lang="en-US" altLang="ja-JP" dirty="0"/>
          </a:p>
        </p:txBody>
      </p:sp>
      <p:pic>
        <p:nvPicPr>
          <p:cNvPr id="7" name="コンテンツ プレースホルダ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568" y="2395539"/>
            <a:ext cx="74422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27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1. Processing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77334" y="1533060"/>
            <a:ext cx="8596668" cy="3880773"/>
          </a:xfrm>
        </p:spPr>
        <p:txBody>
          <a:bodyPr/>
          <a:lstStyle/>
          <a:p>
            <a:r>
              <a:rPr lang="en-US" altLang="ja-JP" dirty="0" smtClean="0"/>
              <a:t>You can edit your data before analysis here. </a:t>
            </a:r>
          </a:p>
          <a:p>
            <a:r>
              <a:rPr lang="en-US" altLang="ja-JP" dirty="0"/>
              <a:t>I</a:t>
            </a:r>
            <a:r>
              <a:rPr lang="en-US" altLang="ja-JP" dirty="0" smtClean="0"/>
              <a:t>ncludes </a:t>
            </a:r>
            <a:r>
              <a:rPr lang="en-US" altLang="ja-JP" dirty="0"/>
              <a:t>RNA-</a:t>
            </a:r>
            <a:r>
              <a:rPr lang="en-US" altLang="ja-JP" dirty="0" err="1"/>
              <a:t>Seq</a:t>
            </a:r>
            <a:r>
              <a:rPr lang="en-US" altLang="ja-JP" dirty="0"/>
              <a:t> normalization, expression microarray normalization, the edition of the data sets and data matrix pre-processing.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64" y="2707341"/>
            <a:ext cx="7113702" cy="415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8733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2. Expression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I</a:t>
            </a:r>
            <a:r>
              <a:rPr lang="en-US" altLang="ja-JP" dirty="0" smtClean="0"/>
              <a:t>ncludes </a:t>
            </a:r>
            <a:r>
              <a:rPr lang="en-US" altLang="ja-JP" dirty="0" err="1" smtClean="0"/>
              <a:t>belows</a:t>
            </a:r>
            <a:r>
              <a:rPr lang="en-US" altLang="ja-JP" dirty="0" smtClean="0"/>
              <a:t>.</a:t>
            </a:r>
          </a:p>
          <a:p>
            <a:r>
              <a:rPr lang="en-US" altLang="ja-JP" dirty="0" smtClean="0"/>
              <a:t>1. Clustering of genes or samples</a:t>
            </a:r>
          </a:p>
          <a:p>
            <a:r>
              <a:rPr lang="en-US" altLang="ja-JP" dirty="0" smtClean="0"/>
              <a:t>2. Class prediction</a:t>
            </a:r>
            <a:r>
              <a:rPr lang="en-US" altLang="ja-JP" dirty="0"/>
              <a:t> </a:t>
            </a:r>
            <a:r>
              <a:rPr lang="en-US" altLang="ja-JP" dirty="0" smtClean="0"/>
              <a:t>of the samples</a:t>
            </a:r>
          </a:p>
          <a:p>
            <a:r>
              <a:rPr lang="en-US" altLang="ja-JP" dirty="0" smtClean="0"/>
              <a:t>3. Differential expression analysis of microarray or RNA-</a:t>
            </a:r>
            <a:r>
              <a:rPr lang="en-US" altLang="ja-JP" dirty="0" err="1" smtClean="0"/>
              <a:t>seq</a:t>
            </a:r>
            <a:r>
              <a:rPr lang="en-US" altLang="ja-JP" dirty="0" smtClean="0"/>
              <a:t> data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687" y="2205962"/>
            <a:ext cx="3416300" cy="383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535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T</a:t>
            </a:r>
            <a:r>
              <a:rPr kumimoji="1" lang="en-US" altLang="ja-JP" dirty="0" smtClean="0"/>
              <a:t>he pcot2 function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77333" y="2160589"/>
            <a:ext cx="10510620" cy="3880773"/>
          </a:xfrm>
          <a:solidFill>
            <a:schemeClr val="bg1"/>
          </a:solidFill>
        </p:spPr>
        <p:txBody>
          <a:bodyPr/>
          <a:lstStyle/>
          <a:p>
            <a:r>
              <a:rPr lang="en-US" altLang="ja-JP" dirty="0" smtClean="0"/>
              <a:t>Test </a:t>
            </a:r>
            <a:r>
              <a:rPr lang="en-US" altLang="ja-JP" dirty="0"/>
              <a:t>changes in activity in </a:t>
            </a:r>
            <a:r>
              <a:rPr lang="en-US" altLang="ja-JP" dirty="0" smtClean="0"/>
              <a:t>pre-specified </a:t>
            </a:r>
            <a:r>
              <a:rPr lang="en-US" altLang="ja-JP" dirty="0"/>
              <a:t>gene </a:t>
            </a:r>
            <a:r>
              <a:rPr lang="en-US" altLang="ja-JP" dirty="0" smtClean="0"/>
              <a:t>sets</a:t>
            </a:r>
          </a:p>
          <a:p>
            <a:r>
              <a:rPr lang="en-US" altLang="ja-JP" dirty="0" smtClean="0"/>
              <a:t>Requires </a:t>
            </a:r>
            <a:r>
              <a:rPr lang="en-US" altLang="ja-JP" dirty="0"/>
              <a:t>3 arguments </a:t>
            </a:r>
            <a:endParaRPr lang="en-US" altLang="ja-JP" dirty="0" smtClean="0"/>
          </a:p>
          <a:p>
            <a:r>
              <a:rPr lang="en-US" altLang="ja-JP" dirty="0" smtClean="0"/>
              <a:t>1. gene </a:t>
            </a:r>
            <a:r>
              <a:rPr lang="en-US" altLang="ja-JP" dirty="0"/>
              <a:t>expression </a:t>
            </a:r>
            <a:r>
              <a:rPr lang="en-US" altLang="ja-JP" dirty="0" smtClean="0"/>
              <a:t>data matrix</a:t>
            </a:r>
          </a:p>
          <a:p>
            <a:r>
              <a:rPr lang="en-US" altLang="ja-JP" dirty="0" smtClean="0"/>
              <a:t>2. </a:t>
            </a:r>
            <a:r>
              <a:rPr lang="en-US" altLang="ja-JP" dirty="0"/>
              <a:t>sample class labels </a:t>
            </a:r>
            <a:r>
              <a:rPr lang="en-US" altLang="ja-JP" dirty="0" smtClean="0"/>
              <a:t>(in the form of vector, sample class is currently only 2)</a:t>
            </a:r>
          </a:p>
          <a:p>
            <a:r>
              <a:rPr lang="en-US" altLang="ja-JP" dirty="0" smtClean="0"/>
              <a:t>3</a:t>
            </a:r>
            <a:r>
              <a:rPr lang="en-US" altLang="ja-JP" dirty="0"/>
              <a:t>. </a:t>
            </a:r>
            <a:r>
              <a:rPr lang="en-US" altLang="ja-JP" dirty="0" smtClean="0"/>
              <a:t>gene </a:t>
            </a:r>
            <a:r>
              <a:rPr lang="en-US" altLang="ja-JP" dirty="0"/>
              <a:t>category indicator </a:t>
            </a:r>
            <a:r>
              <a:rPr lang="en-US" altLang="ja-JP" dirty="0" smtClean="0"/>
              <a:t>matrix</a:t>
            </a:r>
          </a:p>
        </p:txBody>
      </p:sp>
    </p:spTree>
    <p:extLst>
      <p:ext uri="{BB962C8B-B14F-4D97-AF65-F5344CB8AC3E}">
        <p14:creationId xmlns:p14="http://schemas.microsoft.com/office/powerpoint/2010/main" val="11332541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3. Genomics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677334" y="2160589"/>
            <a:ext cx="8879042" cy="3880773"/>
          </a:xfrm>
        </p:spPr>
        <p:txBody>
          <a:bodyPr/>
          <a:lstStyle/>
          <a:p>
            <a:r>
              <a:rPr lang="en-US" altLang="ja-JP" dirty="0" smtClean="0"/>
              <a:t>Include 2 tools for genomic data analysis.</a:t>
            </a:r>
          </a:p>
          <a:p>
            <a:r>
              <a:rPr kumimoji="1" lang="en-US" altLang="ja-JP" dirty="0" smtClean="0"/>
              <a:t>Association</a:t>
            </a:r>
            <a:r>
              <a:rPr lang="en-US" altLang="ja-JP" dirty="0" smtClean="0"/>
              <a:t> analysis </a:t>
            </a:r>
            <a:r>
              <a:rPr lang="en-US" altLang="ja-JP" dirty="0"/>
              <a:t>tool allows the study of SNPs applying microarray </a:t>
            </a:r>
            <a:r>
              <a:rPr lang="en-US" altLang="ja-JP" dirty="0" smtClean="0"/>
              <a:t>technology. </a:t>
            </a:r>
          </a:p>
          <a:p>
            <a:r>
              <a:rPr lang="en-US" altLang="ja-JP" dirty="0" smtClean="0"/>
              <a:t>Burden test can detect </a:t>
            </a:r>
            <a:r>
              <a:rPr lang="en-US" altLang="ja-JP" dirty="0"/>
              <a:t>rare variants in sequencing </a:t>
            </a:r>
            <a:r>
              <a:rPr lang="en-US" altLang="ja-JP" dirty="0" smtClean="0"/>
              <a:t>data.</a:t>
            </a:r>
          </a:p>
          <a:p>
            <a:endParaRPr lang="en-US" altLang="ja-JP" dirty="0" smtClean="0"/>
          </a:p>
          <a:p>
            <a:endParaRPr kumimoji="1" lang="ja-JP" altLang="en-US" dirty="0"/>
          </a:p>
        </p:txBody>
      </p:sp>
      <p:pic>
        <p:nvPicPr>
          <p:cNvPr id="6" name="コンテンツ プレースホルダ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172" y="3765550"/>
            <a:ext cx="40894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421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4. Cancer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Includes 2 </a:t>
            </a:r>
            <a:r>
              <a:rPr lang="en-US" altLang="ja-JP" dirty="0"/>
              <a:t>approaches to </a:t>
            </a:r>
            <a:r>
              <a:rPr lang="en-US" altLang="ja-JP" dirty="0" smtClean="0"/>
              <a:t>analyze </a:t>
            </a:r>
            <a:r>
              <a:rPr lang="en-US" altLang="ja-JP" dirty="0"/>
              <a:t>cancer genomic </a:t>
            </a:r>
            <a:r>
              <a:rPr lang="en-US" altLang="ja-JP" dirty="0" smtClean="0"/>
              <a:t>sequences.</a:t>
            </a:r>
          </a:p>
          <a:p>
            <a:r>
              <a:rPr lang="en-US" altLang="ja-JP" dirty="0" err="1" smtClean="0"/>
              <a:t>OncodriveFM</a:t>
            </a:r>
            <a:r>
              <a:rPr lang="en-US" altLang="ja-JP" dirty="0" smtClean="0"/>
              <a:t> is </a:t>
            </a:r>
            <a:r>
              <a:rPr lang="en-US" altLang="ja-JP" dirty="0"/>
              <a:t>a method to identify cancer drivers from cancer somatic mutations in a cohort of tumors</a:t>
            </a:r>
            <a:r>
              <a:rPr lang="en-US" altLang="ja-JP" dirty="0" smtClean="0"/>
              <a:t>.</a:t>
            </a:r>
          </a:p>
          <a:p>
            <a:r>
              <a:rPr lang="en-US" altLang="ja-JP" dirty="0" err="1" smtClean="0"/>
              <a:t>OncodriveClust</a:t>
            </a:r>
            <a:r>
              <a:rPr lang="en-US" altLang="ja-JP" dirty="0"/>
              <a:t> is a method to identify genes in which mutations accumulate within specific regions of the protein, which </a:t>
            </a:r>
            <a:r>
              <a:rPr lang="en-US" altLang="ja-JP" dirty="0" smtClean="0"/>
              <a:t>can be related to </a:t>
            </a:r>
            <a:r>
              <a:rPr lang="en-US" altLang="ja-JP" dirty="0" err="1" smtClean="0"/>
              <a:t>tumour</a:t>
            </a:r>
            <a:r>
              <a:rPr lang="en-US" altLang="ja-JP" dirty="0" smtClean="0"/>
              <a:t>.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083" y="4582451"/>
            <a:ext cx="3543300" cy="168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4271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5. </a:t>
            </a:r>
            <a:r>
              <a:rPr lang="en-US" altLang="ja-JP" dirty="0" smtClean="0"/>
              <a:t>Functional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77334" y="1658566"/>
            <a:ext cx="7690473" cy="4903599"/>
          </a:xfrm>
        </p:spPr>
        <p:txBody>
          <a:bodyPr/>
          <a:lstStyle/>
          <a:p>
            <a:r>
              <a:rPr lang="en-US" altLang="ja-JP" dirty="0"/>
              <a:t>Includes tools </a:t>
            </a:r>
            <a:r>
              <a:rPr lang="en-US" altLang="ja-JP" dirty="0" smtClean="0"/>
              <a:t>for </a:t>
            </a:r>
            <a:r>
              <a:rPr lang="en-US" altLang="ja-JP" dirty="0"/>
              <a:t>the functional </a:t>
            </a:r>
            <a:r>
              <a:rPr lang="en-US" altLang="ja-JP" dirty="0" smtClean="0"/>
              <a:t>analysis </a:t>
            </a:r>
            <a:r>
              <a:rPr lang="en-US" altLang="ja-JP" dirty="0"/>
              <a:t>of the genomic </a:t>
            </a:r>
            <a:r>
              <a:rPr lang="en-US" altLang="ja-JP" dirty="0" smtClean="0"/>
              <a:t>data.</a:t>
            </a:r>
          </a:p>
          <a:p>
            <a:r>
              <a:rPr lang="en-US" altLang="ja-JP" dirty="0" smtClean="0"/>
              <a:t>Single enrichment </a:t>
            </a:r>
            <a:r>
              <a:rPr lang="mr-IN" altLang="ja-JP" dirty="0" smtClean="0"/>
              <a:t>…</a:t>
            </a:r>
            <a:r>
              <a:rPr lang="en-US" altLang="ja-JP" dirty="0"/>
              <a:t> </a:t>
            </a:r>
            <a:r>
              <a:rPr lang="en-US" altLang="ja-JP" dirty="0" smtClean="0"/>
              <a:t>Compare two group </a:t>
            </a:r>
            <a:r>
              <a:rPr lang="en-US" altLang="ja-JP" dirty="0"/>
              <a:t>of </a:t>
            </a:r>
            <a:r>
              <a:rPr lang="en-US" altLang="ja-JP" dirty="0" smtClean="0"/>
              <a:t>genes and detects </a:t>
            </a:r>
            <a:r>
              <a:rPr lang="en-US" altLang="ja-JP" dirty="0"/>
              <a:t>significant over-representation of </a:t>
            </a:r>
            <a:r>
              <a:rPr lang="en-US" altLang="ja-JP" dirty="0" smtClean="0"/>
              <a:t>genes.</a:t>
            </a:r>
            <a:endParaRPr lang="en-US" altLang="ja-JP" dirty="0" smtClean="0"/>
          </a:p>
          <a:p>
            <a:r>
              <a:rPr lang="en-US" altLang="ja-JP" dirty="0" smtClean="0"/>
              <a:t>Gene set enrichment </a:t>
            </a:r>
            <a:r>
              <a:rPr lang="mr-IN" altLang="ja-JP" dirty="0" smtClean="0"/>
              <a:t>…</a:t>
            </a:r>
            <a:r>
              <a:rPr lang="en-US" altLang="ja-JP" dirty="0" smtClean="0"/>
              <a:t> Almost same as Single enrichment. This tool is not for a single gene but for gene sets.</a:t>
            </a:r>
          </a:p>
          <a:p>
            <a:r>
              <a:rPr lang="en-US" altLang="ja-JP" dirty="0" smtClean="0"/>
              <a:t>Network enrichment </a:t>
            </a:r>
            <a:r>
              <a:rPr lang="mr-IN" altLang="ja-JP" dirty="0" smtClean="0"/>
              <a:t>…</a:t>
            </a:r>
            <a:r>
              <a:rPr lang="en-US" altLang="ja-JP" dirty="0"/>
              <a:t> </a:t>
            </a:r>
            <a:r>
              <a:rPr lang="en-US" altLang="ja-JP" dirty="0" smtClean="0"/>
              <a:t>Test if a group </a:t>
            </a:r>
            <a:r>
              <a:rPr lang="en-US" altLang="ja-JP" dirty="0"/>
              <a:t>of genes or </a:t>
            </a:r>
            <a:r>
              <a:rPr lang="en-US" altLang="ja-JP" dirty="0" smtClean="0"/>
              <a:t>proteins represent </a:t>
            </a:r>
            <a:r>
              <a:rPr lang="en-US" altLang="ja-JP" dirty="0"/>
              <a:t>any biological process. </a:t>
            </a:r>
            <a:endParaRPr lang="en-US" altLang="ja-JP" dirty="0" smtClean="0"/>
          </a:p>
          <a:p>
            <a:r>
              <a:rPr lang="en-US" altLang="ja-JP" dirty="0" smtClean="0"/>
              <a:t>Gene set network enrichment </a:t>
            </a:r>
            <a:r>
              <a:rPr lang="mr-IN" altLang="ja-JP" dirty="0" smtClean="0"/>
              <a:t>…</a:t>
            </a:r>
            <a:r>
              <a:rPr lang="en-US" altLang="ja-JP" dirty="0" smtClean="0"/>
              <a:t> </a:t>
            </a:r>
            <a:r>
              <a:rPr lang="en-US" altLang="ja-JP" dirty="0"/>
              <a:t>D</a:t>
            </a:r>
            <a:r>
              <a:rPr lang="en-US" altLang="ja-JP" dirty="0" smtClean="0"/>
              <a:t>etects </a:t>
            </a:r>
            <a:r>
              <a:rPr lang="en-US" altLang="ja-JP" dirty="0"/>
              <a:t>gene </a:t>
            </a:r>
            <a:r>
              <a:rPr lang="en-US" altLang="ja-JP" dirty="0" smtClean="0"/>
              <a:t>sets that </a:t>
            </a:r>
            <a:r>
              <a:rPr lang="en-US" altLang="ja-JP" dirty="0"/>
              <a:t>are </a:t>
            </a:r>
            <a:r>
              <a:rPr lang="en-US" altLang="ja-JP" dirty="0" smtClean="0"/>
              <a:t>consistently </a:t>
            </a:r>
            <a:r>
              <a:rPr lang="en-US" altLang="ja-JP" dirty="0"/>
              <a:t>associated to high or low </a:t>
            </a:r>
            <a:r>
              <a:rPr lang="en-US" altLang="ja-JP" dirty="0" smtClean="0"/>
              <a:t>values in specific genes.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807" y="3067419"/>
            <a:ext cx="3632200" cy="364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085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7685" y="555811"/>
            <a:ext cx="8596668" cy="1320800"/>
          </a:xfrm>
        </p:spPr>
        <p:txBody>
          <a:bodyPr/>
          <a:lstStyle/>
          <a:p>
            <a:r>
              <a:rPr kumimoji="1" lang="en-US" altLang="ja-JP" dirty="0" smtClean="0"/>
              <a:t>1. gene expression data matrix 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77686" y="4882211"/>
            <a:ext cx="912805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/>
              <a:t>rows:genes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columns:sample</a:t>
            </a:r>
            <a:r>
              <a:rPr kumimoji="1" lang="en-US" altLang="ja-JP" dirty="0" err="1"/>
              <a:t>s</a:t>
            </a:r>
            <a:endParaRPr kumimoji="1" lang="en-US" altLang="ja-JP" dirty="0" smtClean="0"/>
          </a:p>
          <a:p>
            <a:r>
              <a:rPr kumimoji="1" lang="en-US" altLang="ja-JP" dirty="0" err="1" smtClean="0"/>
              <a:t>values:expression</a:t>
            </a:r>
            <a:r>
              <a:rPr kumimoji="1" lang="en-US" altLang="ja-JP" dirty="0" smtClean="0"/>
              <a:t> of genes for each gene for each sample</a:t>
            </a:r>
            <a:endParaRPr kumimoji="1" lang="ja-JP" alt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85" y="2051298"/>
            <a:ext cx="8596312" cy="2656226"/>
          </a:xfrm>
        </p:spPr>
      </p:pic>
    </p:spTree>
    <p:extLst>
      <p:ext uri="{BB962C8B-B14F-4D97-AF65-F5344CB8AC3E}">
        <p14:creationId xmlns:p14="http://schemas.microsoft.com/office/powerpoint/2010/main" val="1384150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2. sample class labels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77334" y="1622707"/>
            <a:ext cx="10833348" cy="3880773"/>
          </a:xfrm>
          <a:solidFill>
            <a:schemeClr val="bg1"/>
          </a:solidFill>
        </p:spPr>
        <p:txBody>
          <a:bodyPr/>
          <a:lstStyle/>
          <a:p>
            <a:r>
              <a:rPr lang="en-US" altLang="ja-JP" dirty="0"/>
              <a:t>R</a:t>
            </a:r>
            <a:r>
              <a:rPr lang="en-US" altLang="ja-JP" dirty="0" smtClean="0"/>
              <a:t>epresent </a:t>
            </a:r>
            <a:r>
              <a:rPr lang="en-US" altLang="ja-JP" dirty="0"/>
              <a:t>two distinct experimental </a:t>
            </a:r>
            <a:r>
              <a:rPr lang="en-US" altLang="ja-JP" dirty="0" smtClean="0"/>
              <a:t>conditions. (</a:t>
            </a:r>
            <a:r>
              <a:rPr lang="en-US" altLang="ja-JP" dirty="0"/>
              <a:t>This pcot2 is used for 2-sample comparison) </a:t>
            </a:r>
            <a:endParaRPr lang="pt-BR" altLang="ja-JP" dirty="0" smtClean="0"/>
          </a:p>
          <a:p>
            <a:r>
              <a:rPr lang="pt-BR" altLang="ja-JP" dirty="0" err="1" smtClean="0"/>
              <a:t>Example</a:t>
            </a:r>
            <a:r>
              <a:rPr lang="pt-BR" altLang="ja-JP" dirty="0" smtClean="0"/>
              <a:t> : 0 </a:t>
            </a:r>
            <a:r>
              <a:rPr lang="pt-BR" altLang="ja-JP" dirty="0"/>
              <a:t>0 0 0 0 </a:t>
            </a:r>
            <a:r>
              <a:rPr lang="pt-BR" altLang="ja-JP" dirty="0" smtClean="0"/>
              <a:t>1 </a:t>
            </a:r>
            <a:r>
              <a:rPr lang="pt-BR" altLang="ja-JP" dirty="0"/>
              <a:t>1 1 </a:t>
            </a:r>
            <a:r>
              <a:rPr lang="pt-BR" altLang="ja-JP" dirty="0" smtClean="0"/>
              <a:t>1 1</a:t>
            </a:r>
          </a:p>
          <a:p>
            <a:r>
              <a:rPr lang="pt-BR" altLang="ja-JP" dirty="0"/>
              <a:t>G</a:t>
            </a:r>
            <a:r>
              <a:rPr kumimoji="1" lang="pt-BR" altLang="ja-JP" dirty="0" smtClean="0"/>
              <a:t>ene </a:t>
            </a:r>
            <a:r>
              <a:rPr kumimoji="1" lang="pt-BR" altLang="ja-JP" dirty="0" err="1" smtClean="0"/>
              <a:t>expression</a:t>
            </a:r>
            <a:r>
              <a:rPr kumimoji="1" lang="pt-BR" altLang="ja-JP" dirty="0" smtClean="0"/>
              <a:t> </a:t>
            </a:r>
            <a:r>
              <a:rPr kumimoji="1" lang="pt-BR" altLang="ja-JP" dirty="0" err="1" smtClean="0"/>
              <a:t>matrix</a:t>
            </a:r>
            <a:r>
              <a:rPr kumimoji="1" lang="pt-BR" altLang="ja-JP" dirty="0" smtClean="0"/>
              <a:t> </a:t>
            </a:r>
            <a:r>
              <a:rPr kumimoji="1" lang="pt-BR" altLang="ja-JP" dirty="0" err="1" smtClean="0"/>
              <a:t>is</a:t>
            </a:r>
            <a:r>
              <a:rPr kumimoji="1" lang="pt-BR" altLang="ja-JP" dirty="0" smtClean="0"/>
              <a:t> </a:t>
            </a:r>
            <a:r>
              <a:rPr kumimoji="1" lang="pt-BR" altLang="ja-JP" dirty="0" err="1" smtClean="0"/>
              <a:t>below</a:t>
            </a:r>
            <a:endParaRPr lang="pt-BR" altLang="ja-JP" dirty="0"/>
          </a:p>
          <a:p>
            <a:r>
              <a:rPr kumimoji="1" lang="pt-BR" altLang="ja-JP" dirty="0" smtClean="0"/>
              <a:t>In </a:t>
            </a:r>
            <a:r>
              <a:rPr kumimoji="1" lang="pt-BR" altLang="ja-JP" dirty="0" err="1" smtClean="0"/>
              <a:t>the</a:t>
            </a:r>
            <a:r>
              <a:rPr kumimoji="1" lang="pt-BR" altLang="ja-JP" dirty="0" smtClean="0"/>
              <a:t> </a:t>
            </a:r>
            <a:r>
              <a:rPr kumimoji="1" lang="pt-BR" altLang="ja-JP" dirty="0" err="1" smtClean="0"/>
              <a:t>below</a:t>
            </a:r>
            <a:r>
              <a:rPr kumimoji="1" lang="pt-BR" altLang="ja-JP" dirty="0" smtClean="0"/>
              <a:t> case, </a:t>
            </a:r>
            <a:r>
              <a:rPr kumimoji="1" lang="pt-BR" altLang="ja-JP" dirty="0" err="1" smtClean="0"/>
              <a:t>sample</a:t>
            </a:r>
            <a:r>
              <a:rPr kumimoji="1" lang="pt-BR" altLang="ja-JP" dirty="0" smtClean="0"/>
              <a:t> 1-5 are </a:t>
            </a:r>
            <a:r>
              <a:rPr kumimoji="1" lang="pt-BR" altLang="ja-JP" dirty="0" err="1" smtClean="0"/>
              <a:t>same</a:t>
            </a:r>
            <a:r>
              <a:rPr kumimoji="1" lang="pt-BR" altLang="ja-JP" dirty="0" smtClean="0"/>
              <a:t> </a:t>
            </a:r>
            <a:r>
              <a:rPr kumimoji="1" lang="pt-BR" altLang="ja-JP" dirty="0" err="1" smtClean="0"/>
              <a:t>condition</a:t>
            </a:r>
            <a:r>
              <a:rPr kumimoji="1" lang="pt-BR" altLang="ja-JP" dirty="0" smtClean="0"/>
              <a:t>, </a:t>
            </a:r>
            <a:r>
              <a:rPr kumimoji="1" lang="pt-BR" altLang="ja-JP" dirty="0" err="1" smtClean="0"/>
              <a:t>and</a:t>
            </a:r>
            <a:r>
              <a:rPr kumimoji="1" lang="pt-BR" altLang="ja-JP" dirty="0" smtClean="0"/>
              <a:t> </a:t>
            </a:r>
            <a:r>
              <a:rPr kumimoji="1" lang="pt-BR" altLang="ja-JP" dirty="0" err="1" smtClean="0"/>
              <a:t>sample</a:t>
            </a:r>
            <a:r>
              <a:rPr kumimoji="1" lang="pt-BR" altLang="ja-JP" dirty="0" smtClean="0"/>
              <a:t> 6-10 are </a:t>
            </a:r>
            <a:r>
              <a:rPr kumimoji="1" lang="pt-BR" altLang="ja-JP" dirty="0" err="1" smtClean="0"/>
              <a:t>same</a:t>
            </a:r>
            <a:r>
              <a:rPr kumimoji="1" lang="pt-BR" altLang="ja-JP" dirty="0" smtClean="0"/>
              <a:t> </a:t>
            </a:r>
            <a:r>
              <a:rPr kumimoji="1" lang="pt-BR" altLang="ja-JP" dirty="0" err="1" smtClean="0"/>
              <a:t>condition</a:t>
            </a:r>
            <a:r>
              <a:rPr kumimoji="1" lang="pt-BR" altLang="ja-JP" dirty="0" smtClean="0"/>
              <a:t>.</a:t>
            </a:r>
          </a:p>
          <a:p>
            <a:endParaRPr kumimoji="1" lang="ja-JP" altLang="en-US" dirty="0"/>
          </a:p>
        </p:txBody>
      </p:sp>
      <p:pic>
        <p:nvPicPr>
          <p:cNvPr id="6" name="コンテンツ プレースホルダ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517" y="3410867"/>
            <a:ext cx="8596312" cy="265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616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3. </a:t>
            </a:r>
            <a:r>
              <a:rPr kumimoji="1" lang="en-US" altLang="ja-JP" dirty="0" smtClean="0"/>
              <a:t>gene category indicator matrix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2220165"/>
            <a:ext cx="8596312" cy="3762282"/>
          </a:xfrm>
        </p:spPr>
      </p:pic>
      <p:sp>
        <p:nvSpPr>
          <p:cNvPr id="5" name="正方形/長方形 4"/>
          <p:cNvSpPr/>
          <p:nvPr/>
        </p:nvSpPr>
        <p:spPr>
          <a:xfrm>
            <a:off x="677334" y="6248306"/>
            <a:ext cx="8789396" cy="36764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dirty="0" err="1" smtClean="0"/>
              <a:t>rows:genes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columns:pathways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values:if</a:t>
            </a:r>
            <a:r>
              <a:rPr lang="en-US" altLang="ja-JP" dirty="0" smtClean="0"/>
              <a:t> the gene contained in the pathway (0 or 1)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08937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Result of pcot2 function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77333" y="1497201"/>
            <a:ext cx="10657417" cy="3880773"/>
          </a:xfrm>
          <a:solidFill>
            <a:schemeClr val="bg1"/>
          </a:solidFill>
        </p:spPr>
        <p:txBody>
          <a:bodyPr/>
          <a:lstStyle/>
          <a:p>
            <a:r>
              <a:rPr lang="en-US" altLang="ja-JP" dirty="0" err="1" smtClean="0"/>
              <a:t>Num</a:t>
            </a:r>
            <a:r>
              <a:rPr lang="en-US" altLang="ja-JP" dirty="0" smtClean="0"/>
              <a:t> is the number of genes included in the pathway.</a:t>
            </a:r>
          </a:p>
          <a:p>
            <a:r>
              <a:rPr lang="en-US" altLang="ja-JP" dirty="0" smtClean="0"/>
              <a:t>T2 is </a:t>
            </a:r>
            <a:r>
              <a:rPr lang="en-US" altLang="ja-JP" dirty="0" err="1" smtClean="0"/>
              <a:t>Hotelling’s</a:t>
            </a:r>
            <a:r>
              <a:rPr lang="en-US" altLang="ja-JP" dirty="0" smtClean="0"/>
              <a:t> </a:t>
            </a:r>
            <a:r>
              <a:rPr lang="en-US" altLang="ja-JP" dirty="0"/>
              <a:t>T 2 </a:t>
            </a:r>
            <a:r>
              <a:rPr lang="en-US" altLang="ja-JP" dirty="0" smtClean="0"/>
              <a:t>statistic.</a:t>
            </a:r>
          </a:p>
          <a:p>
            <a:r>
              <a:rPr lang="en-US" altLang="ja-JP" dirty="0" smtClean="0"/>
              <a:t> If this score are bigger, gene expression changes are detected between 2 experiment conditions.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8001"/>
            <a:ext cx="12192000" cy="637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147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15585" y="544947"/>
            <a:ext cx="3988048" cy="58493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The </a:t>
            </a:r>
            <a:r>
              <a:rPr kumimoji="1" lang="en-US" altLang="ja-JP" dirty="0" err="1" smtClean="0"/>
              <a:t>corplot</a:t>
            </a:r>
            <a:r>
              <a:rPr kumimoji="1" lang="en-US" altLang="ja-JP" dirty="0" smtClean="0"/>
              <a:t> function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15585" y="1563382"/>
            <a:ext cx="9993929" cy="465780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altLang="ja-JP" dirty="0"/>
              <a:t>This function visualize both correlation and gene expression information for a particular gene category.</a:t>
            </a:r>
          </a:p>
          <a:p>
            <a:r>
              <a:rPr lang="en-US" altLang="ja-JP" dirty="0" smtClean="0"/>
              <a:t>Requires </a:t>
            </a:r>
            <a:r>
              <a:rPr lang="en-US" altLang="ja-JP" dirty="0"/>
              <a:t>3 arguments </a:t>
            </a:r>
          </a:p>
          <a:p>
            <a:r>
              <a:rPr lang="en-US" altLang="ja-JP" dirty="0"/>
              <a:t>1. gene expression data </a:t>
            </a:r>
            <a:r>
              <a:rPr lang="en-US" altLang="ja-JP" dirty="0" smtClean="0"/>
              <a:t>(matrix)</a:t>
            </a:r>
            <a:endParaRPr lang="en-US" altLang="ja-JP" dirty="0"/>
          </a:p>
          <a:p>
            <a:r>
              <a:rPr lang="en-US" altLang="ja-JP" dirty="0"/>
              <a:t>2. selected gene identifiers </a:t>
            </a:r>
            <a:r>
              <a:rPr lang="en-US" altLang="ja-JP" dirty="0" smtClean="0"/>
              <a:t>(vector)</a:t>
            </a:r>
            <a:endParaRPr lang="en-US" altLang="ja-JP" dirty="0"/>
          </a:p>
          <a:p>
            <a:r>
              <a:rPr lang="en-US" altLang="ja-JP" dirty="0"/>
              <a:t>3. sample class labels (vector, representing two distinct experimental conditions</a:t>
            </a:r>
            <a:r>
              <a:rPr lang="en-US" altLang="ja-JP" dirty="0" smtClean="0"/>
              <a:t>)</a:t>
            </a:r>
          </a:p>
          <a:p>
            <a:r>
              <a:rPr lang="en-US" altLang="ja-JP" dirty="0" smtClean="0"/>
              <a:t>1,3 is same as pcot2 function.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78979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2. selected gene identifiers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80773"/>
          </a:xfrm>
        </p:spPr>
        <p:txBody>
          <a:bodyPr/>
          <a:lstStyle/>
          <a:p>
            <a:r>
              <a:rPr lang="en-US" altLang="ja-JP" dirty="0" smtClean="0"/>
              <a:t>A vector of gene names</a:t>
            </a:r>
          </a:p>
          <a:p>
            <a:r>
              <a:rPr lang="en-US" altLang="ja-JP" dirty="0" smtClean="0"/>
              <a:t>In this case, detect the correlation </a:t>
            </a:r>
            <a:r>
              <a:rPr lang="en-US" altLang="ja-JP" dirty="0"/>
              <a:t>and gene expression information for </a:t>
            </a:r>
            <a:r>
              <a:rPr lang="en-US" altLang="ja-JP" dirty="0" smtClean="0"/>
              <a:t>only these genes.</a:t>
            </a:r>
            <a:endParaRPr kumimoji="1" lang="ja-JP" altLang="en-US" dirty="0"/>
          </a:p>
        </p:txBody>
      </p:sp>
      <p:pic>
        <p:nvPicPr>
          <p:cNvPr id="7" name="コンテンツ プレースホルダ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3251200"/>
            <a:ext cx="10984042" cy="165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022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1694" y="300018"/>
            <a:ext cx="3988048" cy="58493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The </a:t>
            </a:r>
            <a:r>
              <a:rPr kumimoji="1" lang="en-US" altLang="ja-JP" dirty="0" err="1" smtClean="0"/>
              <a:t>corplot</a:t>
            </a:r>
            <a:r>
              <a:rPr kumimoji="1" lang="en-US" altLang="ja-JP" dirty="0" smtClean="0"/>
              <a:t> function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-17172" y="1471278"/>
            <a:ext cx="5160672" cy="538672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altLang="ja-JP" smtClean="0"/>
              <a:t>White-Black </a:t>
            </a:r>
            <a:r>
              <a:rPr lang="en-US" altLang="ja-JP" dirty="0" smtClean="0"/>
              <a:t>bar : expression of genes in 2 sample classes</a:t>
            </a:r>
          </a:p>
          <a:p>
            <a:r>
              <a:rPr lang="en-US" altLang="ja-JP" dirty="0" smtClean="0"/>
              <a:t>Green-Black-Red bar : Differences of expression of genes between sample classes</a:t>
            </a:r>
          </a:p>
          <a:p>
            <a:r>
              <a:rPr lang="en-US" altLang="ja-JP" dirty="0" smtClean="0"/>
              <a:t>Blue-Red plots : Correlation of genes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300" y="1419225"/>
            <a:ext cx="7251700" cy="5438775"/>
          </a:xfrm>
          <a:prstGeom prst="rect">
            <a:avLst/>
          </a:prstGeom>
        </p:spPr>
      </p:pic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-17172" y="938401"/>
            <a:ext cx="12209172" cy="47942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/>
              <a:t>This function </a:t>
            </a:r>
            <a:r>
              <a:rPr lang="en-US" altLang="ja-JP" dirty="0"/>
              <a:t>visualize both correlation and gene expression information for a particular gene category.</a:t>
            </a:r>
          </a:p>
          <a:p>
            <a:endParaRPr lang="en-US" altLang="ja-JP" dirty="0"/>
          </a:p>
          <a:p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288839796"/>
      </p:ext>
    </p:extLst>
  </p:cSld>
  <p:clrMapOvr>
    <a:masterClrMapping/>
  </p:clrMapOvr>
</p:sld>
</file>

<file path=ppt/theme/theme1.xml><?xml version="1.0" encoding="utf-8"?>
<a:theme xmlns:a="http://schemas.openxmlformats.org/drawingml/2006/main" name="ファセット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ファセット</Template>
  <TotalTime>2021</TotalTime>
  <Words>814</Words>
  <Application>Microsoft Macintosh PowerPoint</Application>
  <PresentationFormat>ワイド画面</PresentationFormat>
  <Paragraphs>100</Paragraphs>
  <Slides>22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29" baseType="lpstr">
      <vt:lpstr>Mangal</vt:lpstr>
      <vt:lpstr>Trebuchet MS</vt:lpstr>
      <vt:lpstr>Wingdings 3</vt:lpstr>
      <vt:lpstr>Yu Gothic</vt:lpstr>
      <vt:lpstr>メイリオ</vt:lpstr>
      <vt:lpstr>Arial</vt:lpstr>
      <vt:lpstr>ファセット</vt:lpstr>
      <vt:lpstr>pcot2</vt:lpstr>
      <vt:lpstr>The pcot2 function</vt:lpstr>
      <vt:lpstr>1. gene expression data matrix </vt:lpstr>
      <vt:lpstr>2. sample class labels</vt:lpstr>
      <vt:lpstr>3. gene category indicator matrix</vt:lpstr>
      <vt:lpstr>Result of pcot2 function</vt:lpstr>
      <vt:lpstr>The corplot function</vt:lpstr>
      <vt:lpstr>2. selected gene identifiers</vt:lpstr>
      <vt:lpstr>The corplot function</vt:lpstr>
      <vt:lpstr>aveProbes function</vt:lpstr>
      <vt:lpstr>2. a matrix indicating presence or absence of genes in the gene sets </vt:lpstr>
      <vt:lpstr>3. A vector of genes which match to the probe. </vt:lpstr>
      <vt:lpstr>aveProbes function</vt:lpstr>
      <vt:lpstr>Babelomics</vt:lpstr>
      <vt:lpstr>Log in (or create an account)</vt:lpstr>
      <vt:lpstr>Work flow</vt:lpstr>
      <vt:lpstr>The main menu</vt:lpstr>
      <vt:lpstr>1. Processing</vt:lpstr>
      <vt:lpstr>2. Expression</vt:lpstr>
      <vt:lpstr>3. Genomics</vt:lpstr>
      <vt:lpstr>4. Cancer</vt:lpstr>
      <vt:lpstr>5. Functional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pcot2</dc:title>
  <dc:creator>森　大輔</dc:creator>
  <cp:lastModifiedBy>森　大輔</cp:lastModifiedBy>
  <cp:revision>107</cp:revision>
  <dcterms:created xsi:type="dcterms:W3CDTF">2017-12-20T03:47:02Z</dcterms:created>
  <dcterms:modified xsi:type="dcterms:W3CDTF">2018-01-11T14:53:29Z</dcterms:modified>
</cp:coreProperties>
</file>