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notesSlides/notesSlide3.xml" ContentType="application/vnd.openxmlformats-officedocument.presentationml.notesSlide+xml"/>
  <Override PartName="/ppt/media/image2.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2.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3.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4.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5.xml.rels><?xml version="1.0" encoding="UTF-8" standalone="yes"?><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6.xml.rels><?xml version="1.0" encoding="UTF-8" standalone="yes"?><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a:p>
        </p:txBody>
      </p:sp>
      <p:sp>
        <p:nvSpPr>
          <p:cNvPr id="124" name="Shape 124"/>
          <p:cNvSpPr/>
          <p:nvPr>
            <p:ph type="body" sz="quarter" idx="1"/>
          </p:nvPr>
        </p:nvSpPr>
        <p:spPr>
          <a:prstGeom prst="rect">
            <a:avLst/>
          </a:prstGeom>
        </p:spPr>
        <p:txBody>
          <a:bodyPr/>
          <a:lstStyle/>
          <a:p>
            <a:pPr/>
            <a:r>
              <a:t>Good morning everyone, today I’d like to present about The expression profiles of miRNA-mRNA of early response in genetically improved farmed tilapia (Oreochromis niloticus) liver </a:t>
            </a:r>
          </a:p>
          <a:p>
            <a:pPr/>
            <a:r>
              <a:t>by acute heat stress. That kind of fish is very famous in Southeast Asia, also in Thailand.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7" name="Shape 337"/>
          <p:cNvSpPr/>
          <p:nvPr>
            <p:ph type="sldImg"/>
          </p:nvPr>
        </p:nvSpPr>
        <p:spPr>
          <a:prstGeom prst="rect">
            <a:avLst/>
          </a:prstGeom>
        </p:spPr>
        <p:txBody>
          <a:bodyPr/>
          <a:lstStyle/>
          <a:p>
            <a:pPr/>
          </a:p>
        </p:txBody>
      </p:sp>
      <p:sp>
        <p:nvSpPr>
          <p:cNvPr id="338" name="Shape 338"/>
          <p:cNvSpPr/>
          <p:nvPr>
            <p:ph type="body" sz="quarter" idx="1"/>
          </p:nvPr>
        </p:nvSpPr>
        <p:spPr>
          <a:prstGeom prst="rect">
            <a:avLst/>
          </a:prstGeom>
        </p:spPr>
        <p:txBody>
          <a:bodyPr/>
          <a:lstStyle/>
          <a:p>
            <a:pPr/>
            <a:r>
              <a:t>As the results, the biological replicates had good repeatability on the left side, and they found the 22-nt long reads were the most abundant in the six libraries.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6" name="Shape 346"/>
          <p:cNvSpPr/>
          <p:nvPr>
            <p:ph type="sldImg"/>
          </p:nvPr>
        </p:nvSpPr>
        <p:spPr>
          <a:prstGeom prst="rect">
            <a:avLst/>
          </a:prstGeom>
        </p:spPr>
        <p:txBody>
          <a:bodyPr/>
          <a:lstStyle/>
          <a:p>
            <a:pPr/>
          </a:p>
        </p:txBody>
      </p:sp>
      <p:sp>
        <p:nvSpPr>
          <p:cNvPr id="347" name="Shape 347"/>
          <p:cNvSpPr/>
          <p:nvPr>
            <p:ph type="body" sz="quarter" idx="1"/>
          </p:nvPr>
        </p:nvSpPr>
        <p:spPr>
          <a:prstGeom prst="rect">
            <a:avLst/>
          </a:prstGeom>
        </p:spPr>
        <p:txBody>
          <a:bodyPr/>
          <a:lstStyle/>
          <a:p>
            <a:pPr/>
            <a:r>
              <a:t>They detected 529 conserved miRNAs belonging to 96 miRNAs families. The large proportion of the miRNA precursors from other fish species listed in miRBase 21.0, including Salmo salar (ssa), Zebrafish (dre).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5" name="Shape 355"/>
          <p:cNvSpPr/>
          <p:nvPr>
            <p:ph type="sldImg"/>
          </p:nvPr>
        </p:nvSpPr>
        <p:spPr>
          <a:prstGeom prst="rect">
            <a:avLst/>
          </a:prstGeom>
        </p:spPr>
        <p:txBody>
          <a:bodyPr/>
          <a:lstStyle/>
          <a:p>
            <a:pPr/>
          </a:p>
        </p:txBody>
      </p:sp>
      <p:sp>
        <p:nvSpPr>
          <p:cNvPr id="356" name="Shape 356"/>
          <p:cNvSpPr/>
          <p:nvPr>
            <p:ph type="body" sz="quarter" idx="1"/>
          </p:nvPr>
        </p:nvSpPr>
        <p:spPr>
          <a:prstGeom prst="rect">
            <a:avLst/>
          </a:prstGeom>
        </p:spPr>
        <p:txBody>
          <a:bodyPr/>
          <a:lstStyle/>
          <a:p>
            <a:pPr>
              <a:defRPr sz="1900"/>
            </a:pPr>
            <a:r>
              <a:t>The expression profiling of miRNAs in heat stressed GIFT liver as shown in this table. They built and sequenced six miRNA libraries that I told you in the previous slides. A total of raw reads were obtained, you can see in this table. After removing reads that contained adaptor and low-quality reads in the valid reads (or clean reads) below.</a:t>
            </a:r>
          </a:p>
          <a:p>
            <a:pPr>
              <a:defRPr sz="1900"/>
            </a:pPr>
            <a:r>
              <a:t>Among clean reads, they detected 46 predicted novel miRNAs and 50 DE miRNAs were found between CO and HST groups. Among of 50 DE; 28 DE miRNAs had </a:t>
            </a:r>
            <a:r>
              <a:rPr>
                <a:solidFill>
                  <a:srgbClr val="EB3A37"/>
                </a:solidFill>
              </a:rPr>
              <a:t>P&lt;0.05, fold-change ≥ 1.5 or ≤ 0.67, and reads per million reads (RPM) ≥ 5, </a:t>
            </a:r>
            <a:r>
              <a:rPr>
                <a:solidFill>
                  <a:srgbClr val="030201"/>
                </a:solidFill>
              </a:rPr>
              <a:t>that contained 11 DE down-regulated and 17 DE up-regulated.</a:t>
            </a:r>
            <a:r>
              <a:rPr>
                <a:solidFill>
                  <a:srgbClr val="EB3A37"/>
                </a:solidFill>
              </a:rPr>
              <a:t> </a:t>
            </a:r>
            <a:endParaRPr>
              <a:solidFill>
                <a:srgbClr val="EB3A37"/>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1" name="Shape 361"/>
          <p:cNvSpPr/>
          <p:nvPr>
            <p:ph type="sldImg"/>
          </p:nvPr>
        </p:nvSpPr>
        <p:spPr>
          <a:prstGeom prst="rect">
            <a:avLst/>
          </a:prstGeom>
        </p:spPr>
        <p:txBody>
          <a:bodyPr/>
          <a:lstStyle/>
          <a:p>
            <a:pPr/>
          </a:p>
        </p:txBody>
      </p:sp>
      <p:sp>
        <p:nvSpPr>
          <p:cNvPr id="362" name="Shape 362"/>
          <p:cNvSpPr/>
          <p:nvPr>
            <p:ph type="body" sz="quarter" idx="1"/>
          </p:nvPr>
        </p:nvSpPr>
        <p:spPr>
          <a:prstGeom prst="rect">
            <a:avLst/>
          </a:prstGeom>
        </p:spPr>
        <p:txBody>
          <a:bodyPr/>
          <a:lstStyle/>
          <a:p>
            <a:pPr/>
            <a:r>
              <a:t>The DE miRNAs divided into five biological processes as shown in heat map.</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7" name="Shape 367"/>
          <p:cNvSpPr/>
          <p:nvPr>
            <p:ph type="sldImg"/>
          </p:nvPr>
        </p:nvSpPr>
        <p:spPr>
          <a:prstGeom prst="rect">
            <a:avLst/>
          </a:prstGeom>
        </p:spPr>
        <p:txBody>
          <a:bodyPr/>
          <a:lstStyle/>
          <a:p>
            <a:pPr/>
          </a:p>
        </p:txBody>
      </p:sp>
      <p:sp>
        <p:nvSpPr>
          <p:cNvPr id="368" name="Shape 368"/>
          <p:cNvSpPr/>
          <p:nvPr>
            <p:ph type="body" sz="quarter" idx="1"/>
          </p:nvPr>
        </p:nvSpPr>
        <p:spPr>
          <a:prstGeom prst="rect">
            <a:avLst/>
          </a:prstGeom>
        </p:spPr>
        <p:txBody>
          <a:bodyPr/>
          <a:lstStyle/>
          <a:p>
            <a:pPr/>
            <a:r>
              <a:t>the biological replicates had good repeatability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6" name="Shape 376"/>
          <p:cNvSpPr/>
          <p:nvPr>
            <p:ph type="sldImg"/>
          </p:nvPr>
        </p:nvSpPr>
        <p:spPr>
          <a:prstGeom prst="rect">
            <a:avLst/>
          </a:prstGeom>
        </p:spPr>
        <p:txBody>
          <a:bodyPr/>
          <a:lstStyle/>
          <a:p>
            <a:pPr/>
          </a:p>
        </p:txBody>
      </p:sp>
      <p:sp>
        <p:nvSpPr>
          <p:cNvPr id="377" name="Shape 377"/>
          <p:cNvSpPr/>
          <p:nvPr>
            <p:ph type="body" sz="quarter" idx="1"/>
          </p:nvPr>
        </p:nvSpPr>
        <p:spPr>
          <a:prstGeom prst="rect">
            <a:avLst/>
          </a:prstGeom>
        </p:spPr>
        <p:txBody>
          <a:bodyPr/>
          <a:lstStyle/>
          <a:p>
            <a:pPr>
              <a:defRPr sz="1900"/>
            </a:pPr>
            <a:r>
              <a:t>The expression profiling of mRNAs in heat stressed GIFT liver as shown in this table. Six libraries were built same with miRNAs the raw reads and clean reads were shown on the table. Among of clean reads were mapped to the Nile tilapia genome that shown on the table below. </a:t>
            </a:r>
          </a:p>
          <a:p>
            <a:pPr>
              <a:defRPr sz="1900"/>
            </a:pPr>
            <a:r>
              <a:t>They were found a total of 6685 DE mRNAs between CO and HST libraries. They identified 744 DE mRNAs that had </a:t>
            </a:r>
            <a:r>
              <a:rPr>
                <a:solidFill>
                  <a:srgbClr val="EB3A37"/>
                </a:solidFill>
              </a:rPr>
              <a:t>P&lt;0.05, fold-change ≥ 2.0 or ≤ 0.5, and reads per million reads (FPKM) ≥ 10.</a:t>
            </a:r>
            <a:endParaRPr>
              <a:solidFill>
                <a:srgbClr val="EB3A37"/>
              </a:solidFill>
            </a:endParaRPr>
          </a:p>
          <a:p>
            <a:pPr>
              <a:defRPr sz="1900"/>
            </a:pPr>
            <a:r>
              <a:rPr>
                <a:solidFill>
                  <a:srgbClr val="030201"/>
                </a:solidFill>
              </a:rPr>
              <a:t>Among of 744 DE mRNAs, </a:t>
            </a:r>
            <a:endParaRPr>
              <a:solidFill>
                <a:srgbClr val="030201"/>
              </a:solidFill>
            </a:endParaRPr>
          </a:p>
          <a:p>
            <a:pPr>
              <a:defRPr sz="1900"/>
            </a:pPr>
            <a:r>
              <a:rPr>
                <a:solidFill>
                  <a:srgbClr val="030201"/>
                </a:solidFill>
              </a:rPr>
              <a:t>	- 202 know genes were up-regulated</a:t>
            </a:r>
            <a:endParaRPr>
              <a:solidFill>
                <a:srgbClr val="030201"/>
              </a:solidFill>
            </a:endParaRPr>
          </a:p>
          <a:p>
            <a:pPr>
              <a:defRPr sz="1900"/>
            </a:pPr>
            <a:r>
              <a:rPr>
                <a:solidFill>
                  <a:srgbClr val="030201"/>
                </a:solidFill>
              </a:rPr>
              <a:t>	- 240 know genes were down-regulated in the HTS libraries compared with CO libraries. </a:t>
            </a:r>
            <a:endParaRPr>
              <a:solidFill>
                <a:srgbClr val="030201"/>
              </a:solidFill>
            </a:endParaRPr>
          </a:p>
          <a:p>
            <a:pPr>
              <a:defRPr sz="1900"/>
            </a:pPr>
            <a:r>
              <a:rPr>
                <a:solidFill>
                  <a:srgbClr val="030201"/>
                </a:solidFill>
              </a:rPr>
              <a:t>	- 62 were unknown genes</a:t>
            </a:r>
            <a:endParaRPr>
              <a:solidFill>
                <a:srgbClr val="030201"/>
              </a:solidFill>
            </a:endParaRPr>
          </a:p>
          <a:p>
            <a:pPr>
              <a:defRPr sz="1900"/>
            </a:pPr>
            <a:r>
              <a:rPr>
                <a:solidFill>
                  <a:srgbClr val="030201"/>
                </a:solidFill>
              </a:rPr>
              <a:t>	- 240 were novel genes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3" name="Shape 383"/>
          <p:cNvSpPr/>
          <p:nvPr>
            <p:ph type="sldImg"/>
          </p:nvPr>
        </p:nvSpPr>
        <p:spPr>
          <a:prstGeom prst="rect">
            <a:avLst/>
          </a:prstGeom>
        </p:spPr>
        <p:txBody>
          <a:bodyPr/>
          <a:lstStyle/>
          <a:p>
            <a:pPr/>
          </a:p>
        </p:txBody>
      </p:sp>
      <p:sp>
        <p:nvSpPr>
          <p:cNvPr id="384" name="Shape 384"/>
          <p:cNvSpPr/>
          <p:nvPr>
            <p:ph type="body" sz="quarter" idx="1"/>
          </p:nvPr>
        </p:nvSpPr>
        <p:spPr>
          <a:prstGeom prst="rect">
            <a:avLst/>
          </a:prstGeom>
        </p:spPr>
        <p:txBody>
          <a:bodyPr/>
          <a:lstStyle>
            <a:lvl1pPr>
              <a:defRPr sz="1900"/>
            </a:lvl1pPr>
          </a:lstStyle>
          <a:p>
            <a:pPr/>
            <a:r>
              <a:t>A total of 6685 DE mRNAs between CO and HST libraries were classified into five biological processes, see on this picture.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0" name="Shape 390"/>
          <p:cNvSpPr/>
          <p:nvPr>
            <p:ph type="sldImg"/>
          </p:nvPr>
        </p:nvSpPr>
        <p:spPr>
          <a:prstGeom prst="rect">
            <a:avLst/>
          </a:prstGeom>
        </p:spPr>
        <p:txBody>
          <a:bodyPr/>
          <a:lstStyle/>
          <a:p>
            <a:pPr/>
          </a:p>
        </p:txBody>
      </p:sp>
      <p:sp>
        <p:nvSpPr>
          <p:cNvPr id="391" name="Shape 391"/>
          <p:cNvSpPr/>
          <p:nvPr>
            <p:ph type="body" sz="quarter" idx="1"/>
          </p:nvPr>
        </p:nvSpPr>
        <p:spPr>
          <a:prstGeom prst="rect">
            <a:avLst/>
          </a:prstGeom>
        </p:spPr>
        <p:txBody>
          <a:bodyPr/>
          <a:lstStyle/>
          <a:p>
            <a:pPr>
              <a:defRPr sz="1900"/>
            </a:pPr>
            <a:r>
              <a:t>A total of 6685 DE mRNAs were analysis to the KEGG pathways and identified 20 pathways that were enriched by heat stress (</a:t>
            </a:r>
            <a:r>
              <a:rPr i="1">
                <a:solidFill>
                  <a:srgbClr val="EB3A37"/>
                </a:solidFill>
              </a:rPr>
              <a:t>P&lt;0.05</a:t>
            </a:r>
            <a: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8" name="Shape 408"/>
          <p:cNvSpPr/>
          <p:nvPr>
            <p:ph type="sldImg"/>
          </p:nvPr>
        </p:nvSpPr>
        <p:spPr>
          <a:prstGeom prst="rect">
            <a:avLst/>
          </a:prstGeom>
        </p:spPr>
        <p:txBody>
          <a:bodyPr/>
          <a:lstStyle/>
          <a:p>
            <a:pPr/>
          </a:p>
        </p:txBody>
      </p:sp>
      <p:sp>
        <p:nvSpPr>
          <p:cNvPr id="409" name="Shape 409"/>
          <p:cNvSpPr/>
          <p:nvPr>
            <p:ph type="body" sz="quarter" idx="1"/>
          </p:nvPr>
        </p:nvSpPr>
        <p:spPr>
          <a:prstGeom prst="rect">
            <a:avLst/>
          </a:prstGeom>
        </p:spPr>
        <p:txBody>
          <a:bodyPr/>
          <a:lstStyle/>
          <a:p>
            <a:pPr>
              <a:defRPr sz="1600"/>
            </a:pPr>
            <a:r>
              <a:t>The significantly enriched pathways (with ≥ 5 DE mRNAs) including;</a:t>
            </a:r>
          </a:p>
          <a:p>
            <a:pPr>
              <a:defRPr sz="1600"/>
            </a:pPr>
            <a:r>
              <a:t>	- Organism system; steroid biosynthesis, cytochrome 450</a:t>
            </a:r>
          </a:p>
          <a:p>
            <a:pPr>
              <a:defRPr sz="1600"/>
            </a:pPr>
            <a:r>
              <a:t>	- Metabolism; glycine, serine, and threonine metabolism, insulin signaling pathway, PPAR signaling pathway, retinol metabolism, fatty acid metabolism, glycolysis/gluconeogenesis, glutathione metabolism</a:t>
            </a:r>
          </a:p>
          <a:p>
            <a:pPr>
              <a:defRPr sz="1600"/>
            </a:pPr>
            <a:r>
              <a:t>	- Immune regulation; antigen processing and presentation, Toll-like receptor signaling pathways, complement and coagulation cascades, leukocyte transendothelial migration, and pathways in cancer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9" name="Shape 419"/>
          <p:cNvSpPr/>
          <p:nvPr>
            <p:ph type="sldImg"/>
          </p:nvPr>
        </p:nvSpPr>
        <p:spPr>
          <a:prstGeom prst="rect">
            <a:avLst/>
          </a:prstGeom>
        </p:spPr>
        <p:txBody>
          <a:bodyPr/>
          <a:lstStyle/>
          <a:p>
            <a:pPr/>
          </a:p>
        </p:txBody>
      </p:sp>
      <p:sp>
        <p:nvSpPr>
          <p:cNvPr id="420" name="Shape 420"/>
          <p:cNvSpPr/>
          <p:nvPr>
            <p:ph type="body" sz="quarter" idx="1"/>
          </p:nvPr>
        </p:nvSpPr>
        <p:spPr>
          <a:prstGeom prst="rect">
            <a:avLst/>
          </a:prstGeom>
        </p:spPr>
        <p:txBody>
          <a:bodyPr/>
          <a:lstStyle/>
          <a:p>
            <a:pPr>
              <a:defRPr sz="1900"/>
            </a:pPr>
            <a:r>
              <a:t>Integrated analysis of miRNA-mRNA expression, a total of 2295 target genes were predicted for the 50 DE miRNAs using TargetScan and miRanda. Both positive and negative were identified, they found 1525 of the miRNA-mRNA pairs, that involving 50 DE miRNAs and 874 DE mRNAs) had a negative correlation of their expression. These pairs were associated with 33 KEGG pathways. </a:t>
            </a:r>
          </a:p>
          <a:p>
            <a:pPr>
              <a:defRPr sz="1900"/>
            </a:pPr>
            <a:r>
              <a:t>Among these pathways divided into three subclasses such as organism, metabolism, and disease that included;</a:t>
            </a:r>
          </a:p>
          <a:p>
            <a:pPr lvl="1" marL="886354" indent="-251354">
              <a:buSzPct val="125000"/>
              <a:buChar char="•"/>
              <a:defRPr sz="1900"/>
            </a:pPr>
            <a:r>
              <a:t>	Sensory system</a:t>
            </a:r>
          </a:p>
          <a:p>
            <a:pPr lvl="1" marL="886354" indent="-251354">
              <a:buSzPct val="125000"/>
              <a:buChar char="•"/>
              <a:defRPr sz="1900"/>
            </a:pPr>
            <a:r>
              <a:t>endocrine system</a:t>
            </a:r>
          </a:p>
          <a:p>
            <a:pPr lvl="1" marL="886354" indent="-251354">
              <a:buSzPct val="125000"/>
              <a:buChar char="•"/>
              <a:defRPr sz="1900"/>
            </a:pPr>
            <a:r>
              <a:t>lipid metabolism</a:t>
            </a:r>
          </a:p>
          <a:p>
            <a:pPr lvl="1" marL="886354" indent="-251354">
              <a:buSzPct val="125000"/>
              <a:buChar char="•"/>
              <a:defRPr sz="1900"/>
            </a:pPr>
            <a:r>
              <a:t>carbohydrate metabolism</a:t>
            </a:r>
          </a:p>
          <a:p>
            <a:pPr lvl="1" marL="886354" indent="-251354">
              <a:buSzPct val="125000"/>
              <a:buChar char="•"/>
              <a:defRPr sz="1900"/>
            </a:pPr>
            <a:r>
              <a:t>immune system</a:t>
            </a:r>
          </a:p>
          <a:p>
            <a:pPr lvl="1" marL="886354" indent="-251354">
              <a:buSzPct val="125000"/>
              <a:buChar char="•"/>
              <a:defRPr sz="1900"/>
            </a:pPr>
            <a:r>
              <a:t>cancers</a:t>
            </a:r>
          </a:p>
          <a:p>
            <a:pPr lvl="1" marL="886354" indent="-251354">
              <a:buSzPct val="125000"/>
              <a:buChar char="•"/>
              <a:defRPr sz="1900"/>
            </a:pPr>
            <a:r>
              <a:t>infectious diseases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a:p>
        </p:txBody>
      </p:sp>
      <p:sp>
        <p:nvSpPr>
          <p:cNvPr id="143" name="Shape 143"/>
          <p:cNvSpPr/>
          <p:nvPr>
            <p:ph type="body" sz="quarter" idx="1"/>
          </p:nvPr>
        </p:nvSpPr>
        <p:spPr>
          <a:prstGeom prst="rect">
            <a:avLst/>
          </a:prstGeom>
        </p:spPr>
        <p:txBody>
          <a:bodyPr/>
          <a:lstStyle/>
          <a:p>
            <a:pPr>
              <a:defRPr sz="1900"/>
            </a:pPr>
            <a:r>
              <a:t>First of all, let’s me introduce briefly about heat stress in fish.</a:t>
            </a:r>
          </a:p>
          <a:p>
            <a:pPr>
              <a:defRPr sz="1900"/>
            </a:pPr>
            <a:r>
              <a:t>When the water temperature exceeds, it has effect with immune defense, digestive enzyme activity, protein synthesis as well as growth processes are repressed.</a:t>
            </a:r>
          </a:p>
          <a:p>
            <a:pPr>
              <a:defRPr sz="1900"/>
            </a:pPr>
            <a:r>
              <a:t>In the cell, there are two mains effect, induced accumulation of unfolding protein, stimulated HSP, and  stimulated thermosensory structure such as DNA, RNA, proteins, and lipids which lead to the activation of signal transduction pathways.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6" name="Shape 426"/>
          <p:cNvSpPr/>
          <p:nvPr>
            <p:ph type="sldImg"/>
          </p:nvPr>
        </p:nvSpPr>
        <p:spPr>
          <a:prstGeom prst="rect">
            <a:avLst/>
          </a:prstGeom>
        </p:spPr>
        <p:txBody>
          <a:bodyPr/>
          <a:lstStyle/>
          <a:p>
            <a:pPr/>
          </a:p>
        </p:txBody>
      </p:sp>
      <p:sp>
        <p:nvSpPr>
          <p:cNvPr id="427" name="Shape 427"/>
          <p:cNvSpPr/>
          <p:nvPr>
            <p:ph type="body" sz="quarter" idx="1"/>
          </p:nvPr>
        </p:nvSpPr>
        <p:spPr>
          <a:prstGeom prst="rect">
            <a:avLst/>
          </a:prstGeom>
        </p:spPr>
        <p:txBody>
          <a:bodyPr/>
          <a:lstStyle/>
          <a:p>
            <a:pPr>
              <a:defRPr sz="1400"/>
            </a:pPr>
            <a:r>
              <a:t>They selected 64 negatively correlated miRNA-mRNA interactions for screening based on the following; </a:t>
            </a:r>
          </a:p>
          <a:p>
            <a:pPr marL="185208" indent="-185208">
              <a:buSzPct val="125000"/>
              <a:buChar char="•"/>
              <a:defRPr sz="1400"/>
            </a:pPr>
            <a:r>
              <a:t>DE miRNAs, P&lt;0.05, fold-change ≥ 1.5 or ≤ 0.67, and RPM ≥ 5</a:t>
            </a:r>
          </a:p>
          <a:p>
            <a:pPr marL="185208" indent="-185208">
              <a:buSzPct val="125000"/>
              <a:buChar char="•"/>
              <a:defRPr sz="1400"/>
            </a:pPr>
            <a:r>
              <a:t>DE mRNAs, P&lt;0.05, fold-change ≥ 2 or ≤ 0.5, and FPKM ≥ 10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5" name="Shape 435"/>
          <p:cNvSpPr/>
          <p:nvPr>
            <p:ph type="sldImg"/>
          </p:nvPr>
        </p:nvSpPr>
        <p:spPr>
          <a:prstGeom prst="rect">
            <a:avLst/>
          </a:prstGeom>
        </p:spPr>
        <p:txBody>
          <a:bodyPr/>
          <a:lstStyle/>
          <a:p>
            <a:pPr/>
          </a:p>
        </p:txBody>
      </p:sp>
      <p:sp>
        <p:nvSpPr>
          <p:cNvPr id="436" name="Shape 436"/>
          <p:cNvSpPr/>
          <p:nvPr>
            <p:ph type="body" sz="quarter" idx="1"/>
          </p:nvPr>
        </p:nvSpPr>
        <p:spPr>
          <a:prstGeom prst="rect">
            <a:avLst/>
          </a:prstGeom>
        </p:spPr>
        <p:txBody>
          <a:bodyPr/>
          <a:lstStyle/>
          <a:p>
            <a:pPr/>
            <a:r>
              <a:t>They selected 15 DE miRNAs (13 known and two novel miRNAs).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5" name="Shape 445"/>
          <p:cNvSpPr/>
          <p:nvPr>
            <p:ph type="sldImg"/>
          </p:nvPr>
        </p:nvSpPr>
        <p:spPr>
          <a:prstGeom prst="rect">
            <a:avLst/>
          </a:prstGeom>
        </p:spPr>
        <p:txBody>
          <a:bodyPr/>
          <a:lstStyle/>
          <a:p>
            <a:pPr/>
          </a:p>
        </p:txBody>
      </p:sp>
      <p:sp>
        <p:nvSpPr>
          <p:cNvPr id="446" name="Shape 446"/>
          <p:cNvSpPr/>
          <p:nvPr>
            <p:ph type="body" sz="quarter" idx="1"/>
          </p:nvPr>
        </p:nvSpPr>
        <p:spPr>
          <a:prstGeom prst="rect">
            <a:avLst/>
          </a:prstGeom>
        </p:spPr>
        <p:txBody>
          <a:bodyPr/>
          <a:lstStyle/>
          <a:p>
            <a:pPr/>
            <a:r>
              <a:t>Then they selected nine mRNAs from the screened miRNA-mRNA pairs, and 16 other DE mRNAs detected in the livers of heat stressed GIFT. They found only ACOX1 have no expression patterns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2" name="Shape 452"/>
          <p:cNvSpPr/>
          <p:nvPr>
            <p:ph type="sldImg"/>
          </p:nvPr>
        </p:nvSpPr>
        <p:spPr>
          <a:prstGeom prst="rect">
            <a:avLst/>
          </a:prstGeom>
        </p:spPr>
        <p:txBody>
          <a:bodyPr/>
          <a:lstStyle/>
          <a:p>
            <a:pPr/>
          </a:p>
        </p:txBody>
      </p:sp>
      <p:sp>
        <p:nvSpPr>
          <p:cNvPr id="453" name="Shape 453"/>
          <p:cNvSpPr/>
          <p:nvPr>
            <p:ph type="body" sz="quarter" idx="1"/>
          </p:nvPr>
        </p:nvSpPr>
        <p:spPr>
          <a:prstGeom prst="rect">
            <a:avLst/>
          </a:prstGeom>
        </p:spPr>
        <p:txBody>
          <a:bodyPr/>
          <a:lstStyle/>
          <a:p>
            <a:pPr/>
            <a:r>
              <a:t>They found all the selected miRNAs and mRNAs have been expression patterns.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0" name="Shape 460"/>
          <p:cNvSpPr/>
          <p:nvPr>
            <p:ph type="sldImg"/>
          </p:nvPr>
        </p:nvSpPr>
        <p:spPr>
          <a:prstGeom prst="rect">
            <a:avLst/>
          </a:prstGeom>
        </p:spPr>
        <p:txBody>
          <a:bodyPr/>
          <a:lstStyle/>
          <a:p>
            <a:pPr/>
          </a:p>
        </p:txBody>
      </p:sp>
      <p:sp>
        <p:nvSpPr>
          <p:cNvPr id="461" name="Shape 461"/>
          <p:cNvSpPr/>
          <p:nvPr>
            <p:ph type="body" sz="quarter" idx="1"/>
          </p:nvPr>
        </p:nvSpPr>
        <p:spPr>
          <a:prstGeom prst="rect">
            <a:avLst/>
          </a:prstGeom>
        </p:spPr>
        <p:txBody>
          <a:bodyPr/>
          <a:lstStyle/>
          <a:p>
            <a:pPr/>
            <a:r>
              <a:t>They found only ACOX1 have no expression patterns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3" name="Shape 473"/>
          <p:cNvSpPr/>
          <p:nvPr>
            <p:ph type="sldImg"/>
          </p:nvPr>
        </p:nvSpPr>
        <p:spPr>
          <a:prstGeom prst="rect">
            <a:avLst/>
          </a:prstGeom>
        </p:spPr>
        <p:txBody>
          <a:bodyPr/>
          <a:lstStyle/>
          <a:p>
            <a:pPr/>
          </a:p>
        </p:txBody>
      </p:sp>
      <p:sp>
        <p:nvSpPr>
          <p:cNvPr id="474" name="Shape 474"/>
          <p:cNvSpPr/>
          <p:nvPr>
            <p:ph type="body" sz="quarter" idx="1"/>
          </p:nvPr>
        </p:nvSpPr>
        <p:spPr>
          <a:prstGeom prst="rect">
            <a:avLst/>
          </a:prstGeom>
        </p:spPr>
        <p:txBody>
          <a:bodyPr/>
          <a:lstStyle/>
          <a:p>
            <a:pPr>
              <a:defRPr sz="1300"/>
            </a:pPr>
            <a:r>
              <a:t>They described 11 DE genes, see on this table;</a:t>
            </a:r>
          </a:p>
          <a:p>
            <a:pPr marL="240770" indent="-240770">
              <a:buSzPct val="100000"/>
              <a:buAutoNum type="alphaUcPeriod" startAt="1"/>
              <a:defRPr sz="1300"/>
            </a:pPr>
            <a:r>
              <a:t>Five DE genes were annotated as regulation of organism system. The first group, it was related to steroid biosynthesis, inhibition of SC5d, MSMO1, and EPHX1</a:t>
            </a:r>
            <a:r>
              <a:rPr>
                <a:solidFill>
                  <a:srgbClr val="EB3A37"/>
                </a:solidFill>
              </a:rPr>
              <a:t> may reduce the reduce the synthesis steroid hormones from cholesterol. </a:t>
            </a:r>
            <a:r>
              <a:rPr>
                <a:solidFill>
                  <a:srgbClr val="030201"/>
                </a:solidFill>
              </a:rPr>
              <a:t>Disruption of steroid biosynthesis can result in impaired growth, development and reproduction, and the development of certain cancers.</a:t>
            </a:r>
            <a:r>
              <a:rPr>
                <a:solidFill>
                  <a:srgbClr val="EB3A37"/>
                </a:solidFill>
              </a:rPr>
              <a:t> </a:t>
            </a:r>
            <a:r>
              <a:rPr>
                <a:solidFill>
                  <a:srgbClr val="030201"/>
                </a:solidFill>
              </a:rPr>
              <a:t>For the CYP3a65 is an </a:t>
            </a:r>
            <a:r>
              <a:rPr>
                <a:solidFill>
                  <a:srgbClr val="EB3A37"/>
                </a:solidFill>
              </a:rPr>
              <a:t>ortholog of CYP3a, involved in the biotransformation of most drug and enzyme factors. MGST3b also has an important role in the biotransformation of xenobiotics. They suggest that down-regulated of both genes the detoxification of xenobiotic substances may have been impaired.</a:t>
            </a:r>
            <a:endParaRPr>
              <a:solidFill>
                <a:srgbClr val="EB3A37"/>
              </a:solidFill>
            </a:endParaRPr>
          </a:p>
          <a:p>
            <a:pPr marL="240770" indent="-240770">
              <a:buSzPct val="100000"/>
              <a:buAutoNum type="alphaUcPeriod" startAt="1"/>
              <a:defRPr sz="1300"/>
            </a:pPr>
            <a:r>
              <a:rPr>
                <a:solidFill>
                  <a:srgbClr val="030201"/>
                </a:solidFill>
              </a:rPr>
              <a:t>When fish exposed to water temperatures higher that their thermoneutral temperature, that increase the production and transportation of reactive oxygen that react with lipids, proteins, and nucleic acids. Some of DE genes response to heat stress were predicted to be metabolisms,</a:t>
            </a:r>
            <a:r>
              <a:rPr>
                <a:solidFill>
                  <a:srgbClr val="EB3A37"/>
                </a:solidFill>
              </a:rPr>
              <a:t> PCK2 expression and activity were enhanced under low-glucose conditions and increased usage of hepatic glycogen occurred under stress. LPL expression contributed to the conversion of TG to fatty acid in the liver to supply energy demand. They suggests for up-regulated of PCK2, LPL, and AGXTB </a:t>
            </a:r>
            <a:r>
              <a:rPr>
                <a:solidFill>
                  <a:srgbClr val="030201"/>
                </a:solidFill>
              </a:rPr>
              <a:t>(Alanine-glyoxylate aminotransferase b</a:t>
            </a:r>
            <a:r>
              <a:rPr>
                <a:solidFill>
                  <a:srgbClr val="EB3A37"/>
                </a:solidFill>
              </a:rPr>
              <a:t>) and dpwn-regulated of SHMT1 (</a:t>
            </a:r>
            <a:r>
              <a:rPr>
                <a:solidFill>
                  <a:srgbClr val="030201"/>
                </a:solidFill>
              </a:rPr>
              <a:t>Serine hydroxymethytransferase 1</a:t>
            </a:r>
            <a:r>
              <a:rPr>
                <a:solidFill>
                  <a:srgbClr val="EB3A37"/>
                </a:solidFill>
              </a:rPr>
              <a:t>)  and ADH5 (</a:t>
            </a:r>
            <a:r>
              <a:rPr>
                <a:solidFill>
                  <a:srgbClr val="030201"/>
                </a:solidFill>
              </a:rPr>
              <a:t>Alcohol dehydrogenase 5</a:t>
            </a:r>
            <a:r>
              <a:rPr>
                <a:solidFill>
                  <a:srgbClr val="EB3A37"/>
                </a:solidFill>
              </a:rPr>
              <a:t>) were detected in this study may have stimulated  an increase of glucose and lipid metabolism and expressed fatty acid 𝜷-oxidation which help to maintain homeostasis in liver under heat stress.</a:t>
            </a:r>
            <a:endParaRPr>
              <a:solidFill>
                <a:srgbClr val="EB3A37"/>
              </a:solidFill>
            </a:endParaRPr>
          </a:p>
          <a:p>
            <a:pPr marL="240770" indent="-240770">
              <a:buSzPct val="100000"/>
              <a:buAutoNum type="alphaUcPeriod" startAt="1"/>
              <a:defRPr sz="1300">
                <a:solidFill>
                  <a:srgbClr val="030201"/>
                </a:solidFill>
              </a:defRPr>
            </a:pPr>
            <a:r>
              <a:t>For the immune regulation, ตามตารางอ่านไปปปปป</a:t>
            </a:r>
          </a:p>
          <a:p>
            <a:pPr>
              <a:defRPr sz="1300"/>
            </a:pPr>
            <a:endParaRPr>
              <a:solidFill>
                <a:srgbClr val="EB3A37"/>
              </a:solidFill>
            </a:endParaRPr>
          </a:p>
          <a:p>
            <a:pPr>
              <a:defRPr sz="1300"/>
            </a:pPr>
            <a:endParaRPr>
              <a:solidFill>
                <a:srgbClr val="EB3A37"/>
              </a:solidFill>
            </a:endParaRPr>
          </a:p>
          <a:p>
            <a:pPr>
              <a:defRPr sz="1300"/>
            </a:pPr>
            <a:endParaRPr>
              <a:solidFill>
                <a:srgbClr val="EB3A37"/>
              </a:solidFill>
            </a:endParaRPr>
          </a:p>
          <a:p>
            <a:pPr>
              <a:defRPr sz="1300"/>
            </a:pPr>
            <a:endParaRPr>
              <a:solidFill>
                <a:srgbClr val="EB3A37"/>
              </a:solidFill>
            </a:endParaRPr>
          </a:p>
          <a:p>
            <a:pPr>
              <a:defRPr sz="1300"/>
            </a:pPr>
          </a:p>
          <a:p>
            <a:pPr>
              <a:defRPr sz="1300"/>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8" name="Shape 508"/>
          <p:cNvSpPr/>
          <p:nvPr>
            <p:ph type="sldImg"/>
          </p:nvPr>
        </p:nvSpPr>
        <p:spPr>
          <a:prstGeom prst="rect">
            <a:avLst/>
          </a:prstGeom>
        </p:spPr>
        <p:txBody>
          <a:bodyPr/>
          <a:lstStyle/>
          <a:p>
            <a:pPr/>
          </a:p>
        </p:txBody>
      </p:sp>
      <p:sp>
        <p:nvSpPr>
          <p:cNvPr id="509" name="Shape 509"/>
          <p:cNvSpPr/>
          <p:nvPr>
            <p:ph type="body" sz="quarter" idx="1"/>
          </p:nvPr>
        </p:nvSpPr>
        <p:spPr>
          <a:prstGeom prst="rect">
            <a:avLst/>
          </a:prstGeom>
        </p:spPr>
        <p:txBody>
          <a:bodyPr/>
          <a:lstStyle/>
          <a:p>
            <a:pPr>
              <a:defRPr sz="1800"/>
            </a:pPr>
            <a:r>
              <a:t>They verified 15 DE miRNAs and their negatively regulated target genes under heat stress. This is about miRNA-mRNA interaction pairs, they described in 11 pairs. </a:t>
            </a:r>
          </a:p>
          <a:p>
            <a:pPr marL="333375" indent="-333375">
              <a:buSzPct val="100000"/>
              <a:buAutoNum type="arabicPeriod" startAt="1"/>
              <a:defRPr sz="1800"/>
            </a:pPr>
            <a:r>
              <a:t>Up-regulated of miR-1/206-3p/194, inhibited MFAP4.</a:t>
            </a:r>
          </a:p>
          <a:p>
            <a:pPr marL="333375" indent="-333375">
              <a:buSzPct val="100000"/>
              <a:buAutoNum type="arabicPeriod" startAt="1"/>
              <a:defRPr sz="1800"/>
            </a:pPr>
            <a:r>
              <a:t>Up-regulated of miR-122, inhibited component C3 expression</a:t>
            </a:r>
          </a:p>
          <a:p>
            <a:pPr marL="333375" indent="-333375">
              <a:buSzPct val="100000"/>
              <a:buAutoNum type="arabicPeriod" startAt="1"/>
              <a:defRPr sz="1800"/>
            </a:pPr>
            <a:r>
              <a:t>Up-regulated of miR-194-3p, inhibited FADS2</a:t>
            </a:r>
          </a:p>
          <a:p>
            <a:pPr marL="333375" indent="-333375">
              <a:buSzPct val="100000"/>
              <a:buAutoNum type="arabicPeriod" startAt="1"/>
              <a:defRPr sz="1800"/>
            </a:pPr>
            <a:r>
              <a:t>Up-regulated of miR-22a-3p and miR-10c were inhibited GLRX and DGAT2, that play vital roles in lipid metabolism.</a:t>
            </a:r>
          </a:p>
          <a:p>
            <a:pPr marL="333375" indent="-333375">
              <a:buSzPct val="100000"/>
              <a:buAutoNum type="arabicPeriod" startAt="1"/>
              <a:defRPr sz="1800"/>
            </a:pPr>
            <a:r>
              <a:t>Up-regulated of let-7j and let7d-5p, inhibited TNIPI </a:t>
            </a:r>
          </a:p>
          <a:p>
            <a:pPr marL="333375" indent="-333375">
              <a:buSzPct val="100000"/>
              <a:buAutoNum type="arabicPeriod" startAt="1"/>
              <a:defRPr sz="1800"/>
            </a:pPr>
            <a:r>
              <a:t>Up-regulated of miR-122, inhibited HMOX1</a:t>
            </a:r>
          </a:p>
          <a:p>
            <a:pPr marL="333375" indent="-333375">
              <a:buSzPct val="100000"/>
              <a:buAutoNum type="arabicPeriod" startAt="1"/>
              <a:defRPr sz="1800"/>
            </a:pPr>
            <a:r>
              <a:t>Down-regulated of miR-16b-5p and miR-730a-5p, EGLN2 over expressed </a:t>
            </a:r>
          </a:p>
          <a:p>
            <a:pPr marL="333375" indent="-333375">
              <a:buSzPct val="100000"/>
              <a:buAutoNum type="arabicPeriod" startAt="1"/>
              <a:defRPr sz="1800"/>
            </a:pPr>
            <a:r>
              <a:t>Up-regulated of two novel genes were inhibited AQP10a</a:t>
            </a:r>
          </a:p>
          <a:p>
            <a:pPr marL="333375" indent="-333375">
              <a:buSzPct val="100000"/>
              <a:buAutoNum type="arabicPeriod" startAt="1"/>
              <a:defRPr sz="1800"/>
            </a:pPr>
            <a:r>
              <a:t>Down-regulated miR-1338-5p, up-regulated GHITM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sldImg"/>
          </p:nvPr>
        </p:nvSpPr>
        <p:spPr>
          <a:prstGeom prst="rect">
            <a:avLst/>
          </a:prstGeom>
        </p:spPr>
        <p:txBody>
          <a:bodyPr/>
          <a:lstStyle/>
          <a:p>
            <a:pPr/>
          </a:p>
        </p:txBody>
      </p:sp>
      <p:sp>
        <p:nvSpPr>
          <p:cNvPr id="153" name="Shape 153"/>
          <p:cNvSpPr/>
          <p:nvPr>
            <p:ph type="body" sz="quarter" idx="1"/>
          </p:nvPr>
        </p:nvSpPr>
        <p:spPr>
          <a:prstGeom prst="rect">
            <a:avLst/>
          </a:prstGeom>
        </p:spPr>
        <p:txBody>
          <a:bodyPr/>
          <a:lstStyle/>
          <a:p>
            <a:pPr>
              <a:defRPr sz="2000"/>
            </a:pPr>
            <a:r>
              <a:t>Tilapia is a popular fish, they have been introduced several countries because they is an inexpensive and high protein. </a:t>
            </a:r>
          </a:p>
          <a:p>
            <a:pPr>
              <a:defRPr sz="2000"/>
            </a:pPr>
            <a:r>
              <a:t>The GIFT is a genetically improved farmed tilapia, they were developed to be faster growing and adaptable.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a:p>
        </p:txBody>
      </p:sp>
      <p:sp>
        <p:nvSpPr>
          <p:cNvPr id="164" name="Shape 164"/>
          <p:cNvSpPr/>
          <p:nvPr>
            <p:ph type="body" sz="quarter" idx="1"/>
          </p:nvPr>
        </p:nvSpPr>
        <p:spPr>
          <a:prstGeom prst="rect">
            <a:avLst/>
          </a:prstGeom>
        </p:spPr>
        <p:txBody>
          <a:bodyPr/>
          <a:lstStyle/>
          <a:p>
            <a:pPr/>
            <a:r>
              <a:t>miRNAs are a class of small non-coding RNAs, the function of miRNAs are translational interference and transcript degradation. miRNAs has a negative interaction with mRNA. The translation is repressed.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p>
            <a:pPr>
              <a:defRPr sz="1700"/>
            </a:pPr>
            <a:r>
              <a:t>The GIFT used in this study were 16th generation in same genetic background and were offspring of the same family. A total of 540 fish we selected for this experiment, and they were acclimatized in tanks containing 28ºC water.</a:t>
            </a:r>
          </a:p>
          <a:p>
            <a:pPr>
              <a:defRPr sz="1700"/>
            </a:pPr>
            <a:r>
              <a:t>They determined by observing the fish at eight groups temperature: 35.5, 36, 36.5, 37, 37.5, 38, 38.5, and 39ºC. Eight treatments with three replicates, each with ten fish,</a:t>
            </a:r>
          </a:p>
          <a:p>
            <a:pPr marL="291041" indent="-291041">
              <a:buSzPct val="125000"/>
              <a:buChar char="-"/>
              <a:defRPr sz="1700"/>
            </a:pPr>
            <a:r>
              <a:t>The cumulative mortality of each treatment group within 48h was counted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ph type="sldImg"/>
          </p:nvPr>
        </p:nvSpPr>
        <p:spPr>
          <a:prstGeom prst="rect">
            <a:avLst/>
          </a:prstGeom>
        </p:spPr>
        <p:txBody>
          <a:bodyPr/>
          <a:lstStyle/>
          <a:p>
            <a:pPr/>
          </a:p>
        </p:txBody>
      </p:sp>
      <p:sp>
        <p:nvSpPr>
          <p:cNvPr id="233" name="Shape 233"/>
          <p:cNvSpPr/>
          <p:nvPr>
            <p:ph type="body" sz="quarter" idx="1"/>
          </p:nvPr>
        </p:nvSpPr>
        <p:spPr>
          <a:prstGeom prst="rect">
            <a:avLst/>
          </a:prstGeom>
        </p:spPr>
        <p:txBody>
          <a:bodyPr/>
          <a:lstStyle/>
          <a:p>
            <a:pPr>
              <a:defRPr sz="1800"/>
            </a:pPr>
            <a:r>
              <a:t>An increase of water temperature (35.5 to 39 ºC) significantly increased the mortality of the GIFT after 48h under heat stress.</a:t>
            </a:r>
          </a:p>
          <a:p>
            <a:pPr marL="291041" indent="-291041">
              <a:buSzPct val="125000"/>
              <a:buChar char="-"/>
              <a:defRPr sz="1800"/>
            </a:pPr>
            <a:r>
              <a:t>The 48-h LT50 was determined as 37.5ºC by linear interpolation.</a:t>
            </a:r>
          </a:p>
          <a:p>
            <a:pPr marL="291041" indent="-291041">
              <a:buSzPct val="125000"/>
              <a:buChar char="-"/>
              <a:defRPr sz="1800"/>
            </a:pPr>
            <a:r>
              <a:t>So, they chose the 37.5ºC as the heat-stress temperature for this study.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ph type="sldImg"/>
          </p:nvPr>
        </p:nvSpPr>
        <p:spPr>
          <a:prstGeom prst="rect">
            <a:avLst/>
          </a:prstGeom>
        </p:spPr>
        <p:txBody>
          <a:bodyPr/>
          <a:lstStyle/>
          <a:p>
            <a:pPr/>
          </a:p>
        </p:txBody>
      </p:sp>
      <p:sp>
        <p:nvSpPr>
          <p:cNvPr id="285" name="Shape 285"/>
          <p:cNvSpPr/>
          <p:nvPr>
            <p:ph type="body" sz="quarter" idx="1"/>
          </p:nvPr>
        </p:nvSpPr>
        <p:spPr>
          <a:prstGeom prst="rect">
            <a:avLst/>
          </a:prstGeom>
        </p:spPr>
        <p:txBody>
          <a:bodyPr/>
          <a:lstStyle/>
          <a:p>
            <a:pPr>
              <a:defRPr sz="1900"/>
            </a:pPr>
            <a:r>
              <a:t>The 300 GIFT were stocked in tanks (50 fish per tank) at the initial temperature of 28ºC. They classified into six groups; three control groups (CO-1,CO-2, and CO-3) and three heat-stressed groups (HTS-1, HTS-2, and HTS-3). </a:t>
            </a:r>
          </a:p>
          <a:p>
            <a:pPr marL="320145" indent="-320145">
              <a:buSzPct val="125000"/>
              <a:buChar char="-"/>
              <a:defRPr sz="1900"/>
            </a:pPr>
            <a:r>
              <a:t>The control GIFT groups were at the temperature 28ºC and livers were immediately removed and stored in liquid nitrogen.</a:t>
            </a:r>
          </a:p>
          <a:p>
            <a:pPr marL="320145" indent="-320145">
              <a:buSzPct val="125000"/>
              <a:buChar char="-"/>
              <a:defRPr sz="1900"/>
            </a:pPr>
            <a:r>
              <a:t>For the HTS groups, they would like to know what time periods post heat stress (37.5ºC) that has the most effective to the fish then they decided to classify into six time periods post heat stress; 0, 6, 12, 24, 36, and 48 h measure by blood samples (WBC, RBC counts, and lysozyme activity).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5" name="Shape 295"/>
          <p:cNvSpPr/>
          <p:nvPr>
            <p:ph type="sldImg"/>
          </p:nvPr>
        </p:nvSpPr>
        <p:spPr>
          <a:prstGeom prst="rect">
            <a:avLst/>
          </a:prstGeom>
        </p:spPr>
        <p:txBody>
          <a:bodyPr/>
          <a:lstStyle/>
          <a:p>
            <a:pPr/>
          </a:p>
        </p:txBody>
      </p:sp>
      <p:sp>
        <p:nvSpPr>
          <p:cNvPr id="296" name="Shape 296"/>
          <p:cNvSpPr/>
          <p:nvPr>
            <p:ph type="body" sz="quarter" idx="1"/>
          </p:nvPr>
        </p:nvSpPr>
        <p:spPr>
          <a:prstGeom prst="rect">
            <a:avLst/>
          </a:prstGeom>
        </p:spPr>
        <p:txBody>
          <a:bodyPr/>
          <a:lstStyle/>
          <a:p>
            <a:pPr>
              <a:defRPr sz="2000"/>
            </a:pPr>
            <a:r>
              <a:t>As the results shown the WBC, RBC counts, and lysozyme activity in HTS-GIFT increased from 0 to 24h and then decreased at 36 and 48h.</a:t>
            </a:r>
          </a:p>
          <a:p>
            <a:pPr>
              <a:defRPr sz="2000"/>
            </a:pPr>
            <a: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6" name="Shape 326"/>
          <p:cNvSpPr/>
          <p:nvPr>
            <p:ph type="sldImg"/>
          </p:nvPr>
        </p:nvSpPr>
        <p:spPr>
          <a:prstGeom prst="rect">
            <a:avLst/>
          </a:prstGeom>
        </p:spPr>
        <p:txBody>
          <a:bodyPr/>
          <a:lstStyle/>
          <a:p>
            <a:pPr/>
          </a:p>
        </p:txBody>
      </p:sp>
      <p:sp>
        <p:nvSpPr>
          <p:cNvPr id="327" name="Shape 327"/>
          <p:cNvSpPr/>
          <p:nvPr>
            <p:ph type="body" sz="quarter" idx="1"/>
          </p:nvPr>
        </p:nvSpPr>
        <p:spPr>
          <a:prstGeom prst="rect">
            <a:avLst/>
          </a:prstGeom>
        </p:spPr>
        <p:txBody>
          <a:bodyPr/>
          <a:lstStyle/>
          <a:p>
            <a:pPr>
              <a:defRPr sz="2000"/>
            </a:pPr>
            <a:r>
              <a:t>Based on this results, they decided to use from 24h post 37.5ºC of HST-GIFT to investigate the regulatory mechanisms of miRNA-mRNA interactions.</a:t>
            </a:r>
          </a:p>
          <a:p>
            <a:pPr>
              <a:defRPr sz="2000"/>
            </a:pPr>
            <a:r>
              <a:t>The temperature of HST-GIFT groups were rapidly increased to 37.5ºC and livers were sampled at 24h of heat stress and stored in liquid nitrogen.</a:t>
            </a:r>
          </a:p>
          <a:p>
            <a:pPr>
              <a:defRPr sz="2000"/>
            </a:p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13165980" y="952500"/>
            <a:ext cx="9525001" cy="11468100"/>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15760700" y="7048500"/>
            <a:ext cx="7404100" cy="5549900"/>
          </a:xfrm>
          <a:prstGeom prst="rect">
            <a:avLst/>
          </a:prstGeom>
        </p:spPr>
        <p:txBody>
          <a:bodyPr lIns="91439" tIns="45719" rIns="91439" bIns="45719" anchor="t">
            <a:noAutofit/>
          </a:bodyPr>
          <a:lstStyle/>
          <a:p>
            <a:pPr/>
          </a:p>
        </p:txBody>
      </p:sp>
      <p:sp>
        <p:nvSpPr>
          <p:cNvPr id="84" name="Image"/>
          <p:cNvSpPr/>
          <p:nvPr>
            <p:ph type="pic" sz="quarter" idx="14"/>
          </p:nvPr>
        </p:nvSpPr>
        <p:spPr>
          <a:xfrm>
            <a:off x="15760700" y="1130300"/>
            <a:ext cx="7404100" cy="5549900"/>
          </a:xfrm>
          <a:prstGeom prst="rect">
            <a:avLst/>
          </a:prstGeom>
        </p:spPr>
        <p:txBody>
          <a:bodyPr lIns="91439" tIns="45719" rIns="91439" bIns="45719" anchor="t">
            <a:noAutofit/>
          </a:bodyPr>
          <a:lstStyle/>
          <a:p>
            <a:pPr/>
          </a:p>
        </p:txBody>
      </p:sp>
      <p:sp>
        <p:nvSpPr>
          <p:cNvPr id="85" name="Image"/>
          <p:cNvSpPr/>
          <p:nvPr>
            <p:ph type="pic" idx="15"/>
          </p:nvPr>
        </p:nvSpPr>
        <p:spPr>
          <a:xfrm>
            <a:off x="1206500" y="1130300"/>
            <a:ext cx="1417320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
        <p:nvSpPr>
          <p:cNvPr id="4"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3.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The expression profiles of miRNA-mRNA…"/>
          <p:cNvSpPr txBox="1"/>
          <p:nvPr>
            <p:ph type="ctrTitle"/>
          </p:nvPr>
        </p:nvSpPr>
        <p:spPr>
          <a:xfrm>
            <a:off x="-8060" y="1102001"/>
            <a:ext cx="24400120" cy="5844899"/>
          </a:xfrm>
          <a:prstGeom prst="rect">
            <a:avLst/>
          </a:prstGeom>
          <a:solidFill>
            <a:schemeClr val="accent2">
              <a:hueOff val="260011"/>
              <a:satOff val="17755"/>
              <a:lumOff val="-25437"/>
            </a:schemeClr>
          </a:solidFill>
        </p:spPr>
        <p:txBody>
          <a:bodyPr anchor="ctr"/>
          <a:lstStyle/>
          <a:p>
            <a:pPr>
              <a:defRPr sz="8400">
                <a:solidFill>
                  <a:srgbClr val="FFFFFF"/>
                </a:solidFill>
              </a:defRPr>
            </a:pPr>
            <a:r>
              <a:t>The expression profiles of miRNA-mRNA </a:t>
            </a:r>
          </a:p>
          <a:p>
            <a:pPr>
              <a:defRPr sz="8400">
                <a:solidFill>
                  <a:srgbClr val="FFFFFF"/>
                </a:solidFill>
              </a:defRPr>
            </a:pPr>
            <a:r>
              <a:t>of early response in genetically improved </a:t>
            </a:r>
          </a:p>
          <a:p>
            <a:pPr>
              <a:defRPr sz="8400">
                <a:solidFill>
                  <a:srgbClr val="FFFFFF"/>
                </a:solidFill>
              </a:defRPr>
            </a:pPr>
            <a:r>
              <a:t>farmed tilapia (</a:t>
            </a:r>
            <a:r>
              <a:rPr i="1">
                <a:latin typeface="Helvetica Neue"/>
                <a:ea typeface="Helvetica Neue"/>
                <a:cs typeface="Helvetica Neue"/>
                <a:sym typeface="Helvetica Neue"/>
              </a:rPr>
              <a:t>Oreochromis niloticus</a:t>
            </a:r>
            <a:r>
              <a:t>) liver </a:t>
            </a:r>
          </a:p>
          <a:p>
            <a:pPr>
              <a:defRPr sz="8400">
                <a:solidFill>
                  <a:srgbClr val="FFFFFF"/>
                </a:solidFill>
              </a:defRPr>
            </a:pPr>
            <a:r>
              <a:t>by acute heat stress</a:t>
            </a:r>
          </a:p>
        </p:txBody>
      </p:sp>
      <p:sp>
        <p:nvSpPr>
          <p:cNvPr id="120" name="Jun Qiang, Wen J. Bao, Fan Y. Tao, Jie He, Xia H. Li, Pao Xu and Lan Y. Sun"/>
          <p:cNvSpPr txBox="1"/>
          <p:nvPr>
            <p:ph type="subTitle" sz="quarter" idx="1"/>
          </p:nvPr>
        </p:nvSpPr>
        <p:spPr>
          <a:xfrm>
            <a:off x="1778000" y="7591890"/>
            <a:ext cx="20828000" cy="564221"/>
          </a:xfrm>
          <a:prstGeom prst="rect">
            <a:avLst/>
          </a:prstGeom>
        </p:spPr>
        <p:txBody>
          <a:bodyPr/>
          <a:lstStyle>
            <a:lvl1pPr defTabSz="643889">
              <a:spcBef>
                <a:spcPts val="3500"/>
              </a:spcBef>
              <a:defRPr b="1" sz="2964"/>
            </a:lvl1pPr>
          </a:lstStyle>
          <a:p>
            <a:pPr/>
            <a:r>
              <a:t>Jun Qiang, Wen J. Bao, Fan Y. Tao, Jie He, Xia H. Li, Pao Xu and Lan Y. Sun</a:t>
            </a:r>
          </a:p>
        </p:txBody>
      </p:sp>
      <p:sp>
        <p:nvSpPr>
          <p:cNvPr id="121" name="By KRAITAVIN Waraporn, D2 (2017/12/19)"/>
          <p:cNvSpPr txBox="1"/>
          <p:nvPr/>
        </p:nvSpPr>
        <p:spPr>
          <a:xfrm>
            <a:off x="1778000" y="9731840"/>
            <a:ext cx="20828000" cy="5642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643889">
              <a:spcBef>
                <a:spcPts val="3500"/>
              </a:spcBef>
              <a:defRPr sz="2964"/>
            </a:lvl1pPr>
          </a:lstStyle>
          <a:p>
            <a:pPr/>
            <a:r>
              <a:t>By KRAITAVIN Waraporn, D2 (2017/12/19)</a:t>
            </a:r>
          </a:p>
        </p:txBody>
      </p:sp>
      <p:sp>
        <p:nvSpPr>
          <p:cNvPr id="122" name="Slide Number"/>
          <p:cNvSpPr txBox="1"/>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8" name="Treatment and sampling GIFT under heat stress"/>
          <p:cNvSpPr txBox="1"/>
          <p:nvPr>
            <p:ph type="title"/>
          </p:nvPr>
        </p:nvSpPr>
        <p:spPr>
          <a:xfrm>
            <a:off x="563329" y="355600"/>
            <a:ext cx="23257342" cy="2286000"/>
          </a:xfrm>
          <a:prstGeom prst="rect">
            <a:avLst/>
          </a:prstGeom>
          <a:solidFill>
            <a:schemeClr val="accent2">
              <a:hueOff val="260011"/>
              <a:satOff val="17755"/>
              <a:lumOff val="-25437"/>
            </a:schemeClr>
          </a:solidFill>
        </p:spPr>
        <p:txBody>
          <a:bodyPr/>
          <a:lstStyle>
            <a:lvl1pPr defTabSz="586104">
              <a:defRPr b="1" sz="7951">
                <a:solidFill>
                  <a:srgbClr val="FBFBFB"/>
                </a:solidFill>
                <a:latin typeface="Helvetica Neue"/>
                <a:ea typeface="Helvetica Neue"/>
                <a:cs typeface="Helvetica Neue"/>
                <a:sym typeface="Helvetica Neue"/>
              </a:defRPr>
            </a:lvl1pPr>
          </a:lstStyle>
          <a:p>
            <a:pPr/>
            <a:r>
              <a:t>Treatment and sampling GIFT under heat stress  </a:t>
            </a:r>
          </a:p>
        </p:txBody>
      </p:sp>
      <p:sp>
        <p:nvSpPr>
          <p:cNvPr id="29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0" name="Arrow"/>
          <p:cNvSpPr/>
          <p:nvPr/>
        </p:nvSpPr>
        <p:spPr>
          <a:xfrm rot="5400000">
            <a:off x="11171384" y="8111392"/>
            <a:ext cx="2041232" cy="1013294"/>
          </a:xfrm>
          <a:prstGeom prst="rightArrow">
            <a:avLst>
              <a:gd name="adj1" fmla="val 32000"/>
              <a:gd name="adj2" fmla="val 77306"/>
            </a:avLst>
          </a:pr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01" name="Then they chosen at 24h post 37.5ºC as the heat stress treatments (HTS) in this study.…"/>
          <p:cNvSpPr txBox="1"/>
          <p:nvPr/>
        </p:nvSpPr>
        <p:spPr>
          <a:xfrm>
            <a:off x="7227074" y="10306057"/>
            <a:ext cx="9929851" cy="19701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96874" indent="-396874" algn="l">
              <a:buSzPct val="125000"/>
              <a:buChar char="•"/>
            </a:pPr>
            <a:r>
              <a:t>Then they chosen at 24h post 37.5ºC as the heat stress treatments</a:t>
            </a:r>
            <a:r>
              <a:rPr>
                <a:solidFill>
                  <a:srgbClr val="EB3A37"/>
                </a:solidFill>
              </a:rPr>
              <a:t> (HTS)</a:t>
            </a:r>
            <a:r>
              <a:t> in this study.</a:t>
            </a:r>
          </a:p>
          <a:p>
            <a:pPr marL="396874" indent="-396874" algn="l">
              <a:buSzPct val="125000"/>
              <a:buChar char="•"/>
            </a:pPr>
            <a:r>
              <a:t>Livers were immediately removed and stored in liquid nitrogen. </a:t>
            </a:r>
          </a:p>
        </p:txBody>
      </p:sp>
      <p:grpSp>
        <p:nvGrpSpPr>
          <p:cNvPr id="325" name="Group"/>
          <p:cNvGrpSpPr/>
          <p:nvPr/>
        </p:nvGrpSpPr>
        <p:grpSpPr>
          <a:xfrm>
            <a:off x="6508329" y="3171611"/>
            <a:ext cx="11367343" cy="3758410"/>
            <a:chOff x="0" y="0"/>
            <a:chExt cx="11367341" cy="3758409"/>
          </a:xfrm>
        </p:grpSpPr>
        <p:grpSp>
          <p:nvGrpSpPr>
            <p:cNvPr id="320" name="Group"/>
            <p:cNvGrpSpPr/>
            <p:nvPr/>
          </p:nvGrpSpPr>
          <p:grpSpPr>
            <a:xfrm>
              <a:off x="0" y="988312"/>
              <a:ext cx="11367343" cy="2770098"/>
              <a:chOff x="0" y="0"/>
              <a:chExt cx="11367342" cy="2770096"/>
            </a:xfrm>
          </p:grpSpPr>
          <p:grpSp>
            <p:nvGrpSpPr>
              <p:cNvPr id="307" name="Group"/>
              <p:cNvGrpSpPr/>
              <p:nvPr/>
            </p:nvGrpSpPr>
            <p:grpSpPr>
              <a:xfrm>
                <a:off x="0" y="-1"/>
                <a:ext cx="2098341" cy="2770098"/>
                <a:chOff x="0" y="0"/>
                <a:chExt cx="2098340" cy="2770096"/>
              </a:xfrm>
            </p:grpSpPr>
            <p:sp>
              <p:nvSpPr>
                <p:cNvPr id="302" name="Cylinder"/>
                <p:cNvSpPr/>
                <p:nvPr/>
              </p:nvSpPr>
              <p:spPr>
                <a:xfrm>
                  <a:off x="0" y="0"/>
                  <a:ext cx="2098341" cy="2770097"/>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chemeClr val="accent5">
                    <a:hueOff val="-82419"/>
                    <a:satOff val="-9513"/>
                    <a:lumOff val="-16343"/>
                  </a:schemeClr>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nvGrpSpPr>
                <p:cNvPr id="306" name="Group"/>
                <p:cNvGrpSpPr/>
                <p:nvPr/>
              </p:nvGrpSpPr>
              <p:grpSpPr>
                <a:xfrm>
                  <a:off x="205251" y="1114531"/>
                  <a:ext cx="1687839" cy="1156598"/>
                  <a:chOff x="0" y="0"/>
                  <a:chExt cx="1687838" cy="1156597"/>
                </a:xfrm>
              </p:grpSpPr>
              <p:sp>
                <p:nvSpPr>
                  <p:cNvPr id="303" name="Fish"/>
                  <p:cNvSpPr/>
                  <p:nvPr/>
                </p:nvSpPr>
                <p:spPr>
                  <a:xfrm>
                    <a:off x="301721" y="788169"/>
                    <a:ext cx="960121"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304" name="Fish"/>
                  <p:cNvSpPr/>
                  <p:nvPr/>
                </p:nvSpPr>
                <p:spPr>
                  <a:xfrm>
                    <a:off x="0" y="-1"/>
                    <a:ext cx="960120"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305" name="Fish"/>
                  <p:cNvSpPr/>
                  <p:nvPr/>
                </p:nvSpPr>
                <p:spPr>
                  <a:xfrm>
                    <a:off x="727718" y="258659"/>
                    <a:ext cx="960121" cy="368428"/>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grpSp>
          <p:grpSp>
            <p:nvGrpSpPr>
              <p:cNvPr id="313" name="Group"/>
              <p:cNvGrpSpPr/>
              <p:nvPr/>
            </p:nvGrpSpPr>
            <p:grpSpPr>
              <a:xfrm>
                <a:off x="9269001" y="-1"/>
                <a:ext cx="2098342" cy="2770098"/>
                <a:chOff x="0" y="0"/>
                <a:chExt cx="2098340" cy="2770096"/>
              </a:xfrm>
            </p:grpSpPr>
            <p:sp>
              <p:nvSpPr>
                <p:cNvPr id="308" name="Cylinder"/>
                <p:cNvSpPr/>
                <p:nvPr/>
              </p:nvSpPr>
              <p:spPr>
                <a:xfrm>
                  <a:off x="0" y="0"/>
                  <a:ext cx="2098341" cy="2770097"/>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chemeClr val="accent5">
                    <a:hueOff val="-82419"/>
                    <a:satOff val="-9513"/>
                    <a:lumOff val="-16343"/>
                  </a:schemeClr>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nvGrpSpPr>
                <p:cNvPr id="312" name="Group"/>
                <p:cNvGrpSpPr/>
                <p:nvPr/>
              </p:nvGrpSpPr>
              <p:grpSpPr>
                <a:xfrm>
                  <a:off x="205251" y="1114531"/>
                  <a:ext cx="1687839" cy="1156598"/>
                  <a:chOff x="0" y="0"/>
                  <a:chExt cx="1687838" cy="1156597"/>
                </a:xfrm>
              </p:grpSpPr>
              <p:sp>
                <p:nvSpPr>
                  <p:cNvPr id="309" name="Fish"/>
                  <p:cNvSpPr/>
                  <p:nvPr/>
                </p:nvSpPr>
                <p:spPr>
                  <a:xfrm>
                    <a:off x="301721" y="788169"/>
                    <a:ext cx="960121"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310" name="Fish"/>
                  <p:cNvSpPr/>
                  <p:nvPr/>
                </p:nvSpPr>
                <p:spPr>
                  <a:xfrm>
                    <a:off x="0" y="-1"/>
                    <a:ext cx="960120"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311" name="Fish"/>
                  <p:cNvSpPr/>
                  <p:nvPr/>
                </p:nvSpPr>
                <p:spPr>
                  <a:xfrm>
                    <a:off x="727718" y="258659"/>
                    <a:ext cx="960121" cy="368428"/>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grpSp>
          <p:grpSp>
            <p:nvGrpSpPr>
              <p:cNvPr id="319" name="Group"/>
              <p:cNvGrpSpPr/>
              <p:nvPr/>
            </p:nvGrpSpPr>
            <p:grpSpPr>
              <a:xfrm>
                <a:off x="4634500" y="-1"/>
                <a:ext cx="2098342" cy="2770098"/>
                <a:chOff x="0" y="0"/>
                <a:chExt cx="2098340" cy="2770096"/>
              </a:xfrm>
            </p:grpSpPr>
            <p:sp>
              <p:nvSpPr>
                <p:cNvPr id="314" name="Cylinder"/>
                <p:cNvSpPr/>
                <p:nvPr/>
              </p:nvSpPr>
              <p:spPr>
                <a:xfrm>
                  <a:off x="0" y="0"/>
                  <a:ext cx="2098341" cy="2770097"/>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chemeClr val="accent5">
                    <a:hueOff val="-82419"/>
                    <a:satOff val="-9513"/>
                    <a:lumOff val="-16343"/>
                  </a:schemeClr>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nvGrpSpPr>
                <p:cNvPr id="318" name="Group"/>
                <p:cNvGrpSpPr/>
                <p:nvPr/>
              </p:nvGrpSpPr>
              <p:grpSpPr>
                <a:xfrm>
                  <a:off x="205251" y="1114531"/>
                  <a:ext cx="1687839" cy="1156598"/>
                  <a:chOff x="0" y="0"/>
                  <a:chExt cx="1687838" cy="1156597"/>
                </a:xfrm>
              </p:grpSpPr>
              <p:sp>
                <p:nvSpPr>
                  <p:cNvPr id="315" name="Fish"/>
                  <p:cNvSpPr/>
                  <p:nvPr/>
                </p:nvSpPr>
                <p:spPr>
                  <a:xfrm>
                    <a:off x="301721" y="788169"/>
                    <a:ext cx="960121"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316" name="Fish"/>
                  <p:cNvSpPr/>
                  <p:nvPr/>
                </p:nvSpPr>
                <p:spPr>
                  <a:xfrm>
                    <a:off x="0" y="-1"/>
                    <a:ext cx="960120"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317" name="Fish"/>
                  <p:cNvSpPr/>
                  <p:nvPr/>
                </p:nvSpPr>
                <p:spPr>
                  <a:xfrm>
                    <a:off x="727718" y="258659"/>
                    <a:ext cx="960121" cy="368428"/>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grpSp>
        </p:grpSp>
        <p:grpSp>
          <p:nvGrpSpPr>
            <p:cNvPr id="324" name="Group"/>
            <p:cNvGrpSpPr/>
            <p:nvPr/>
          </p:nvGrpSpPr>
          <p:grpSpPr>
            <a:xfrm>
              <a:off x="427378" y="0"/>
              <a:ext cx="10512586" cy="560449"/>
              <a:chOff x="0" y="0"/>
              <a:chExt cx="10512585" cy="560448"/>
            </a:xfrm>
          </p:grpSpPr>
          <p:sp>
            <p:nvSpPr>
              <p:cNvPr id="321" name="HTS-1"/>
              <p:cNvSpPr txBox="1"/>
              <p:nvPr/>
            </p:nvSpPr>
            <p:spPr>
              <a:xfrm>
                <a:off x="-1" y="-1"/>
                <a:ext cx="1243585"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HTS-1</a:t>
                </a:r>
              </a:p>
            </p:txBody>
          </p:sp>
          <p:sp>
            <p:nvSpPr>
              <p:cNvPr id="322" name="HTS-2"/>
              <p:cNvSpPr txBox="1"/>
              <p:nvPr/>
            </p:nvSpPr>
            <p:spPr>
              <a:xfrm>
                <a:off x="4634500" y="-1"/>
                <a:ext cx="1243585"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HTS-2</a:t>
                </a:r>
              </a:p>
            </p:txBody>
          </p:sp>
          <p:sp>
            <p:nvSpPr>
              <p:cNvPr id="323" name="HTS-3"/>
              <p:cNvSpPr txBox="1"/>
              <p:nvPr/>
            </p:nvSpPr>
            <p:spPr>
              <a:xfrm>
                <a:off x="9269001" y="-1"/>
                <a:ext cx="1243585"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HTS-3</a:t>
                </a:r>
              </a:p>
            </p:txBody>
          </p:sp>
        </p:grpSp>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0" name="Screen Shot 2560-12-13 at 11.11.35 AM.png" descr="Screen Shot 2560-12-13 at 11.11.35 AM.png"/>
          <p:cNvPicPr>
            <a:picLocks noChangeAspect="1"/>
          </p:cNvPicPr>
          <p:nvPr/>
        </p:nvPicPr>
        <p:blipFill>
          <a:blip r:embed="rId3">
            <a:extLst/>
          </a:blip>
          <a:stretch>
            <a:fillRect/>
          </a:stretch>
        </p:blipFill>
        <p:spPr>
          <a:xfrm>
            <a:off x="417662" y="2984600"/>
            <a:ext cx="11185855" cy="7746800"/>
          </a:xfrm>
          <a:prstGeom prst="rect">
            <a:avLst/>
          </a:prstGeom>
          <a:ln w="12700">
            <a:miter lim="400000"/>
          </a:ln>
        </p:spPr>
      </p:pic>
      <p:pic>
        <p:nvPicPr>
          <p:cNvPr id="331" name="Screen Shot 2560-12-13 at 11.11.45 AM.png" descr="Screen Shot 2560-12-13 at 11.11.45 AM.png"/>
          <p:cNvPicPr>
            <a:picLocks noChangeAspect="1"/>
          </p:cNvPicPr>
          <p:nvPr/>
        </p:nvPicPr>
        <p:blipFill>
          <a:blip r:embed="rId4">
            <a:extLst/>
          </a:blip>
          <a:stretch>
            <a:fillRect/>
          </a:stretch>
        </p:blipFill>
        <p:spPr>
          <a:xfrm>
            <a:off x="11216397" y="3417548"/>
            <a:ext cx="13042741" cy="6880904"/>
          </a:xfrm>
          <a:prstGeom prst="rect">
            <a:avLst/>
          </a:prstGeom>
          <a:ln w="12700">
            <a:miter lim="400000"/>
          </a:ln>
        </p:spPr>
      </p:pic>
      <p:sp>
        <p:nvSpPr>
          <p:cNvPr id="332" name="Figure 2: (a) the repeatability analysis of miRNA libraries between samples, and (b) distribution of the assembled genes and transcript leanght."/>
          <p:cNvSpPr txBox="1"/>
          <p:nvPr/>
        </p:nvSpPr>
        <p:spPr>
          <a:xfrm>
            <a:off x="771774" y="11721656"/>
            <a:ext cx="22840451" cy="10303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Figure 2: (a) the repeatability analysis of miRNA libraries between samples, and (b) distribution of the assembled genes and transcript leanght. </a:t>
            </a:r>
          </a:p>
        </p:txBody>
      </p:sp>
      <p:sp>
        <p:nvSpPr>
          <p:cNvPr id="333" name="(a)"/>
          <p:cNvSpPr txBox="1"/>
          <p:nvPr/>
        </p:nvSpPr>
        <p:spPr>
          <a:xfrm>
            <a:off x="842526" y="2249577"/>
            <a:ext cx="55854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a:t>
            </a:r>
          </a:p>
        </p:txBody>
      </p:sp>
      <p:sp>
        <p:nvSpPr>
          <p:cNvPr id="334" name="(b)"/>
          <p:cNvSpPr txBox="1"/>
          <p:nvPr/>
        </p:nvSpPr>
        <p:spPr>
          <a:xfrm>
            <a:off x="11905678" y="2249577"/>
            <a:ext cx="572644"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a:t>
            </a:r>
          </a:p>
        </p:txBody>
      </p:sp>
      <p:sp>
        <p:nvSpPr>
          <p:cNvPr id="335" name="Arrow"/>
          <p:cNvSpPr/>
          <p:nvPr/>
        </p:nvSpPr>
        <p:spPr>
          <a:xfrm rot="5400000">
            <a:off x="17380132" y="6032983"/>
            <a:ext cx="1216029" cy="572644"/>
          </a:xfrm>
          <a:prstGeom prst="rightArrow">
            <a:avLst>
              <a:gd name="adj1" fmla="val 32000"/>
              <a:gd name="adj2" fmla="val 102117"/>
            </a:avLst>
          </a:prstGeom>
          <a:solidFill>
            <a:schemeClr val="accent5">
              <a:hueOff val="-82419"/>
              <a:satOff val="-9513"/>
              <a:lumOff val="-16343"/>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36" name="The most abundant long reads miRNA"/>
          <p:cNvSpPr txBox="1"/>
          <p:nvPr/>
        </p:nvSpPr>
        <p:spPr>
          <a:xfrm>
            <a:off x="14477803" y="4774359"/>
            <a:ext cx="7020688"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The most abundant long reads miRNA</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0" name="Screen Shot 2560-12-12 at 10.01.16 PM.png" descr="Screen Shot 2560-12-12 at 10.01.16 PM.png"/>
          <p:cNvPicPr>
            <a:picLocks noChangeAspect="1"/>
          </p:cNvPicPr>
          <p:nvPr/>
        </p:nvPicPr>
        <p:blipFill>
          <a:blip r:embed="rId3">
            <a:extLst/>
          </a:blip>
          <a:stretch>
            <a:fillRect/>
          </a:stretch>
        </p:blipFill>
        <p:spPr>
          <a:xfrm>
            <a:off x="4669101" y="392150"/>
            <a:ext cx="15045798" cy="12931700"/>
          </a:xfrm>
          <a:prstGeom prst="rect">
            <a:avLst/>
          </a:prstGeom>
          <a:ln w="12700">
            <a:miter lim="400000"/>
          </a:ln>
        </p:spPr>
      </p:pic>
      <p:sp>
        <p:nvSpPr>
          <p:cNvPr id="341" name="Rounded Rectangle"/>
          <p:cNvSpPr/>
          <p:nvPr/>
        </p:nvSpPr>
        <p:spPr>
          <a:xfrm>
            <a:off x="6821161" y="2278546"/>
            <a:ext cx="563047" cy="10272588"/>
          </a:xfrm>
          <a:prstGeom prst="roundRect">
            <a:avLst>
              <a:gd name="adj" fmla="val 32951"/>
            </a:avLst>
          </a:prstGeom>
          <a:ln w="88900">
            <a:solidFill>
              <a:srgbClr val="EB3A37"/>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42" name="Figure 3: Conservation profiles of the identified GIFT liver miRNA with miRNA…"/>
          <p:cNvSpPr txBox="1"/>
          <p:nvPr/>
        </p:nvSpPr>
        <p:spPr>
          <a:xfrm>
            <a:off x="13214652" y="1140126"/>
            <a:ext cx="10204085" cy="1500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Figure 3: Conservation profiles of the identified GIFT liver miRNA with miRNA </a:t>
            </a:r>
          </a:p>
          <a:p>
            <a:pPr algn="l"/>
            <a:r>
              <a:t>from other fish species.</a:t>
            </a:r>
          </a:p>
        </p:txBody>
      </p:sp>
      <p:sp>
        <p:nvSpPr>
          <p:cNvPr id="343" name="highly conserved miRNA with Salmo salar"/>
          <p:cNvSpPr txBox="1"/>
          <p:nvPr/>
        </p:nvSpPr>
        <p:spPr>
          <a:xfrm>
            <a:off x="10170311" y="5770775"/>
            <a:ext cx="7669531"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highly conserved miRNA with </a:t>
            </a:r>
            <a:r>
              <a:rPr i="1"/>
              <a:t>Salmo salar</a:t>
            </a:r>
          </a:p>
        </p:txBody>
      </p:sp>
      <p:sp>
        <p:nvSpPr>
          <p:cNvPr id="344" name="Line"/>
          <p:cNvSpPr/>
          <p:nvPr/>
        </p:nvSpPr>
        <p:spPr>
          <a:xfrm flipH="1" flipV="1">
            <a:off x="8104744" y="4248779"/>
            <a:ext cx="1354699" cy="1272618"/>
          </a:xfrm>
          <a:prstGeom prst="line">
            <a:avLst/>
          </a:prstGeom>
          <a:ln w="101600">
            <a:solidFill>
              <a:srgbClr val="EB3A37"/>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34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350" name="Table"/>
          <p:cNvGraphicFramePr/>
          <p:nvPr/>
        </p:nvGraphicFramePr>
        <p:xfrm>
          <a:off x="1474990" y="2842938"/>
          <a:ext cx="21434021" cy="6481322"/>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062002"/>
                <a:gridCol w="3062002"/>
                <a:gridCol w="3062002"/>
                <a:gridCol w="3062002"/>
                <a:gridCol w="3062002"/>
                <a:gridCol w="3062002"/>
                <a:gridCol w="3062002"/>
              </a:tblGrid>
              <a:tr h="1296264">
                <a:tc>
                  <a:txBody>
                    <a:bodyPr/>
                    <a:lstStyle/>
                    <a:p>
                      <a:pPr defTabSz="914400">
                        <a:defRPr sz="3400">
                          <a:sym typeface="Helvetica Neue"/>
                        </a:defRPr>
                      </a:pPr>
                    </a:p>
                  </a:txBody>
                  <a:tcPr marL="63500" marR="63500" marT="0" marB="0" anchor="ctr" anchorCtr="0" horzOverflow="overflow"/>
                </a:tc>
                <a:tc gridSpan="6">
                  <a:txBody>
                    <a:bodyPr/>
                    <a:lstStyle/>
                    <a:p>
                      <a:pPr defTabSz="457200">
                        <a:defRPr b="0" sz="1800">
                          <a:solidFill>
                            <a:srgbClr val="000000"/>
                          </a:solidFill>
                        </a:defRPr>
                      </a:pPr>
                      <a:r>
                        <a:rPr b="1" sz="4100">
                          <a:solidFill>
                            <a:srgbClr val="FFFFFF"/>
                          </a:solidFill>
                          <a:latin typeface="Helvetica"/>
                          <a:ea typeface="Helvetica"/>
                          <a:cs typeface="Helvetica"/>
                          <a:sym typeface="Helvetica"/>
                        </a:rPr>
                        <a:t>miRNAs</a:t>
                      </a:r>
                    </a:p>
                  </a:txBody>
                  <a:tcPr marL="63500" marR="63500" marT="0" marB="0" anchor="ctr" anchorCtr="0" horzOverflow="overflow"/>
                </a:tc>
                <a:tc hMerge="1">
                  <a:tcPr/>
                </a:tc>
                <a:tc hMerge="1">
                  <a:tcPr/>
                </a:tc>
                <a:tc hMerge="1">
                  <a:tcPr/>
                </a:tc>
                <a:tc hMerge="1">
                  <a:tcPr/>
                </a:tc>
                <a:tc hMerge="1">
                  <a:tcPr/>
                </a:tc>
              </a:tr>
              <a:tr h="1296264">
                <a:tc>
                  <a:txBody>
                    <a:bodyPr/>
                    <a:lstStyle/>
                    <a:p>
                      <a:pPr defTabSz="914400">
                        <a:defRPr sz="3400">
                          <a:sym typeface="Helvetica Neue"/>
                        </a:defRPr>
                      </a:pP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CO-1</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CO-2</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CO-3</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HTS-1</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HTS-2</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HTS-3</a:t>
                      </a:r>
                    </a:p>
                  </a:txBody>
                  <a:tcPr marL="63500" marR="63500" marT="0" marB="0" anchor="ctr" anchorCtr="0" horzOverflow="overflow"/>
                </a:tc>
              </a:tr>
              <a:tr h="1296264">
                <a:tc>
                  <a:txBody>
                    <a:bodyPr/>
                    <a:lstStyle/>
                    <a:p>
                      <a:pPr algn="l" defTabSz="457200">
                        <a:defRPr sz="1800"/>
                      </a:pPr>
                      <a:r>
                        <a:rPr sz="3400">
                          <a:latin typeface="Helvetica"/>
                          <a:ea typeface="Helvetica"/>
                          <a:cs typeface="Helvetica"/>
                          <a:sym typeface="Helvetica"/>
                        </a:rPr>
                        <a:t>lib</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Total</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Total</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Total</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Total</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Total</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Total</a:t>
                      </a:r>
                    </a:p>
                  </a:txBody>
                  <a:tcPr marL="63500" marR="63500" marT="0" marB="0" anchor="ctr" anchorCtr="0" horzOverflow="overflow"/>
                </a:tc>
              </a:tr>
              <a:tr h="1296264">
                <a:tc>
                  <a:txBody>
                    <a:bodyPr/>
                    <a:lstStyle/>
                    <a:p>
                      <a:pPr algn="l" defTabSz="457200">
                        <a:defRPr sz="1800"/>
                      </a:pPr>
                      <a:r>
                        <a:rPr sz="3400">
                          <a:latin typeface="Helvetica"/>
                          <a:ea typeface="Helvetica"/>
                          <a:cs typeface="Helvetica"/>
                          <a:sym typeface="Helvetica"/>
                        </a:rPr>
                        <a:t>Raw reads</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13,602,611</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13,029,563</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14,426,681</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14,395,061</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11,506,732</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11,963,811</a:t>
                      </a:r>
                    </a:p>
                  </a:txBody>
                  <a:tcPr marL="63500" marR="63500" marT="0" marB="0" anchor="ctr" anchorCtr="0" horzOverflow="overflow"/>
                </a:tc>
              </a:tr>
              <a:tr h="1296264">
                <a:tc>
                  <a:txBody>
                    <a:bodyPr/>
                    <a:lstStyle/>
                    <a:p>
                      <a:pPr algn="l" defTabSz="457200">
                        <a:defRPr sz="1800"/>
                      </a:pPr>
                      <a:r>
                        <a:rPr sz="3400">
                          <a:latin typeface="Helvetica"/>
                          <a:ea typeface="Helvetica"/>
                          <a:cs typeface="Helvetica"/>
                          <a:sym typeface="Helvetica"/>
                        </a:rPr>
                        <a:t>Valid reads</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7,336,868</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6,080,277</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5,233,861</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7,645,402</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6,614,342</a:t>
                      </a:r>
                    </a:p>
                  </a:txBody>
                  <a:tcPr marL="63500" marR="63500" marT="0" marB="0" anchor="ctr" anchorCtr="0" horzOverflow="overflow"/>
                </a:tc>
                <a:tc>
                  <a:txBody>
                    <a:bodyPr/>
                    <a:lstStyle/>
                    <a:p>
                      <a:pPr defTabSz="457200">
                        <a:defRPr sz="1800"/>
                      </a:pPr>
                      <a:r>
                        <a:rPr sz="3400">
                          <a:latin typeface="Helvetica"/>
                          <a:ea typeface="Helvetica"/>
                          <a:cs typeface="Helvetica"/>
                          <a:sym typeface="Helvetica"/>
                        </a:rPr>
                        <a:t>6,033,205</a:t>
                      </a:r>
                    </a:p>
                  </a:txBody>
                  <a:tcPr marL="63500" marR="63500" marT="0" marB="0" anchor="ctr" anchorCtr="0" horzOverflow="overflow"/>
                </a:tc>
              </a:tr>
            </a:tbl>
          </a:graphicData>
        </a:graphic>
      </p:graphicFrame>
      <p:sp>
        <p:nvSpPr>
          <p:cNvPr id="351" name="Table 2: Reads for miRNA-seq of GIFT from raw data to cleaned sequences"/>
          <p:cNvSpPr txBox="1"/>
          <p:nvPr>
            <p:ph type="title" idx="4294967295"/>
          </p:nvPr>
        </p:nvSpPr>
        <p:spPr>
          <a:xfrm>
            <a:off x="1155790" y="297404"/>
            <a:ext cx="22072420" cy="2286001"/>
          </a:xfrm>
          <a:prstGeom prst="rect">
            <a:avLst/>
          </a:prstGeom>
        </p:spPr>
        <p:txBody>
          <a:bodyPr/>
          <a:lstStyle/>
          <a:p>
            <a:pPr algn="l">
              <a:defRPr b="1" sz="4400">
                <a:latin typeface="Helvetica Neue"/>
                <a:ea typeface="Helvetica Neue"/>
                <a:cs typeface="Helvetica Neue"/>
                <a:sym typeface="Helvetica Neue"/>
              </a:defRPr>
            </a:pPr>
            <a:r>
              <a:t>Table 2: Reads for </a:t>
            </a:r>
            <a:r>
              <a:rPr>
                <a:solidFill>
                  <a:srgbClr val="EB3A37"/>
                </a:solidFill>
              </a:rPr>
              <a:t>miRNA-seq </a:t>
            </a:r>
            <a:r>
              <a:t>of GIFT from raw data to cleaned sequences</a:t>
            </a:r>
          </a:p>
        </p:txBody>
      </p:sp>
      <p:sp>
        <p:nvSpPr>
          <p:cNvPr id="352" name="They detected 46 predicted novel miRNAs…"/>
          <p:cNvSpPr txBox="1"/>
          <p:nvPr/>
        </p:nvSpPr>
        <p:spPr>
          <a:xfrm>
            <a:off x="1474989" y="10189600"/>
            <a:ext cx="21434021" cy="26294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96875" indent="-396875" algn="l">
              <a:buSzPct val="125000"/>
              <a:buChar char="•"/>
              <a:defRPr sz="3300"/>
            </a:pPr>
            <a:r>
              <a:t>They detected 46 predicted novel miRNAs </a:t>
            </a:r>
          </a:p>
          <a:p>
            <a:pPr marL="396875" indent="-396875" algn="l">
              <a:buSzPct val="125000"/>
              <a:buChar char="•"/>
              <a:defRPr sz="3300"/>
            </a:pPr>
            <a:r>
              <a:t>A total of 50 DE miRNAs were found between the CO and HTS libraries</a:t>
            </a:r>
          </a:p>
          <a:p>
            <a:pPr marL="396875" indent="-396875" algn="l">
              <a:buSzPct val="125000"/>
              <a:buChar char="•"/>
              <a:defRPr sz="3300"/>
            </a:pPr>
            <a:r>
              <a:t>28 DE miRNAs had</a:t>
            </a:r>
            <a:r>
              <a:rPr i="1"/>
              <a:t> </a:t>
            </a:r>
            <a:r>
              <a:rPr i="1">
                <a:solidFill>
                  <a:srgbClr val="EB3A37"/>
                </a:solidFill>
              </a:rPr>
              <a:t>P&lt;0.05,</a:t>
            </a:r>
            <a:r>
              <a:rPr>
                <a:solidFill>
                  <a:srgbClr val="EB3A37"/>
                </a:solidFill>
              </a:rPr>
              <a:t> fold-change ≥ 1.5 or ≤ 0.67</a:t>
            </a:r>
            <a:r>
              <a:t>,</a:t>
            </a:r>
            <a:r>
              <a:rPr>
                <a:solidFill>
                  <a:srgbClr val="EB3A37"/>
                </a:solidFill>
              </a:rPr>
              <a:t> and reads per million reads (RPM) ≥ 5 </a:t>
            </a:r>
            <a:endParaRPr>
              <a:solidFill>
                <a:srgbClr val="EB3A37"/>
              </a:solidFill>
            </a:endParaRPr>
          </a:p>
          <a:p>
            <a:pPr lvl="1" marL="1031875" indent="-396875" algn="l">
              <a:buSzPct val="125000"/>
              <a:buChar char="•"/>
              <a:defRPr sz="3300"/>
            </a:pPr>
            <a:r>
              <a:t>11 DE were significantly down-regulated </a:t>
            </a:r>
          </a:p>
          <a:p>
            <a:pPr lvl="1" marL="1031875" indent="-396875" algn="l">
              <a:buSzPct val="125000"/>
              <a:buChar char="•"/>
              <a:defRPr sz="3300"/>
            </a:pPr>
            <a:r>
              <a:t>17 DE were significantly up-regulated</a:t>
            </a:r>
          </a:p>
        </p:txBody>
      </p:sp>
      <p:sp>
        <p:nvSpPr>
          <p:cNvPr id="353" name="Rounded Rectangle"/>
          <p:cNvSpPr/>
          <p:nvPr/>
        </p:nvSpPr>
        <p:spPr>
          <a:xfrm>
            <a:off x="1332836" y="6783460"/>
            <a:ext cx="21718328" cy="1364868"/>
          </a:xfrm>
          <a:prstGeom prst="roundRect">
            <a:avLst>
              <a:gd name="adj" fmla="val 13957"/>
            </a:avLst>
          </a:prstGeom>
          <a:ln w="76200">
            <a:solidFill>
              <a:srgbClr val="EB3A37"/>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54" name="Rounded Rectangle"/>
          <p:cNvSpPr/>
          <p:nvPr/>
        </p:nvSpPr>
        <p:spPr>
          <a:xfrm>
            <a:off x="1332836" y="7962424"/>
            <a:ext cx="21718328" cy="1364869"/>
          </a:xfrm>
          <a:prstGeom prst="roundRect">
            <a:avLst>
              <a:gd name="adj" fmla="val 13957"/>
            </a:avLst>
          </a:prstGeom>
          <a:ln w="76200">
            <a:solidFill>
              <a:srgbClr val="EB3A37"/>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53"/>
                                        </p:tgtEl>
                                        <p:attrNameLst>
                                          <p:attrName>style.visibility</p:attrName>
                                        </p:attrNameLst>
                                      </p:cBhvr>
                                      <p:to>
                                        <p:strVal val="visible"/>
                                      </p:to>
                                    </p:set>
                                    <p:animEffect filter="wipe(left)" transition="in">
                                      <p:cBhvr>
                                        <p:cTn id="7" dur="1000"/>
                                        <p:tgtEl>
                                          <p:spTgt spid="353"/>
                                        </p:tgtEl>
                                      </p:cBhvr>
                                    </p:animEffect>
                                  </p:childTnLst>
                                </p:cTn>
                              </p:par>
                            </p:childTnLst>
                          </p:cTn>
                        </p:par>
                      </p:childTnLst>
                    </p:cTn>
                  </p:par>
                  <p:par>
                    <p:cTn id="8" fill="hold">
                      <p:stCondLst>
                        <p:cond delay="indefinite"/>
                      </p:stCondLst>
                      <p:childTnLst>
                        <p:par>
                          <p:cTn id="9" fill="hold">
                            <p:stCondLst>
                              <p:cond delay="0"/>
                            </p:stCondLst>
                            <p:childTnLst>
                              <p:par>
                                <p:cTn id="10" presetClass="exit" nodeType="clickEffect" presetSubtype="8" presetID="22" grpId="2" fill="hold">
                                  <p:stCondLst>
                                    <p:cond delay="0"/>
                                  </p:stCondLst>
                                  <p:iterate type="el" backwards="0">
                                    <p:tmAbs val="0"/>
                                  </p:iterate>
                                  <p:childTnLst>
                                    <p:animEffect filter="wipe(left)" transition="out">
                                      <p:cBhvr>
                                        <p:cTn id="11" dur="1000" fill="hold"/>
                                        <p:tgtEl>
                                          <p:spTgt spid="353"/>
                                        </p:tgtEl>
                                      </p:cBhvr>
                                    </p:animEffect>
                                    <p:set>
                                      <p:cBhvr>
                                        <p:cTn id="12" fill="hold">
                                          <p:stCondLst>
                                            <p:cond delay="999"/>
                                          </p:stCondLst>
                                        </p:cTn>
                                        <p:tgtEl>
                                          <p:spTgt spid="35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354"/>
                                        </p:tgtEl>
                                        <p:attrNameLst>
                                          <p:attrName>style.visibility</p:attrName>
                                        </p:attrNameLst>
                                      </p:cBhvr>
                                      <p:to>
                                        <p:strVal val="visible"/>
                                      </p:to>
                                    </p:set>
                                    <p:animEffect filter="wipe(left)" transition="in">
                                      <p:cBhvr>
                                        <p:cTn id="17" dur="1000"/>
                                        <p:tgtEl>
                                          <p:spTgt spid="354"/>
                                        </p:tgtEl>
                                      </p:cBhvr>
                                    </p:animEffect>
                                  </p:childTnLst>
                                </p:cTn>
                              </p:par>
                            </p:childTnLst>
                          </p:cTn>
                        </p:par>
                      </p:childTnLst>
                    </p:cTn>
                  </p:par>
                  <p:par>
                    <p:cTn id="18" fill="hold">
                      <p:stCondLst>
                        <p:cond delay="indefinite"/>
                      </p:stCondLst>
                      <p:childTnLst>
                        <p:par>
                          <p:cTn id="19" fill="hold">
                            <p:stCondLst>
                              <p:cond delay="0"/>
                            </p:stCondLst>
                            <p:childTnLst>
                              <p:par>
                                <p:cTn id="20" presetClass="exit" nodeType="clickEffect" presetSubtype="8" presetID="22" grpId="4" fill="hold">
                                  <p:stCondLst>
                                    <p:cond delay="0"/>
                                  </p:stCondLst>
                                  <p:iterate type="el" backwards="0">
                                    <p:tmAbs val="0"/>
                                  </p:iterate>
                                  <p:childTnLst>
                                    <p:animEffect filter="wipe(left)" transition="out">
                                      <p:cBhvr>
                                        <p:cTn id="21" dur="1000" fill="hold"/>
                                        <p:tgtEl>
                                          <p:spTgt spid="354"/>
                                        </p:tgtEl>
                                      </p:cBhvr>
                                    </p:animEffect>
                                    <p:set>
                                      <p:cBhvr>
                                        <p:cTn id="22" fill="hold">
                                          <p:stCondLst>
                                            <p:cond delay="999"/>
                                          </p:stCondLst>
                                        </p:cTn>
                                        <p:tgtEl>
                                          <p:spTgt spid="35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3" grpId="2"/>
      <p:bldP build="whole" bldLvl="1" animBg="1" rev="0" advAuto="0" spid="354" grpId="4"/>
      <p:bldP build="whole" bldLvl="1" animBg="1" rev="0" advAuto="0" spid="353" grpId="1"/>
      <p:bldP build="whole" bldLvl="1" animBg="1" rev="0" advAuto="0" spid="354" grpId="3"/>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59" name="Screen Shot 2560-12-12 at 10.12.28 PM.png" descr="Screen Shot 2560-12-12 at 10.12.28 PM.png"/>
          <p:cNvPicPr>
            <a:picLocks noChangeAspect="1"/>
          </p:cNvPicPr>
          <p:nvPr/>
        </p:nvPicPr>
        <p:blipFill>
          <a:blip r:embed="rId3">
            <a:extLst/>
          </a:blip>
          <a:srcRect l="0" t="0" r="50048" b="0"/>
          <a:stretch>
            <a:fillRect/>
          </a:stretch>
        </p:blipFill>
        <p:spPr>
          <a:xfrm>
            <a:off x="319418" y="47532"/>
            <a:ext cx="11541162" cy="13239945"/>
          </a:xfrm>
          <a:prstGeom prst="rect">
            <a:avLst/>
          </a:prstGeom>
          <a:ln w="12700">
            <a:miter lim="400000"/>
          </a:ln>
        </p:spPr>
      </p:pic>
      <p:sp>
        <p:nvSpPr>
          <p:cNvPr id="360" name="Figure 4: Hierarchical clustering of differentially expressed (DE) miRNA (a) and DEmRNAs (b) between control (CO) and 37.5C heat-treated (HTS) groups."/>
          <p:cNvSpPr txBox="1"/>
          <p:nvPr/>
        </p:nvSpPr>
        <p:spPr>
          <a:xfrm>
            <a:off x="12264711" y="11150438"/>
            <a:ext cx="11084895" cy="13866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800"/>
            </a:lvl1pPr>
          </a:lstStyle>
          <a:p>
            <a:pPr/>
            <a:r>
              <a:t>Figure 4: Hierarchical clustering of differentially expressed (DE) miRNA (a) and DEmRNAs (b) between control (CO) and 37.5C heat-treated (HTS) groups.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5" name="Figure 5: the repeatability analysis of mRNA libraries between samples"/>
          <p:cNvSpPr txBox="1"/>
          <p:nvPr/>
        </p:nvSpPr>
        <p:spPr>
          <a:xfrm>
            <a:off x="1497069" y="11966990"/>
            <a:ext cx="21852537" cy="5230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800"/>
            </a:lvl1pPr>
          </a:lstStyle>
          <a:p>
            <a:pPr/>
            <a:r>
              <a:t>Figure 5: the repeatability analysis of mRNA libraries between samples</a:t>
            </a:r>
          </a:p>
        </p:txBody>
      </p:sp>
      <p:pic>
        <p:nvPicPr>
          <p:cNvPr id="366" name="Screen Shot 2560-12-14 at 3.00.43 PM.png" descr="Screen Shot 2560-12-14 at 3.00.43 PM.png"/>
          <p:cNvPicPr>
            <a:picLocks noChangeAspect="1"/>
          </p:cNvPicPr>
          <p:nvPr/>
        </p:nvPicPr>
        <p:blipFill>
          <a:blip r:embed="rId3">
            <a:extLst/>
          </a:blip>
          <a:stretch>
            <a:fillRect/>
          </a:stretch>
        </p:blipFill>
        <p:spPr>
          <a:xfrm>
            <a:off x="6505122" y="478697"/>
            <a:ext cx="11373756" cy="10897369"/>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1" name="Table 3: Reads for mRNA-seq and sammary of read data aligned with Oreochromis_niloticus transcriptome of GIFT from raw data to cleaned sequences"/>
          <p:cNvSpPr txBox="1"/>
          <p:nvPr>
            <p:ph type="title" idx="4294967295"/>
          </p:nvPr>
        </p:nvSpPr>
        <p:spPr>
          <a:xfrm>
            <a:off x="916336" y="297404"/>
            <a:ext cx="22970603" cy="1648252"/>
          </a:xfrm>
          <a:prstGeom prst="rect">
            <a:avLst/>
          </a:prstGeom>
        </p:spPr>
        <p:txBody>
          <a:bodyPr/>
          <a:lstStyle>
            <a:lvl1pPr algn="l">
              <a:defRPr b="1" sz="3500">
                <a:latin typeface="Helvetica Neue"/>
                <a:ea typeface="Helvetica Neue"/>
                <a:cs typeface="Helvetica Neue"/>
                <a:sym typeface="Helvetica Neue"/>
              </a:defRPr>
            </a:lvl1pPr>
          </a:lstStyle>
          <a:p>
            <a:pPr/>
            <a:r>
              <a:t>Table 3: Reads for mRNA-seq and sammary of read data aligned with Oreochromis_niloticus transcriptome of GIFT from raw data to cleaned sequences</a:t>
            </a:r>
          </a:p>
        </p:txBody>
      </p:sp>
      <p:pic>
        <p:nvPicPr>
          <p:cNvPr id="372" name="Screen Shot 2560-12-13 at 12.04.22 PM.png" descr="Screen Shot 2560-12-13 at 12.04.22 PM.png"/>
          <p:cNvPicPr>
            <a:picLocks noChangeAspect="1"/>
          </p:cNvPicPr>
          <p:nvPr/>
        </p:nvPicPr>
        <p:blipFill>
          <a:blip r:embed="rId3">
            <a:extLst/>
          </a:blip>
          <a:stretch>
            <a:fillRect/>
          </a:stretch>
        </p:blipFill>
        <p:spPr>
          <a:xfrm>
            <a:off x="2798294" y="1961412"/>
            <a:ext cx="18787412" cy="4651400"/>
          </a:xfrm>
          <a:prstGeom prst="rect">
            <a:avLst/>
          </a:prstGeom>
          <a:ln w="12700">
            <a:miter lim="400000"/>
          </a:ln>
        </p:spPr>
      </p:pic>
      <p:pic>
        <p:nvPicPr>
          <p:cNvPr id="373" name="Screen Shot 2560-12-13 at 12.05.35 PM.png" descr="Screen Shot 2560-12-13 at 12.05.35 PM.png"/>
          <p:cNvPicPr>
            <a:picLocks noChangeAspect="1"/>
          </p:cNvPicPr>
          <p:nvPr/>
        </p:nvPicPr>
        <p:blipFill>
          <a:blip r:embed="rId4">
            <a:extLst/>
          </a:blip>
          <a:stretch>
            <a:fillRect/>
          </a:stretch>
        </p:blipFill>
        <p:spPr>
          <a:xfrm>
            <a:off x="1436627" y="6337213"/>
            <a:ext cx="21510746" cy="6714090"/>
          </a:xfrm>
          <a:prstGeom prst="rect">
            <a:avLst/>
          </a:prstGeom>
          <a:ln w="12700">
            <a:miter lim="400000"/>
          </a:ln>
        </p:spPr>
      </p:pic>
      <p:sp>
        <p:nvSpPr>
          <p:cNvPr id="374" name="Rounded Rectangle"/>
          <p:cNvSpPr/>
          <p:nvPr/>
        </p:nvSpPr>
        <p:spPr>
          <a:xfrm>
            <a:off x="8638111" y="1975352"/>
            <a:ext cx="2242919" cy="4332164"/>
          </a:xfrm>
          <a:prstGeom prst="roundRect">
            <a:avLst>
              <a:gd name="adj" fmla="val 8493"/>
            </a:avLst>
          </a:prstGeom>
          <a:ln w="76200">
            <a:solidFill>
              <a:srgbClr val="EB3A37"/>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75" name="Rounded Rectangle"/>
          <p:cNvSpPr/>
          <p:nvPr/>
        </p:nvSpPr>
        <p:spPr>
          <a:xfrm>
            <a:off x="1739492" y="7661098"/>
            <a:ext cx="21097036" cy="487230"/>
          </a:xfrm>
          <a:prstGeom prst="roundRect">
            <a:avLst>
              <a:gd name="adj" fmla="val 39099"/>
            </a:avLst>
          </a:prstGeom>
          <a:ln w="76200">
            <a:solidFill>
              <a:srgbClr val="EB3A37"/>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79" name="Screen Shot 2560-12-12 at 10.12.28 PM.png" descr="Screen Shot 2560-12-12 at 10.12.28 PM.png"/>
          <p:cNvPicPr>
            <a:picLocks noChangeAspect="1"/>
          </p:cNvPicPr>
          <p:nvPr/>
        </p:nvPicPr>
        <p:blipFill>
          <a:blip r:embed="rId3">
            <a:extLst/>
          </a:blip>
          <a:srcRect l="49604" t="0" r="0" b="0"/>
          <a:stretch>
            <a:fillRect/>
          </a:stretch>
        </p:blipFill>
        <p:spPr>
          <a:xfrm>
            <a:off x="134481" y="355403"/>
            <a:ext cx="11437312" cy="13005165"/>
          </a:xfrm>
          <a:prstGeom prst="rect">
            <a:avLst/>
          </a:prstGeom>
          <a:ln w="12700">
            <a:miter lim="400000"/>
          </a:ln>
        </p:spPr>
      </p:pic>
      <p:sp>
        <p:nvSpPr>
          <p:cNvPr id="380" name="Figure 6: Hierarchical clustering of differentially expressed (DE) miRNA (a) and DEmRNAs (b) between control (CO) and 37.5C heat-treated (HTS) groups."/>
          <p:cNvSpPr txBox="1"/>
          <p:nvPr/>
        </p:nvSpPr>
        <p:spPr>
          <a:xfrm>
            <a:off x="11785801" y="10910984"/>
            <a:ext cx="11084896" cy="13866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800"/>
            </a:lvl1pPr>
          </a:lstStyle>
          <a:p>
            <a:pPr/>
            <a:r>
              <a:t>Figure 6: Hierarchical clustering of differentially expressed (DE) miRNA (a) and DEmRNAs (b) between control (CO) and 37.5C heat-treated (HTS) groups.</a:t>
            </a:r>
          </a:p>
        </p:txBody>
      </p:sp>
      <p:sp>
        <p:nvSpPr>
          <p:cNvPr id="38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2" name="A total of 6685 DE mRNAs were detected between CO and HST libraries.…"/>
          <p:cNvSpPr txBox="1"/>
          <p:nvPr/>
        </p:nvSpPr>
        <p:spPr>
          <a:xfrm>
            <a:off x="11758779" y="2404933"/>
            <a:ext cx="11706640" cy="15002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96874" indent="-396874" algn="l">
              <a:buSzPct val="125000"/>
              <a:buChar char="•"/>
            </a:pPr>
            <a:r>
              <a:t>A total of 6685 DE mRNAs were detected between CO and HST libraries.</a:t>
            </a:r>
          </a:p>
          <a:p>
            <a:pPr marL="396874" indent="-396874" algn="l">
              <a:buSzPct val="125000"/>
              <a:buChar char="•"/>
            </a:pPr>
            <a:r>
              <a:t>These DE were classified into five biological processes.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86" name="Screen Shot 2560-12-12 at 10.16.50 PM.png" descr="Screen Shot 2560-12-12 at 10.16.50 PM.png"/>
          <p:cNvPicPr>
            <a:picLocks noChangeAspect="1"/>
          </p:cNvPicPr>
          <p:nvPr/>
        </p:nvPicPr>
        <p:blipFill>
          <a:blip r:embed="rId3">
            <a:extLst/>
          </a:blip>
          <a:srcRect l="6738" t="0" r="0" b="0"/>
          <a:stretch>
            <a:fillRect/>
          </a:stretch>
        </p:blipFill>
        <p:spPr>
          <a:xfrm>
            <a:off x="312320" y="232151"/>
            <a:ext cx="13319960" cy="13251698"/>
          </a:xfrm>
          <a:prstGeom prst="rect">
            <a:avLst/>
          </a:prstGeom>
          <a:ln w="12700">
            <a:miter lim="400000"/>
          </a:ln>
        </p:spPr>
      </p:pic>
      <p:sp>
        <p:nvSpPr>
          <p:cNvPr id="387" name="Figure 7: KEGG pathway enrichment analysis of the DE mRNAs from the liver of GIFT exposed to 37.5ºC heat stress."/>
          <p:cNvSpPr txBox="1"/>
          <p:nvPr/>
        </p:nvSpPr>
        <p:spPr>
          <a:xfrm>
            <a:off x="12700613" y="11675235"/>
            <a:ext cx="11006405" cy="8043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300"/>
            </a:lvl1pPr>
          </a:lstStyle>
          <a:p>
            <a:pPr/>
            <a:r>
              <a:t>Figure 7: KEGG pathway enrichment analysis of the DE mRNAs from the liver of GIFT exposed to 37.5ºC heat stress.</a:t>
            </a:r>
          </a:p>
        </p:txBody>
      </p:sp>
      <p:sp>
        <p:nvSpPr>
          <p:cNvPr id="38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9" name="DE mRNA were identified 20 pathways by heat stress (P&lt;0.05)…"/>
          <p:cNvSpPr txBox="1"/>
          <p:nvPr/>
        </p:nvSpPr>
        <p:spPr>
          <a:xfrm>
            <a:off x="13142650" y="1784155"/>
            <a:ext cx="10650240" cy="3900549"/>
          </a:xfrm>
          <a:prstGeom prst="rect">
            <a:avLst/>
          </a:prstGeom>
          <a:ln w="50800">
            <a:solidFill>
              <a:srgbClr val="000000"/>
            </a:solidFill>
            <a:prstDash val="sysDot"/>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96874" indent="-396874" algn="l">
              <a:buSzPct val="125000"/>
              <a:buChar char="•"/>
            </a:pPr>
            <a:r>
              <a:t>DE mRNA were identified 20 pathways by heat stress </a:t>
            </a:r>
            <a:r>
              <a:rPr>
                <a:solidFill>
                  <a:srgbClr val="EB3A37"/>
                </a:solidFill>
              </a:rPr>
              <a:t>(</a:t>
            </a:r>
            <a:r>
              <a:rPr i="1">
                <a:solidFill>
                  <a:srgbClr val="EB3A37"/>
                </a:solidFill>
              </a:rPr>
              <a:t>P&lt;0.05)</a:t>
            </a:r>
            <a:endParaRPr i="1">
              <a:solidFill>
                <a:srgbClr val="EB3A37"/>
              </a:solidFill>
            </a:endParaRPr>
          </a:p>
          <a:p>
            <a:pPr marL="396874" indent="-396874" algn="l">
              <a:buSzPct val="125000"/>
              <a:buChar char="•"/>
              <a:defRPr>
                <a:solidFill>
                  <a:srgbClr val="030201"/>
                </a:solidFill>
              </a:defRPr>
            </a:pPr>
            <a:r>
              <a:t>744 DE mRNAs were identified that had </a:t>
            </a:r>
            <a:r>
              <a:rPr i="1">
                <a:solidFill>
                  <a:srgbClr val="EB3A37"/>
                </a:solidFill>
              </a:rPr>
              <a:t>P&lt;0.05,</a:t>
            </a:r>
            <a:r>
              <a:rPr>
                <a:solidFill>
                  <a:srgbClr val="EB3A37"/>
                </a:solidFill>
              </a:rPr>
              <a:t> fold-change ≥ 2 or ≤ 0.5</a:t>
            </a:r>
            <a:r>
              <a:t>,</a:t>
            </a:r>
            <a:r>
              <a:rPr>
                <a:solidFill>
                  <a:srgbClr val="EB3A37"/>
                </a:solidFill>
              </a:rPr>
              <a:t> and FPKM ≥ 10</a:t>
            </a:r>
            <a:endParaRPr>
              <a:solidFill>
                <a:srgbClr val="EB3A37"/>
              </a:solidFill>
            </a:endParaRPr>
          </a:p>
          <a:p>
            <a:pPr lvl="1" marL="1031875" indent="-396875" algn="l">
              <a:buSzPct val="125000"/>
              <a:buChar char="•"/>
              <a:defRPr>
                <a:solidFill>
                  <a:srgbClr val="030201"/>
                </a:solidFill>
              </a:defRPr>
            </a:pPr>
            <a:r>
              <a:t>202 know genes were up-regulated </a:t>
            </a:r>
          </a:p>
          <a:p>
            <a:pPr lvl="1" marL="1031875" indent="-396875" algn="l">
              <a:buSzPct val="125000"/>
              <a:buChar char="•"/>
              <a:defRPr>
                <a:solidFill>
                  <a:srgbClr val="030201"/>
                </a:solidFill>
              </a:defRPr>
            </a:pPr>
            <a:r>
              <a:t>240 genes were down-regulated</a:t>
            </a:r>
          </a:p>
          <a:p>
            <a:pPr lvl="1" marL="1031875" indent="-396875" algn="l">
              <a:buSzPct val="125000"/>
              <a:buChar char="•"/>
              <a:defRPr>
                <a:solidFill>
                  <a:srgbClr val="030201"/>
                </a:solidFill>
              </a:defRPr>
            </a:pPr>
            <a:r>
              <a:t>62 were unknown genes</a:t>
            </a:r>
          </a:p>
          <a:p>
            <a:pPr lvl="1" marL="1031875" indent="-396875" algn="l">
              <a:buSzPct val="125000"/>
              <a:buChar char="•"/>
              <a:defRPr>
                <a:solidFill>
                  <a:srgbClr val="030201"/>
                </a:solidFill>
              </a:defRPr>
            </a:pPr>
            <a:r>
              <a:t>240 were novel genes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3" name="Screen Shot 2560-12-12 at 10.21.41 PM.png" descr="Screen Shot 2560-12-12 at 10.21.41 PM.png"/>
          <p:cNvPicPr>
            <a:picLocks noChangeAspect="1"/>
          </p:cNvPicPr>
          <p:nvPr/>
        </p:nvPicPr>
        <p:blipFill>
          <a:blip r:embed="rId3">
            <a:extLst/>
          </a:blip>
          <a:stretch>
            <a:fillRect/>
          </a:stretch>
        </p:blipFill>
        <p:spPr>
          <a:xfrm>
            <a:off x="2521898" y="1500518"/>
            <a:ext cx="19340204" cy="10714964"/>
          </a:xfrm>
          <a:prstGeom prst="rect">
            <a:avLst/>
          </a:prstGeom>
          <a:ln w="12700">
            <a:miter lim="400000"/>
          </a:ln>
        </p:spPr>
      </p:pic>
      <p:sp>
        <p:nvSpPr>
          <p:cNvPr id="394" name="Table 4: Significantly enriched pathways involving differentially expressed genes in heat stressed GIFT liver."/>
          <p:cNvSpPr txBox="1"/>
          <p:nvPr>
            <p:ph type="title" idx="4294967295"/>
          </p:nvPr>
        </p:nvSpPr>
        <p:spPr>
          <a:xfrm>
            <a:off x="884297" y="407013"/>
            <a:ext cx="22615406" cy="1139866"/>
          </a:xfrm>
          <a:prstGeom prst="rect">
            <a:avLst/>
          </a:prstGeom>
        </p:spPr>
        <p:txBody>
          <a:bodyPr/>
          <a:lstStyle>
            <a:lvl1pPr algn="l" defTabSz="586104">
              <a:defRPr b="1" sz="3478">
                <a:latin typeface="Helvetica Neue"/>
                <a:ea typeface="Helvetica Neue"/>
                <a:cs typeface="Helvetica Neue"/>
                <a:sym typeface="Helvetica Neue"/>
              </a:defRPr>
            </a:lvl1pPr>
          </a:lstStyle>
          <a:p>
            <a:pPr/>
            <a:r>
              <a:t>Table 4: Significantly enriched pathways involving differentially expressed genes in heat stressed GIFT liver.</a:t>
            </a:r>
          </a:p>
        </p:txBody>
      </p:sp>
      <p:sp>
        <p:nvSpPr>
          <p:cNvPr id="39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6" name="* with ≥ 5 DE mRNAs"/>
          <p:cNvSpPr txBox="1"/>
          <p:nvPr/>
        </p:nvSpPr>
        <p:spPr>
          <a:xfrm>
            <a:off x="1390529" y="12420337"/>
            <a:ext cx="3905251"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EB3A37"/>
                </a:solidFill>
              </a:defRPr>
            </a:lvl1pPr>
          </a:lstStyle>
          <a:p>
            <a:pPr/>
            <a:r>
              <a:t>* with ≥ 5 DE mRNAs</a:t>
            </a:r>
          </a:p>
        </p:txBody>
      </p:sp>
      <p:grpSp>
        <p:nvGrpSpPr>
          <p:cNvPr id="400" name="Group"/>
          <p:cNvGrpSpPr/>
          <p:nvPr/>
        </p:nvGrpSpPr>
        <p:grpSpPr>
          <a:xfrm>
            <a:off x="2741260" y="2171478"/>
            <a:ext cx="21070422" cy="1910179"/>
            <a:chOff x="0" y="0"/>
            <a:chExt cx="21070420" cy="1910177"/>
          </a:xfrm>
        </p:grpSpPr>
        <p:sp>
          <p:nvSpPr>
            <p:cNvPr id="397" name="Rounded Rectangle"/>
            <p:cNvSpPr/>
            <p:nvPr/>
          </p:nvSpPr>
          <p:spPr>
            <a:xfrm>
              <a:off x="0" y="0"/>
              <a:ext cx="18901479" cy="781104"/>
            </a:xfrm>
            <a:prstGeom prst="roundRect">
              <a:avLst>
                <a:gd name="adj" fmla="val 24389"/>
              </a:avLst>
            </a:prstGeom>
            <a:noFill/>
            <a:ln w="76200" cap="flat">
              <a:solidFill>
                <a:srgbClr val="EB3A37"/>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398" name="Rounded Rectangle"/>
            <p:cNvSpPr/>
            <p:nvPr/>
          </p:nvSpPr>
          <p:spPr>
            <a:xfrm>
              <a:off x="0" y="1129074"/>
              <a:ext cx="18901479" cy="781104"/>
            </a:xfrm>
            <a:prstGeom prst="roundRect">
              <a:avLst>
                <a:gd name="adj" fmla="val 24389"/>
              </a:avLst>
            </a:prstGeom>
            <a:noFill/>
            <a:ln w="76200" cap="flat">
              <a:solidFill>
                <a:srgbClr val="EB3A37"/>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399" name="Organism system"/>
            <p:cNvSpPr txBox="1"/>
            <p:nvPr/>
          </p:nvSpPr>
          <p:spPr>
            <a:xfrm>
              <a:off x="19113537" y="555502"/>
              <a:ext cx="1956884" cy="854391"/>
            </a:xfrm>
            <a:prstGeom prst="rect">
              <a:avLst/>
            </a:prstGeom>
            <a:solidFill>
              <a:schemeClr val="accent4">
                <a:hueOff val="366961"/>
                <a:satOff val="4172"/>
                <a:lumOff val="11129"/>
              </a:scheme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500">
                  <a:solidFill>
                    <a:srgbClr val="030201"/>
                  </a:solidFill>
                </a:defRPr>
              </a:lvl1pPr>
            </a:lstStyle>
            <a:p>
              <a:pPr/>
              <a:r>
                <a:t>Organism system</a:t>
              </a:r>
            </a:p>
          </p:txBody>
        </p:sp>
      </p:grpSp>
      <p:grpSp>
        <p:nvGrpSpPr>
          <p:cNvPr id="403" name="Group"/>
          <p:cNvGrpSpPr/>
          <p:nvPr/>
        </p:nvGrpSpPr>
        <p:grpSpPr>
          <a:xfrm>
            <a:off x="2741260" y="8699028"/>
            <a:ext cx="21070422" cy="3398809"/>
            <a:chOff x="0" y="0"/>
            <a:chExt cx="21070420" cy="3398807"/>
          </a:xfrm>
        </p:grpSpPr>
        <p:sp>
          <p:nvSpPr>
            <p:cNvPr id="401" name="Rounded Rectangle"/>
            <p:cNvSpPr/>
            <p:nvPr/>
          </p:nvSpPr>
          <p:spPr>
            <a:xfrm>
              <a:off x="0" y="0"/>
              <a:ext cx="18901479" cy="3398808"/>
            </a:xfrm>
            <a:prstGeom prst="roundRect">
              <a:avLst>
                <a:gd name="adj" fmla="val 5605"/>
              </a:avLst>
            </a:prstGeom>
            <a:noFill/>
            <a:ln w="76200" cap="flat">
              <a:solidFill>
                <a:srgbClr val="EB3A37"/>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02" name="immune regulation"/>
            <p:cNvSpPr txBox="1"/>
            <p:nvPr/>
          </p:nvSpPr>
          <p:spPr>
            <a:xfrm>
              <a:off x="19113537" y="1272208"/>
              <a:ext cx="1956884" cy="854392"/>
            </a:xfrm>
            <a:prstGeom prst="rect">
              <a:avLst/>
            </a:prstGeom>
            <a:solidFill>
              <a:schemeClr val="accent4">
                <a:hueOff val="366961"/>
                <a:satOff val="4172"/>
                <a:lumOff val="11129"/>
              </a:scheme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500">
                  <a:solidFill>
                    <a:srgbClr val="030201"/>
                  </a:solidFill>
                </a:defRPr>
              </a:lvl1pPr>
            </a:lstStyle>
            <a:p>
              <a:pPr/>
              <a:r>
                <a:t>immune regulation</a:t>
              </a:r>
            </a:p>
          </p:txBody>
        </p:sp>
      </p:grpSp>
      <p:grpSp>
        <p:nvGrpSpPr>
          <p:cNvPr id="407" name="Group"/>
          <p:cNvGrpSpPr/>
          <p:nvPr/>
        </p:nvGrpSpPr>
        <p:grpSpPr>
          <a:xfrm>
            <a:off x="2741260" y="2763624"/>
            <a:ext cx="21070422" cy="6225505"/>
            <a:chOff x="0" y="0"/>
            <a:chExt cx="21070420" cy="6225504"/>
          </a:xfrm>
        </p:grpSpPr>
        <p:sp>
          <p:nvSpPr>
            <p:cNvPr id="404" name="Rounded Rectangle"/>
            <p:cNvSpPr/>
            <p:nvPr/>
          </p:nvSpPr>
          <p:spPr>
            <a:xfrm>
              <a:off x="0" y="1056833"/>
              <a:ext cx="18901479" cy="5168672"/>
            </a:xfrm>
            <a:prstGeom prst="roundRect">
              <a:avLst>
                <a:gd name="adj" fmla="val 3686"/>
              </a:avLst>
            </a:prstGeom>
            <a:noFill/>
            <a:ln w="76200" cap="flat">
              <a:solidFill>
                <a:srgbClr val="EB3A37"/>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05" name="metabolism"/>
            <p:cNvSpPr txBox="1"/>
            <p:nvPr/>
          </p:nvSpPr>
          <p:spPr>
            <a:xfrm>
              <a:off x="19113537" y="3404473"/>
              <a:ext cx="1956884" cy="473391"/>
            </a:xfrm>
            <a:prstGeom prst="rect">
              <a:avLst/>
            </a:prstGeom>
            <a:solidFill>
              <a:schemeClr val="accent4">
                <a:hueOff val="366961"/>
                <a:satOff val="4172"/>
                <a:lumOff val="11129"/>
              </a:scheme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500">
                  <a:solidFill>
                    <a:srgbClr val="030201"/>
                  </a:solidFill>
                </a:defRPr>
              </a:lvl1pPr>
            </a:lstStyle>
            <a:p>
              <a:pPr/>
              <a:r>
                <a:t>metabolism</a:t>
              </a:r>
            </a:p>
          </p:txBody>
        </p:sp>
        <p:sp>
          <p:nvSpPr>
            <p:cNvPr id="406" name="Rounded Rectangle"/>
            <p:cNvSpPr/>
            <p:nvPr/>
          </p:nvSpPr>
          <p:spPr>
            <a:xfrm>
              <a:off x="0" y="0"/>
              <a:ext cx="18901479" cy="781104"/>
            </a:xfrm>
            <a:prstGeom prst="roundRect">
              <a:avLst>
                <a:gd name="adj" fmla="val 24389"/>
              </a:avLst>
            </a:prstGeom>
            <a:noFill/>
            <a:ln w="76200" cap="flat">
              <a:solidFill>
                <a:srgbClr val="EB3A37"/>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00"/>
                                        </p:tgtEl>
                                        <p:attrNameLst>
                                          <p:attrName>style.visibility</p:attrName>
                                        </p:attrNameLst>
                                      </p:cBhvr>
                                      <p:to>
                                        <p:strVal val="visible"/>
                                      </p:to>
                                    </p:set>
                                    <p:animEffect filter="wipe(left)" transition="in">
                                      <p:cBhvr>
                                        <p:cTn id="7" dur="1000"/>
                                        <p:tgtEl>
                                          <p:spTgt spid="400"/>
                                        </p:tgtEl>
                                      </p:cBhvr>
                                    </p:animEffect>
                                  </p:childTnLst>
                                </p:cTn>
                              </p:par>
                            </p:childTnLst>
                          </p:cTn>
                        </p:par>
                      </p:childTnLst>
                    </p:cTn>
                  </p:par>
                  <p:par>
                    <p:cTn id="8" fill="hold">
                      <p:stCondLst>
                        <p:cond delay="indefinite"/>
                      </p:stCondLst>
                      <p:childTnLst>
                        <p:par>
                          <p:cTn id="9" fill="hold">
                            <p:stCondLst>
                              <p:cond delay="0"/>
                            </p:stCondLst>
                            <p:childTnLst>
                              <p:par>
                                <p:cTn id="10" presetClass="exit" nodeType="clickEffect" presetSubtype="8" presetID="22" grpId="2" fill="hold">
                                  <p:stCondLst>
                                    <p:cond delay="0"/>
                                  </p:stCondLst>
                                  <p:iterate type="el" backwards="0">
                                    <p:tmAbs val="0"/>
                                  </p:iterate>
                                  <p:childTnLst>
                                    <p:animEffect filter="wipe(left)" transition="out">
                                      <p:cBhvr>
                                        <p:cTn id="11" dur="1500" fill="hold"/>
                                        <p:tgtEl>
                                          <p:spTgt spid="400"/>
                                        </p:tgtEl>
                                      </p:cBhvr>
                                    </p:animEffect>
                                    <p:set>
                                      <p:cBhvr>
                                        <p:cTn id="12" fill="hold">
                                          <p:stCondLst>
                                            <p:cond delay="1499"/>
                                          </p:stCondLst>
                                        </p:cTn>
                                        <p:tgtEl>
                                          <p:spTgt spid="40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407"/>
                                        </p:tgtEl>
                                        <p:attrNameLst>
                                          <p:attrName>style.visibility</p:attrName>
                                        </p:attrNameLst>
                                      </p:cBhvr>
                                      <p:to>
                                        <p:strVal val="visible"/>
                                      </p:to>
                                    </p:set>
                                    <p:animEffect filter="wipe(left)" transition="in">
                                      <p:cBhvr>
                                        <p:cTn id="17" dur="1000"/>
                                        <p:tgtEl>
                                          <p:spTgt spid="407"/>
                                        </p:tgtEl>
                                      </p:cBhvr>
                                    </p:animEffect>
                                  </p:childTnLst>
                                </p:cTn>
                              </p:par>
                            </p:childTnLst>
                          </p:cTn>
                        </p:par>
                      </p:childTnLst>
                    </p:cTn>
                  </p:par>
                  <p:par>
                    <p:cTn id="18" fill="hold">
                      <p:stCondLst>
                        <p:cond delay="indefinite"/>
                      </p:stCondLst>
                      <p:childTnLst>
                        <p:par>
                          <p:cTn id="19" fill="hold">
                            <p:stCondLst>
                              <p:cond delay="0"/>
                            </p:stCondLst>
                            <p:childTnLst>
                              <p:par>
                                <p:cTn id="20" presetClass="exit" nodeType="clickEffect" presetSubtype="8" presetID="22" grpId="4" fill="hold">
                                  <p:stCondLst>
                                    <p:cond delay="0"/>
                                  </p:stCondLst>
                                  <p:iterate type="el" backwards="0">
                                    <p:tmAbs val="0"/>
                                  </p:iterate>
                                  <p:childTnLst>
                                    <p:animEffect filter="wipe(left)" transition="out">
                                      <p:cBhvr>
                                        <p:cTn id="21" dur="1000" fill="hold"/>
                                        <p:tgtEl>
                                          <p:spTgt spid="407"/>
                                        </p:tgtEl>
                                      </p:cBhvr>
                                    </p:animEffect>
                                    <p:set>
                                      <p:cBhvr>
                                        <p:cTn id="22" fill="hold">
                                          <p:stCondLst>
                                            <p:cond delay="999"/>
                                          </p:stCondLst>
                                        </p:cTn>
                                        <p:tgtEl>
                                          <p:spTgt spid="40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403"/>
                                        </p:tgtEl>
                                        <p:attrNameLst>
                                          <p:attrName>style.visibility</p:attrName>
                                        </p:attrNameLst>
                                      </p:cBhvr>
                                      <p:to>
                                        <p:strVal val="visible"/>
                                      </p:to>
                                    </p:set>
                                    <p:animEffect filter="wipe(left)" transition="in">
                                      <p:cBhvr>
                                        <p:cTn id="27" dur="1000"/>
                                        <p:tgtEl>
                                          <p:spTgt spid="403"/>
                                        </p:tgtEl>
                                      </p:cBhvr>
                                    </p:animEffect>
                                  </p:childTnLst>
                                </p:cTn>
                              </p:par>
                            </p:childTnLst>
                          </p:cTn>
                        </p:par>
                      </p:childTnLst>
                    </p:cTn>
                  </p:par>
                  <p:par>
                    <p:cTn id="28" fill="hold">
                      <p:stCondLst>
                        <p:cond delay="indefinite"/>
                      </p:stCondLst>
                      <p:childTnLst>
                        <p:par>
                          <p:cTn id="29" fill="hold">
                            <p:stCondLst>
                              <p:cond delay="0"/>
                            </p:stCondLst>
                            <p:childTnLst>
                              <p:par>
                                <p:cTn id="30" presetClass="exit" nodeType="clickEffect" presetSubtype="8" presetID="22" grpId="6" fill="hold">
                                  <p:stCondLst>
                                    <p:cond delay="0"/>
                                  </p:stCondLst>
                                  <p:iterate type="el" backwards="0">
                                    <p:tmAbs val="0"/>
                                  </p:iterate>
                                  <p:childTnLst>
                                    <p:animEffect filter="wipe(left)" transition="out">
                                      <p:cBhvr>
                                        <p:cTn id="31" dur="1000" fill="hold"/>
                                        <p:tgtEl>
                                          <p:spTgt spid="403"/>
                                        </p:tgtEl>
                                      </p:cBhvr>
                                    </p:animEffect>
                                    <p:set>
                                      <p:cBhvr>
                                        <p:cTn id="32" fill="hold">
                                          <p:stCondLst>
                                            <p:cond delay="999"/>
                                          </p:stCondLst>
                                        </p:cTn>
                                        <p:tgtEl>
                                          <p:spTgt spid="40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0" grpId="1"/>
      <p:bldP build="whole" bldLvl="1" animBg="1" rev="0" advAuto="0" spid="400" grpId="2"/>
      <p:bldP build="whole" bldLvl="1" animBg="1" rev="0" advAuto="0" spid="403" grpId="6"/>
      <p:bldP build="whole" bldLvl="1" animBg="1" rev="0" advAuto="0" spid="407" grpId="3"/>
      <p:bldP build="whole" bldLvl="1" animBg="1" rev="0" advAuto="0" spid="407" grpId="4"/>
      <p:bldP build="whole" bldLvl="1" animBg="1" rev="0" advAuto="0" spid="403" grpId="5"/>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tress responses in fish"/>
          <p:cNvSpPr txBox="1"/>
          <p:nvPr>
            <p:ph type="title"/>
          </p:nvPr>
        </p:nvSpPr>
        <p:spPr>
          <a:xfrm>
            <a:off x="-60436" y="8053"/>
            <a:ext cx="24504872" cy="2261543"/>
          </a:xfrm>
          <a:prstGeom prst="rect">
            <a:avLst/>
          </a:prstGeom>
          <a:solidFill>
            <a:schemeClr val="accent2">
              <a:hueOff val="260011"/>
              <a:satOff val="17755"/>
              <a:lumOff val="-25437"/>
            </a:schemeClr>
          </a:solidFill>
        </p:spPr>
        <p:txBody>
          <a:bodyPr/>
          <a:lstStyle>
            <a:lvl1pPr>
              <a:defRPr b="1">
                <a:solidFill>
                  <a:srgbClr val="FEFEFE"/>
                </a:solidFill>
                <a:latin typeface="Helvetica Neue"/>
                <a:ea typeface="Helvetica Neue"/>
                <a:cs typeface="Helvetica Neue"/>
                <a:sym typeface="Helvetica Neue"/>
              </a:defRPr>
            </a:lvl1pPr>
          </a:lstStyle>
          <a:p>
            <a:pPr/>
            <a:r>
              <a:t>Stress responses in fish</a:t>
            </a:r>
          </a:p>
        </p:txBody>
      </p:sp>
      <p:sp>
        <p:nvSpPr>
          <p:cNvPr id="127" name="Slide Number"/>
          <p:cNvSpPr txBox="1"/>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8" name="Fish"/>
          <p:cNvSpPr/>
          <p:nvPr/>
        </p:nvSpPr>
        <p:spPr>
          <a:xfrm>
            <a:off x="1946662" y="6301776"/>
            <a:ext cx="5428181" cy="2082960"/>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4B727E"/>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29" name="High Voltage"/>
          <p:cNvSpPr/>
          <p:nvPr/>
        </p:nvSpPr>
        <p:spPr>
          <a:xfrm rot="18780000">
            <a:off x="2304272" y="4676728"/>
            <a:ext cx="935773" cy="2086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693" y="0"/>
                </a:moveTo>
                <a:lnTo>
                  <a:pt x="0" y="14180"/>
                </a:lnTo>
                <a:lnTo>
                  <a:pt x="13308" y="11222"/>
                </a:lnTo>
                <a:lnTo>
                  <a:pt x="10366" y="17893"/>
                </a:lnTo>
                <a:lnTo>
                  <a:pt x="6675" y="17567"/>
                </a:lnTo>
                <a:cubicBezTo>
                  <a:pt x="6360" y="17540"/>
                  <a:pt x="6128" y="17697"/>
                  <a:pt x="6305" y="17817"/>
                </a:cubicBezTo>
                <a:lnTo>
                  <a:pt x="12214" y="21600"/>
                </a:lnTo>
                <a:lnTo>
                  <a:pt x="18116" y="17822"/>
                </a:lnTo>
                <a:cubicBezTo>
                  <a:pt x="18294" y="17702"/>
                  <a:pt x="18059" y="17544"/>
                  <a:pt x="17742" y="17574"/>
                </a:cubicBezTo>
                <a:lnTo>
                  <a:pt x="14134" y="17900"/>
                </a:lnTo>
                <a:lnTo>
                  <a:pt x="21600" y="7126"/>
                </a:lnTo>
                <a:lnTo>
                  <a:pt x="6890" y="10410"/>
                </a:lnTo>
                <a:lnTo>
                  <a:pt x="15555" y="0"/>
                </a:lnTo>
                <a:lnTo>
                  <a:pt x="6693" y="0"/>
                </a:lnTo>
                <a:close/>
              </a:path>
            </a:pathLst>
          </a:custGeom>
          <a:solidFill>
            <a:schemeClr val="accent5">
              <a:hueOff val="-82419"/>
              <a:satOff val="-9513"/>
              <a:lumOff val="-16343"/>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30" name="Environmental stresses…"/>
          <p:cNvSpPr txBox="1"/>
          <p:nvPr/>
        </p:nvSpPr>
        <p:spPr>
          <a:xfrm>
            <a:off x="491252" y="3021064"/>
            <a:ext cx="6208574" cy="13564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100"/>
            </a:pPr>
            <a:r>
              <a:t>Environmental stresses </a:t>
            </a:r>
          </a:p>
          <a:p>
            <a:pPr>
              <a:defRPr sz="4100"/>
            </a:pPr>
            <a:r>
              <a:t>(water temperature)</a:t>
            </a:r>
          </a:p>
        </p:txBody>
      </p:sp>
      <p:sp>
        <p:nvSpPr>
          <p:cNvPr id="131" name="Arrow"/>
          <p:cNvSpPr/>
          <p:nvPr/>
        </p:nvSpPr>
        <p:spPr>
          <a:xfrm>
            <a:off x="8833281" y="6867763"/>
            <a:ext cx="2085118" cy="950985"/>
          </a:xfrm>
          <a:prstGeom prst="rightArrow">
            <a:avLst>
              <a:gd name="adj1" fmla="val 32000"/>
              <a:gd name="adj2" fmla="val 70836"/>
            </a:avLst>
          </a:prstGeom>
          <a:solidFill>
            <a:schemeClr val="accent5">
              <a:hueOff val="-82419"/>
              <a:satOff val="-9513"/>
              <a:lumOff val="-16343"/>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32" name="Callout"/>
          <p:cNvSpPr/>
          <p:nvPr/>
        </p:nvSpPr>
        <p:spPr>
          <a:xfrm>
            <a:off x="12144742" y="3255713"/>
            <a:ext cx="10708085" cy="39159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45" y="0"/>
                </a:moveTo>
                <a:cubicBezTo>
                  <a:pt x="2622" y="0"/>
                  <a:pt x="2279" y="938"/>
                  <a:pt x="2279" y="2095"/>
                </a:cubicBezTo>
                <a:lnTo>
                  <a:pt x="2279" y="18292"/>
                </a:lnTo>
                <a:lnTo>
                  <a:pt x="0" y="20692"/>
                </a:lnTo>
                <a:lnTo>
                  <a:pt x="2661" y="21307"/>
                </a:lnTo>
                <a:cubicBezTo>
                  <a:pt x="2774" y="21488"/>
                  <a:pt x="2905" y="21600"/>
                  <a:pt x="3045" y="21600"/>
                </a:cubicBezTo>
                <a:lnTo>
                  <a:pt x="20834" y="21600"/>
                </a:lnTo>
                <a:cubicBezTo>
                  <a:pt x="21257" y="21600"/>
                  <a:pt x="21600" y="20662"/>
                  <a:pt x="21600" y="19505"/>
                </a:cubicBezTo>
                <a:lnTo>
                  <a:pt x="21600" y="2095"/>
                </a:lnTo>
                <a:cubicBezTo>
                  <a:pt x="21600" y="938"/>
                  <a:pt x="21257" y="0"/>
                  <a:pt x="20834" y="0"/>
                </a:cubicBezTo>
                <a:lnTo>
                  <a:pt x="3045" y="0"/>
                </a:lnTo>
                <a:close/>
              </a:path>
            </a:pathLst>
          </a:custGeom>
          <a:ln w="215900">
            <a:solidFill>
              <a:srgbClr val="EB3A37"/>
            </a:solidFill>
            <a:prstDash val="sysDot"/>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33" name="immune defense…"/>
          <p:cNvSpPr txBox="1"/>
          <p:nvPr/>
        </p:nvSpPr>
        <p:spPr>
          <a:xfrm>
            <a:off x="13785634" y="3614513"/>
            <a:ext cx="8820694" cy="3198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740833" indent="-740833" algn="l">
              <a:buSzPct val="100000"/>
              <a:buAutoNum type="alphaUcPeriod" startAt="1"/>
              <a:defRPr sz="4000"/>
            </a:pPr>
            <a:r>
              <a:t>immune defense</a:t>
            </a:r>
          </a:p>
          <a:p>
            <a:pPr marL="740833" indent="-740833" algn="l">
              <a:buSzPct val="100000"/>
              <a:buAutoNum type="alphaUcPeriod" startAt="1"/>
              <a:defRPr sz="4000"/>
            </a:pPr>
            <a:r>
              <a:t>digestive enzyme activity</a:t>
            </a:r>
          </a:p>
          <a:p>
            <a:pPr marL="740833" indent="-740833" algn="l">
              <a:buSzPct val="100000"/>
              <a:buAutoNum type="alphaUcPeriod" startAt="1"/>
              <a:defRPr sz="4000"/>
            </a:pPr>
            <a:r>
              <a:t>protein synthesis</a:t>
            </a:r>
          </a:p>
          <a:p>
            <a:pPr marL="740833" indent="-740833" algn="l">
              <a:buSzPct val="100000"/>
              <a:buAutoNum type="alphaUcPeriod" startAt="1"/>
              <a:defRPr sz="4000"/>
            </a:pPr>
            <a:r>
              <a:t>growth processes</a:t>
            </a:r>
          </a:p>
          <a:p>
            <a:pPr marL="740833" indent="-740833" algn="l">
              <a:buSzPct val="100000"/>
              <a:buAutoNum type="alphaUcPeriod" startAt="1"/>
              <a:defRPr sz="4000"/>
            </a:pPr>
            <a:r>
              <a:t>Reproductive</a:t>
            </a:r>
          </a:p>
        </p:txBody>
      </p:sp>
      <p:sp>
        <p:nvSpPr>
          <p:cNvPr id="134" name="Callout"/>
          <p:cNvSpPr/>
          <p:nvPr/>
        </p:nvSpPr>
        <p:spPr>
          <a:xfrm>
            <a:off x="10401733" y="9219145"/>
            <a:ext cx="12555538" cy="35024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723" y="0"/>
                </a:moveTo>
                <a:cubicBezTo>
                  <a:pt x="4363" y="0"/>
                  <a:pt x="4071" y="1048"/>
                  <a:pt x="4071" y="2340"/>
                </a:cubicBezTo>
                <a:lnTo>
                  <a:pt x="4071" y="7438"/>
                </a:lnTo>
                <a:lnTo>
                  <a:pt x="0" y="12116"/>
                </a:lnTo>
                <a:lnTo>
                  <a:pt x="4071" y="16795"/>
                </a:lnTo>
                <a:lnTo>
                  <a:pt x="4071" y="19260"/>
                </a:lnTo>
                <a:cubicBezTo>
                  <a:pt x="4071" y="20552"/>
                  <a:pt x="4363" y="21600"/>
                  <a:pt x="4723" y="21600"/>
                </a:cubicBezTo>
                <a:lnTo>
                  <a:pt x="20947" y="21600"/>
                </a:lnTo>
                <a:cubicBezTo>
                  <a:pt x="21308" y="21600"/>
                  <a:pt x="21600" y="20552"/>
                  <a:pt x="21600" y="19260"/>
                </a:cubicBezTo>
                <a:lnTo>
                  <a:pt x="21600" y="2340"/>
                </a:lnTo>
                <a:cubicBezTo>
                  <a:pt x="21600" y="1048"/>
                  <a:pt x="21308" y="0"/>
                  <a:pt x="20947" y="0"/>
                </a:cubicBezTo>
                <a:lnTo>
                  <a:pt x="4723" y="0"/>
                </a:lnTo>
                <a:close/>
              </a:path>
            </a:pathLst>
          </a:custGeom>
          <a:ln w="215900">
            <a:solidFill>
              <a:srgbClr val="EB3A37"/>
            </a:solidFill>
            <a:prstDash val="sysDot"/>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35" name="There are two mains that used to sense a sudden temperature change;…"/>
          <p:cNvSpPr txBox="1"/>
          <p:nvPr/>
        </p:nvSpPr>
        <p:spPr>
          <a:xfrm>
            <a:off x="13091252" y="9374871"/>
            <a:ext cx="9423681" cy="32024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2900"/>
            </a:pPr>
            <a:r>
              <a:t>There are two mains that used to sense a sudden temperature change;</a:t>
            </a:r>
          </a:p>
          <a:p>
            <a:pPr lvl="1" marL="1005416" indent="-370416" algn="l">
              <a:buSzPct val="125000"/>
              <a:buChar char="•"/>
              <a:defRPr sz="2900"/>
            </a:pPr>
            <a:r>
              <a:t>induced accumulation of denatured proteins</a:t>
            </a:r>
          </a:p>
          <a:p>
            <a:pPr lvl="1" marL="1005416" indent="-370416" algn="l">
              <a:buSzPct val="125000"/>
              <a:buChar char="•"/>
              <a:defRPr sz="2900"/>
            </a:pPr>
            <a:r>
              <a:t>stimulated thermosensory structure, DNA, RNA, proteins, and lipids which direct effect or lead to the activation of signal transduction pathways</a:t>
            </a:r>
          </a:p>
        </p:txBody>
      </p:sp>
      <p:sp>
        <p:nvSpPr>
          <p:cNvPr id="136" name="Arrow"/>
          <p:cNvSpPr/>
          <p:nvPr/>
        </p:nvSpPr>
        <p:spPr>
          <a:xfrm flipH="1" rot="16159279">
            <a:off x="4071029" y="8792678"/>
            <a:ext cx="1176537" cy="657560"/>
          </a:xfrm>
          <a:prstGeom prst="rightArrow">
            <a:avLst>
              <a:gd name="adj1" fmla="val 32000"/>
              <a:gd name="adj2" fmla="val 70779"/>
            </a:avLst>
          </a:prstGeom>
          <a:solidFill>
            <a:schemeClr val="accent5">
              <a:hueOff val="-82419"/>
              <a:satOff val="-9513"/>
              <a:lumOff val="-16343"/>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137" name="Cells-The-Building-Blocks-of-Life.jpg" descr="Cells-The-Building-Blocks-of-Life.jpg"/>
          <p:cNvPicPr>
            <a:picLocks noChangeAspect="1"/>
          </p:cNvPicPr>
          <p:nvPr/>
        </p:nvPicPr>
        <p:blipFill>
          <a:blip r:embed="rId3">
            <a:extLst/>
          </a:blip>
          <a:stretch>
            <a:fillRect/>
          </a:stretch>
        </p:blipFill>
        <p:spPr>
          <a:xfrm>
            <a:off x="1841436" y="9856934"/>
            <a:ext cx="5638633" cy="2819318"/>
          </a:xfrm>
          <a:prstGeom prst="rect">
            <a:avLst/>
          </a:prstGeom>
          <a:ln w="12700">
            <a:miter lim="400000"/>
          </a:ln>
        </p:spPr>
      </p:pic>
      <p:grpSp>
        <p:nvGrpSpPr>
          <p:cNvPr id="140" name="In the cell"/>
          <p:cNvGrpSpPr/>
          <p:nvPr/>
        </p:nvGrpSpPr>
        <p:grpSpPr>
          <a:xfrm>
            <a:off x="7829527" y="11889564"/>
            <a:ext cx="2112840" cy="769076"/>
            <a:chOff x="0" y="0"/>
            <a:chExt cx="2112839" cy="769074"/>
          </a:xfrm>
        </p:grpSpPr>
        <p:sp>
          <p:nvSpPr>
            <p:cNvPr id="139" name="In the cell"/>
            <p:cNvSpPr txBox="1"/>
            <p:nvPr/>
          </p:nvSpPr>
          <p:spPr>
            <a:xfrm>
              <a:off x="53881" y="53881"/>
              <a:ext cx="2005077" cy="661313"/>
            </a:xfrm>
            <a:prstGeom prst="rect">
              <a:avLst/>
            </a:prstGeom>
            <a:solidFill>
              <a:srgbClr val="000000"/>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200">
                  <a:solidFill>
                    <a:srgbClr val="FFFFFF"/>
                  </a:solidFill>
                  <a:latin typeface="+mn-lt"/>
                  <a:ea typeface="+mn-ea"/>
                  <a:cs typeface="+mn-cs"/>
                  <a:sym typeface="Helvetica Neue Medium"/>
                </a:defRPr>
              </a:lvl1pPr>
            </a:lstStyle>
            <a:p>
              <a:pPr/>
              <a:r>
                <a:t>In the cell</a:t>
              </a:r>
            </a:p>
          </p:txBody>
        </p:sp>
        <p:pic>
          <p:nvPicPr>
            <p:cNvPr id="138" name="In the cell" descr="In the cell"/>
            <p:cNvPicPr>
              <a:picLocks noChangeAspect="0"/>
            </p:cNvPicPr>
            <p:nvPr/>
          </p:nvPicPr>
          <p:blipFill>
            <a:blip r:embed="rId4">
              <a:extLst/>
            </a:blip>
            <a:stretch>
              <a:fillRect/>
            </a:stretch>
          </p:blipFill>
          <p:spPr>
            <a:xfrm>
              <a:off x="-1" y="0"/>
              <a:ext cx="2112841" cy="769075"/>
            </a:xfrm>
            <a:prstGeom prst="rect">
              <a:avLst/>
            </a:prstGeom>
            <a:effectLst/>
          </p:spPr>
        </p:pic>
      </p:grpSp>
      <p:sp>
        <p:nvSpPr>
          <p:cNvPr id="141" name="Eulalia et al. (2011)"/>
          <p:cNvSpPr txBox="1"/>
          <p:nvPr/>
        </p:nvSpPr>
        <p:spPr>
          <a:xfrm>
            <a:off x="19535646" y="8299263"/>
            <a:ext cx="3493009"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Eulalia </a:t>
            </a:r>
            <a:r>
              <a:rPr i="1"/>
              <a:t>et al.</a:t>
            </a:r>
            <a:r>
              <a:t> (2011)</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1" name="Screen Shot 2560-12-12 at 10.22.17 PM.png" descr="Screen Shot 2560-12-12 at 10.22.17 PM.png"/>
          <p:cNvPicPr>
            <a:picLocks noChangeAspect="1"/>
          </p:cNvPicPr>
          <p:nvPr/>
        </p:nvPicPr>
        <p:blipFill>
          <a:blip r:embed="rId3">
            <a:extLst/>
          </a:blip>
          <a:srcRect l="3473" t="0" r="4584" b="0"/>
          <a:stretch>
            <a:fillRect/>
          </a:stretch>
        </p:blipFill>
        <p:spPr>
          <a:xfrm>
            <a:off x="286618" y="455855"/>
            <a:ext cx="17485547" cy="12413178"/>
          </a:xfrm>
          <a:prstGeom prst="rect">
            <a:avLst/>
          </a:prstGeom>
          <a:ln w="12700">
            <a:miter lim="400000"/>
          </a:ln>
        </p:spPr>
      </p:pic>
      <p:sp>
        <p:nvSpPr>
          <p:cNvPr id="412" name="Figure 8: Classification of the enriched KEGG pathways for the negatively correlated miRNA-mRNA pairs of GIFT exposed to heat stress."/>
          <p:cNvSpPr txBox="1"/>
          <p:nvPr/>
        </p:nvSpPr>
        <p:spPr>
          <a:xfrm>
            <a:off x="15524635" y="12082382"/>
            <a:ext cx="8269697" cy="10844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100"/>
            </a:lvl1pPr>
          </a:lstStyle>
          <a:p>
            <a:pPr/>
            <a:r>
              <a:t>Figure 8: Classification of the enriched KEGG pathways for the negatively correlated miRNA-mRNA pairs of GIFT exposed to heat stress.</a:t>
            </a:r>
          </a:p>
        </p:txBody>
      </p:sp>
      <p:sp>
        <p:nvSpPr>
          <p:cNvPr id="41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4" name="1525 of the miRNA-mRNA pairs (involving 50 DE miRNAs and 874 DE mRNAs) had negative correlation of their expression patterns.…"/>
          <p:cNvSpPr txBox="1"/>
          <p:nvPr/>
        </p:nvSpPr>
        <p:spPr>
          <a:xfrm>
            <a:off x="17112831" y="1984293"/>
            <a:ext cx="7045007" cy="1696686"/>
          </a:xfrm>
          <a:prstGeom prst="rect">
            <a:avLst/>
          </a:prstGeom>
          <a:ln w="50800">
            <a:solidFill>
              <a:srgbClr val="000000"/>
            </a:solidFill>
            <a:prstDash val="sysDot"/>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91041" indent="-291041" algn="l" defTabSz="457200">
              <a:lnSpc>
                <a:spcPct val="117999"/>
              </a:lnSpc>
              <a:buSzPct val="125000"/>
              <a:buChar char="-"/>
              <a:defRPr sz="2200"/>
            </a:pPr>
            <a:r>
              <a:t>1525 of the miRNA-mRNA pairs (involving 50 DE miRNAs and 874 DE mRNAs) had negative correlation of their expression patterns.</a:t>
            </a:r>
          </a:p>
          <a:p>
            <a:pPr marL="291041" indent="-291041" algn="l" defTabSz="457200">
              <a:lnSpc>
                <a:spcPct val="117999"/>
              </a:lnSpc>
              <a:buSzPct val="125000"/>
              <a:buChar char="-"/>
              <a:defRPr sz="2200"/>
            </a:pPr>
            <a:r>
              <a:t>These pairs were associated with 33 pathways. </a:t>
            </a:r>
          </a:p>
        </p:txBody>
      </p:sp>
      <p:grpSp>
        <p:nvGrpSpPr>
          <p:cNvPr id="418" name="Group"/>
          <p:cNvGrpSpPr/>
          <p:nvPr/>
        </p:nvGrpSpPr>
        <p:grpSpPr>
          <a:xfrm>
            <a:off x="219350" y="1735747"/>
            <a:ext cx="16552359" cy="8959672"/>
            <a:chOff x="0" y="0"/>
            <a:chExt cx="16552358" cy="8959670"/>
          </a:xfrm>
        </p:grpSpPr>
        <p:sp>
          <p:nvSpPr>
            <p:cNvPr id="415" name="Rounded Rectangle"/>
            <p:cNvSpPr/>
            <p:nvPr/>
          </p:nvSpPr>
          <p:spPr>
            <a:xfrm>
              <a:off x="0" y="0"/>
              <a:ext cx="16552359" cy="2193777"/>
            </a:xfrm>
            <a:prstGeom prst="roundRect">
              <a:avLst>
                <a:gd name="adj" fmla="val 8684"/>
              </a:avLst>
            </a:prstGeom>
            <a:noFill/>
            <a:ln w="76200" cap="flat">
              <a:solidFill>
                <a:srgbClr val="EB3A37"/>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16" name="Rounded Rectangle"/>
            <p:cNvSpPr/>
            <p:nvPr/>
          </p:nvSpPr>
          <p:spPr>
            <a:xfrm>
              <a:off x="0" y="2250856"/>
              <a:ext cx="16552359" cy="2544709"/>
            </a:xfrm>
            <a:prstGeom prst="roundRect">
              <a:avLst>
                <a:gd name="adj" fmla="val 7486"/>
              </a:avLst>
            </a:prstGeom>
            <a:noFill/>
            <a:ln w="76200" cap="flat">
              <a:solidFill>
                <a:srgbClr val="44D7DF"/>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17" name="Rounded Rectangle"/>
            <p:cNvSpPr/>
            <p:nvPr/>
          </p:nvSpPr>
          <p:spPr>
            <a:xfrm>
              <a:off x="0" y="4836249"/>
              <a:ext cx="16552359" cy="4123422"/>
            </a:xfrm>
            <a:prstGeom prst="roundRect">
              <a:avLst>
                <a:gd name="adj" fmla="val 4620"/>
              </a:avLst>
            </a:prstGeom>
            <a:noFill/>
            <a:ln w="76200" cap="flat">
              <a:solidFill>
                <a:srgbClr val="EBE251"/>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18"/>
                                        </p:tgtEl>
                                        <p:attrNameLst>
                                          <p:attrName>style.visibility</p:attrName>
                                        </p:attrNameLst>
                                      </p:cBhvr>
                                      <p:to>
                                        <p:strVal val="visible"/>
                                      </p:to>
                                    </p:set>
                                    <p:animEffect filter="wipe(left)" transition="in">
                                      <p:cBhvr>
                                        <p:cTn id="7" dur="10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8"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2" name="Screen Shot 2560-12-12 at 10.24.46 PM.png" descr="Screen Shot 2560-12-12 at 10.24.46 PM.png"/>
          <p:cNvPicPr>
            <a:picLocks noChangeAspect="1"/>
          </p:cNvPicPr>
          <p:nvPr/>
        </p:nvPicPr>
        <p:blipFill>
          <a:blip r:embed="rId3">
            <a:extLst/>
          </a:blip>
          <a:stretch>
            <a:fillRect/>
          </a:stretch>
        </p:blipFill>
        <p:spPr>
          <a:xfrm>
            <a:off x="182095" y="40379"/>
            <a:ext cx="18887312" cy="13209985"/>
          </a:xfrm>
          <a:prstGeom prst="rect">
            <a:avLst/>
          </a:prstGeom>
          <a:ln w="12700">
            <a:miter lim="400000"/>
          </a:ln>
        </p:spPr>
      </p:pic>
      <p:sp>
        <p:nvSpPr>
          <p:cNvPr id="42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4" name="Figure 9: Analysis of the miRNA-mRNA negative correlation network."/>
          <p:cNvSpPr txBox="1"/>
          <p:nvPr/>
        </p:nvSpPr>
        <p:spPr>
          <a:xfrm>
            <a:off x="15524635" y="12147172"/>
            <a:ext cx="8269697" cy="9548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800"/>
            </a:lvl1pPr>
          </a:lstStyle>
          <a:p>
            <a:pPr/>
            <a:r>
              <a:t>Figure 9: Analysis of the miRNA-mRNA negative correlation network.</a:t>
            </a:r>
          </a:p>
        </p:txBody>
      </p:sp>
      <p:sp>
        <p:nvSpPr>
          <p:cNvPr id="425" name="64 negatively correlated miRNAs-mRNAs interaction were selected which included;…"/>
          <p:cNvSpPr txBox="1"/>
          <p:nvPr/>
        </p:nvSpPr>
        <p:spPr>
          <a:xfrm>
            <a:off x="16747883" y="2005300"/>
            <a:ext cx="7045006" cy="3458260"/>
          </a:xfrm>
          <a:prstGeom prst="rect">
            <a:avLst/>
          </a:prstGeom>
          <a:ln w="50800">
            <a:solidFill>
              <a:srgbClr val="000000"/>
            </a:solidFill>
            <a:prstDash val="sysDot"/>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96874" indent="-396874" algn="l">
              <a:buSzPct val="125000"/>
              <a:buChar char="•"/>
              <a:defRPr sz="2400">
                <a:solidFill>
                  <a:srgbClr val="030201"/>
                </a:solidFill>
              </a:defRPr>
            </a:pPr>
            <a:r>
              <a:t>64 negatively correlated miRNAs-mRNAs interaction were selected which included;</a:t>
            </a:r>
          </a:p>
          <a:p>
            <a:pPr lvl="1" marL="1031875" indent="-396875" algn="l">
              <a:buSzPct val="125000"/>
              <a:buChar char="•"/>
              <a:defRPr sz="2400">
                <a:solidFill>
                  <a:srgbClr val="EB3A37"/>
                </a:solidFill>
              </a:defRPr>
            </a:pPr>
            <a:r>
              <a:t>38 DE target mRNAs for 21 DE miRNAs</a:t>
            </a:r>
          </a:p>
          <a:p>
            <a:pPr algn="l">
              <a:defRPr sz="2400">
                <a:solidFill>
                  <a:srgbClr val="030201"/>
                </a:solidFill>
              </a:defRPr>
            </a:pPr>
          </a:p>
          <a:p>
            <a:pPr marL="396874" indent="-396874" algn="l">
              <a:buSzPct val="125000"/>
              <a:buChar char="•"/>
              <a:defRPr sz="2400">
                <a:solidFill>
                  <a:srgbClr val="030201"/>
                </a:solidFill>
              </a:defRPr>
            </a:pPr>
            <a:r>
              <a:t>Following </a:t>
            </a:r>
          </a:p>
          <a:p>
            <a:pPr lvl="1" marL="1031875" indent="-396875" algn="l">
              <a:buSzPct val="125000"/>
              <a:buChar char="•"/>
              <a:defRPr sz="2400">
                <a:solidFill>
                  <a:srgbClr val="030201"/>
                </a:solidFill>
              </a:defRPr>
            </a:pPr>
            <a:r>
              <a:rPr>
                <a:solidFill>
                  <a:srgbClr val="EB3A37"/>
                </a:solidFill>
              </a:rPr>
              <a:t>DE miRNAs, </a:t>
            </a:r>
            <a:r>
              <a:rPr i="1">
                <a:solidFill>
                  <a:srgbClr val="EB3A37"/>
                </a:solidFill>
              </a:rPr>
              <a:t>P&lt;0.05,</a:t>
            </a:r>
            <a:r>
              <a:rPr>
                <a:solidFill>
                  <a:srgbClr val="EB3A37"/>
                </a:solidFill>
              </a:rPr>
              <a:t> fold-change ≥ 1.5 or ≤ 0.67</a:t>
            </a:r>
            <a:r>
              <a:t>,</a:t>
            </a:r>
            <a:r>
              <a:rPr>
                <a:solidFill>
                  <a:srgbClr val="EB3A37"/>
                </a:solidFill>
              </a:rPr>
              <a:t> and RPM ≥ 5</a:t>
            </a:r>
            <a:endParaRPr>
              <a:solidFill>
                <a:srgbClr val="EB3A37"/>
              </a:solidFill>
            </a:endParaRPr>
          </a:p>
          <a:p>
            <a:pPr lvl="1" marL="1031875" indent="-396875" algn="l">
              <a:buSzPct val="125000"/>
              <a:buChar char="•"/>
              <a:defRPr sz="2400">
                <a:solidFill>
                  <a:srgbClr val="030201"/>
                </a:solidFill>
              </a:defRPr>
            </a:pPr>
            <a:r>
              <a:rPr>
                <a:solidFill>
                  <a:srgbClr val="EB3A37"/>
                </a:solidFill>
              </a:rPr>
              <a:t>DE mRNAs, </a:t>
            </a:r>
            <a:r>
              <a:rPr i="1">
                <a:solidFill>
                  <a:srgbClr val="EB3A37"/>
                </a:solidFill>
              </a:rPr>
              <a:t>P&lt;0.05,</a:t>
            </a:r>
            <a:r>
              <a:rPr>
                <a:solidFill>
                  <a:srgbClr val="EB3A37"/>
                </a:solidFill>
              </a:rPr>
              <a:t> fold-change ≥ 2 or ≤ 0.5</a:t>
            </a:r>
            <a:r>
              <a:t>,</a:t>
            </a:r>
            <a:r>
              <a:rPr>
                <a:solidFill>
                  <a:srgbClr val="EB3A37"/>
                </a:solidFill>
              </a:rPr>
              <a:t> and FPKM ≥ 10</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9" name="Screen Shot 2560-12-12 at 10.28.06 PM.png" descr="Screen Shot 2560-12-12 at 10.28.06 PM.png"/>
          <p:cNvPicPr>
            <a:picLocks noChangeAspect="1"/>
          </p:cNvPicPr>
          <p:nvPr/>
        </p:nvPicPr>
        <p:blipFill>
          <a:blip r:embed="rId3">
            <a:extLst/>
          </a:blip>
          <a:stretch>
            <a:fillRect/>
          </a:stretch>
        </p:blipFill>
        <p:spPr>
          <a:xfrm>
            <a:off x="2167551" y="1933511"/>
            <a:ext cx="20048898" cy="10376636"/>
          </a:xfrm>
          <a:prstGeom prst="rect">
            <a:avLst/>
          </a:prstGeom>
          <a:ln w="12700">
            <a:miter lim="400000"/>
          </a:ln>
        </p:spPr>
      </p:pic>
      <p:sp>
        <p:nvSpPr>
          <p:cNvPr id="43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31" name="Table 5: The 15 differentially expressed miRNAs in heat stressed GIFT liver verified by qRT-PCR."/>
          <p:cNvSpPr txBox="1"/>
          <p:nvPr>
            <p:ph type="title" idx="4294967295"/>
          </p:nvPr>
        </p:nvSpPr>
        <p:spPr>
          <a:xfrm>
            <a:off x="884297" y="586450"/>
            <a:ext cx="22615406" cy="1139866"/>
          </a:xfrm>
          <a:prstGeom prst="rect">
            <a:avLst/>
          </a:prstGeom>
        </p:spPr>
        <p:txBody>
          <a:bodyPr/>
          <a:lstStyle>
            <a:lvl1pPr algn="l" defTabSz="652145">
              <a:defRPr b="1" sz="3871">
                <a:latin typeface="Helvetica Neue"/>
                <a:ea typeface="Helvetica Neue"/>
                <a:cs typeface="Helvetica Neue"/>
                <a:sym typeface="Helvetica Neue"/>
              </a:defRPr>
            </a:lvl1pPr>
          </a:lstStyle>
          <a:p>
            <a:pPr/>
            <a:r>
              <a:t>Table 5: The 15 differentially expressed miRNAs in heat stressed GIFT liver verified by qRT-PCR.</a:t>
            </a:r>
          </a:p>
        </p:txBody>
      </p:sp>
      <p:sp>
        <p:nvSpPr>
          <p:cNvPr id="432" name="*Fold change = HTS group (mean)/CO group (mean), where “mean” is the mean of three biological replicates."/>
          <p:cNvSpPr txBox="1"/>
          <p:nvPr/>
        </p:nvSpPr>
        <p:spPr>
          <a:xfrm>
            <a:off x="2935299" y="12434030"/>
            <a:ext cx="18513401" cy="5230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rgbClr val="EB3A37"/>
                </a:solidFill>
              </a:defRPr>
            </a:lvl1pPr>
          </a:lstStyle>
          <a:p>
            <a:pPr/>
            <a:r>
              <a:t>*Fold change = HTS group (mean)/CO group (mean), where “mean” is the mean of three biological replicates.</a:t>
            </a:r>
          </a:p>
        </p:txBody>
      </p:sp>
      <p:sp>
        <p:nvSpPr>
          <p:cNvPr id="433" name="Rounded Rectangle"/>
          <p:cNvSpPr/>
          <p:nvPr/>
        </p:nvSpPr>
        <p:spPr>
          <a:xfrm>
            <a:off x="2226569" y="8799744"/>
            <a:ext cx="19803757" cy="1481224"/>
          </a:xfrm>
          <a:prstGeom prst="roundRect">
            <a:avLst>
              <a:gd name="adj" fmla="val 12861"/>
            </a:avLst>
          </a:prstGeom>
          <a:ln w="76200">
            <a:solidFill>
              <a:srgbClr val="EB3A37"/>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434" name="novel miRNAs"/>
          <p:cNvSpPr txBox="1"/>
          <p:nvPr/>
        </p:nvSpPr>
        <p:spPr>
          <a:xfrm>
            <a:off x="18511642" y="9295794"/>
            <a:ext cx="2749398" cy="585113"/>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200">
                <a:solidFill>
                  <a:srgbClr val="FFFFFF"/>
                </a:solidFill>
                <a:latin typeface="+mn-lt"/>
                <a:ea typeface="+mn-ea"/>
                <a:cs typeface="+mn-cs"/>
                <a:sym typeface="Helvetica Neue Medium"/>
              </a:defRPr>
            </a:lvl1pPr>
          </a:lstStyle>
          <a:p>
            <a:pPr/>
            <a:r>
              <a:t>novel miRNAs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8" name="Screen Shot 2560-12-12 at 10.28.28 PM.png" descr="Screen Shot 2560-12-12 at 10.28.28 PM.png"/>
          <p:cNvPicPr>
            <a:picLocks noChangeAspect="1"/>
          </p:cNvPicPr>
          <p:nvPr/>
        </p:nvPicPr>
        <p:blipFill>
          <a:blip r:embed="rId3">
            <a:extLst/>
          </a:blip>
          <a:stretch>
            <a:fillRect/>
          </a:stretch>
        </p:blipFill>
        <p:spPr>
          <a:xfrm>
            <a:off x="272840" y="324234"/>
            <a:ext cx="15436848" cy="12956245"/>
          </a:xfrm>
          <a:prstGeom prst="rect">
            <a:avLst/>
          </a:prstGeom>
          <a:ln w="12700">
            <a:miter lim="400000"/>
          </a:ln>
        </p:spPr>
      </p:pic>
      <p:sp>
        <p:nvSpPr>
          <p:cNvPr id="43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40" name="Table 6: The 26 DE mRNAs in heat stressed…"/>
          <p:cNvSpPr txBox="1"/>
          <p:nvPr>
            <p:ph type="title" idx="4294967295"/>
          </p:nvPr>
        </p:nvSpPr>
        <p:spPr>
          <a:xfrm>
            <a:off x="15585151" y="817300"/>
            <a:ext cx="8214581" cy="1139866"/>
          </a:xfrm>
          <a:prstGeom prst="rect">
            <a:avLst/>
          </a:prstGeom>
        </p:spPr>
        <p:txBody>
          <a:bodyPr/>
          <a:lstStyle/>
          <a:p>
            <a:pPr algn="l" defTabSz="470534">
              <a:defRPr b="1" sz="3078">
                <a:latin typeface="Helvetica Neue"/>
                <a:ea typeface="Helvetica Neue"/>
                <a:cs typeface="Helvetica Neue"/>
                <a:sym typeface="Helvetica Neue"/>
              </a:defRPr>
            </a:pPr>
            <a:r>
              <a:t>Table 6: The 26 DE mRNAs in heat stressed </a:t>
            </a:r>
          </a:p>
          <a:p>
            <a:pPr algn="l" defTabSz="470534">
              <a:defRPr b="1" sz="3078">
                <a:latin typeface="Helvetica Neue"/>
                <a:ea typeface="Helvetica Neue"/>
                <a:cs typeface="Helvetica Neue"/>
                <a:sym typeface="Helvetica Neue"/>
              </a:defRPr>
            </a:pPr>
            <a:r>
              <a:t>GIFT liver verified by qRT-PCR.</a:t>
            </a:r>
          </a:p>
        </p:txBody>
      </p:sp>
      <p:sp>
        <p:nvSpPr>
          <p:cNvPr id="441" name="*Fold change = HTS group (mean)/CO group (mean), where “mean” is the mean of three biological replicates."/>
          <p:cNvSpPr txBox="1"/>
          <p:nvPr/>
        </p:nvSpPr>
        <p:spPr>
          <a:xfrm>
            <a:off x="15585151" y="11701000"/>
            <a:ext cx="8214581" cy="11976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EB3A37"/>
                </a:solidFill>
              </a:defRPr>
            </a:lvl1pPr>
          </a:lstStyle>
          <a:p>
            <a:pPr/>
            <a:r>
              <a:t>*Fold change = HTS group (mean)/CO group (mean), where “mean” is the mean of three biological replicates.</a:t>
            </a:r>
          </a:p>
        </p:txBody>
      </p:sp>
      <p:grpSp>
        <p:nvGrpSpPr>
          <p:cNvPr id="444" name="Group"/>
          <p:cNvGrpSpPr/>
          <p:nvPr/>
        </p:nvGrpSpPr>
        <p:grpSpPr>
          <a:xfrm>
            <a:off x="684822" y="5802279"/>
            <a:ext cx="18825776" cy="7476154"/>
            <a:chOff x="0" y="0"/>
            <a:chExt cx="18825774" cy="7476152"/>
          </a:xfrm>
        </p:grpSpPr>
        <p:sp>
          <p:nvSpPr>
            <p:cNvPr id="442" name="Rounded Rectangle"/>
            <p:cNvSpPr/>
            <p:nvPr/>
          </p:nvSpPr>
          <p:spPr>
            <a:xfrm>
              <a:off x="0" y="0"/>
              <a:ext cx="14707369" cy="7476153"/>
            </a:xfrm>
            <a:prstGeom prst="roundRect">
              <a:avLst>
                <a:gd name="adj" fmla="val 2548"/>
              </a:avLst>
            </a:prstGeom>
            <a:noFill/>
            <a:ln w="76200" cap="flat">
              <a:solidFill>
                <a:srgbClr val="EB3A37"/>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43" name="16 other DE mRNAs"/>
            <p:cNvSpPr txBox="1"/>
            <p:nvPr/>
          </p:nvSpPr>
          <p:spPr>
            <a:xfrm>
              <a:off x="14977471" y="3445520"/>
              <a:ext cx="3848304" cy="585113"/>
            </a:xfrm>
            <a:prstGeom prst="rect">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200">
                  <a:solidFill>
                    <a:srgbClr val="FFFFFF"/>
                  </a:solidFill>
                  <a:latin typeface="+mn-lt"/>
                  <a:ea typeface="+mn-ea"/>
                  <a:cs typeface="+mn-cs"/>
                  <a:sym typeface="Helvetica Neue Medium"/>
                </a:defRPr>
              </a:lvl1pPr>
            </a:lstStyle>
            <a:p>
              <a:pPr/>
              <a:r>
                <a:t>16 other DE mRNAs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44"/>
                                        </p:tgtEl>
                                        <p:attrNameLst>
                                          <p:attrName>style.visibility</p:attrName>
                                        </p:attrNameLst>
                                      </p:cBhvr>
                                      <p:to>
                                        <p:strVal val="visible"/>
                                      </p:to>
                                    </p:set>
                                    <p:animEffect filter="wipe(left)" transition="in">
                                      <p:cBhvr>
                                        <p:cTn id="7" dur="1000"/>
                                        <p:tgtEl>
                                          <p:spTgt spid="4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4"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48" name="Screen Shot 2560-12-12 at 10.28.38 PM.png" descr="Screen Shot 2560-12-12 at 10.28.38 PM.png"/>
          <p:cNvPicPr>
            <a:picLocks noChangeAspect="1"/>
          </p:cNvPicPr>
          <p:nvPr/>
        </p:nvPicPr>
        <p:blipFill>
          <a:blip r:embed="rId3">
            <a:extLst/>
          </a:blip>
          <a:stretch>
            <a:fillRect/>
          </a:stretch>
        </p:blipFill>
        <p:spPr>
          <a:xfrm>
            <a:off x="2010804" y="523862"/>
            <a:ext cx="20362392" cy="12668276"/>
          </a:xfrm>
          <a:prstGeom prst="rect">
            <a:avLst/>
          </a:prstGeom>
          <a:ln w="12700">
            <a:miter lim="400000"/>
          </a:ln>
        </p:spPr>
      </p:pic>
      <p:sp>
        <p:nvSpPr>
          <p:cNvPr id="44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0" name="Figure 10: Validation of 15 DE miRNAs between control (CO) and 37.5 ºC heat stressed (HTS) by qRT-PCR."/>
          <p:cNvSpPr txBox="1"/>
          <p:nvPr/>
        </p:nvSpPr>
        <p:spPr>
          <a:xfrm>
            <a:off x="12523582" y="9952556"/>
            <a:ext cx="8269697" cy="13866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800"/>
            </a:lvl1pPr>
          </a:lstStyle>
          <a:p>
            <a:pPr/>
            <a:r>
              <a:t>Figure 10: Validation of 15 DE miRNAs between control (CO) and 37.5 ºC heat stressed (HTS) by qRT-PCR.</a:t>
            </a:r>
          </a:p>
        </p:txBody>
      </p:sp>
      <p:sp>
        <p:nvSpPr>
          <p:cNvPr id="451" name="*P&lt;0.05 and **P&lt;0.01 by unpaired Student’s T-tests"/>
          <p:cNvSpPr txBox="1"/>
          <p:nvPr/>
        </p:nvSpPr>
        <p:spPr>
          <a:xfrm>
            <a:off x="12814948" y="12465043"/>
            <a:ext cx="10566754" cy="4610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EB3A37"/>
                </a:solidFill>
              </a:defRPr>
            </a:lvl1pPr>
          </a:lstStyle>
          <a:p>
            <a:pPr/>
            <a:r>
              <a:t>*P&lt;0.05 and **P&lt;0.01 by unpaired Student’s T-tests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55" name="Screen Shot 2560-12-12 at 10.28.48 PM.png" descr="Screen Shot 2560-12-12 at 10.28.48 PM.png"/>
          <p:cNvPicPr>
            <a:picLocks noChangeAspect="1"/>
          </p:cNvPicPr>
          <p:nvPr/>
        </p:nvPicPr>
        <p:blipFill>
          <a:blip r:embed="rId3">
            <a:extLst/>
          </a:blip>
          <a:stretch>
            <a:fillRect/>
          </a:stretch>
        </p:blipFill>
        <p:spPr>
          <a:xfrm>
            <a:off x="2301817" y="394431"/>
            <a:ext cx="19780366" cy="10973804"/>
          </a:xfrm>
          <a:prstGeom prst="rect">
            <a:avLst/>
          </a:prstGeom>
          <a:ln w="12700">
            <a:miter lim="400000"/>
          </a:ln>
        </p:spPr>
      </p:pic>
      <p:sp>
        <p:nvSpPr>
          <p:cNvPr id="45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7" name="Figure 11: Validation of 26 DE mRNAs between control (CO) and 37.5 ºC heat stressed (HTS) by qRT-PCR."/>
          <p:cNvSpPr txBox="1"/>
          <p:nvPr/>
        </p:nvSpPr>
        <p:spPr>
          <a:xfrm>
            <a:off x="2245704" y="11571586"/>
            <a:ext cx="19892592" cy="5230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800"/>
            </a:lvl1pPr>
          </a:lstStyle>
          <a:p>
            <a:pPr/>
            <a:r>
              <a:t>Figure 11: Validation of 26 DE mRNAs between control (CO) and 37.5 ºC heat stressed (HTS) by qRT-PCR.</a:t>
            </a:r>
          </a:p>
        </p:txBody>
      </p:sp>
      <p:sp>
        <p:nvSpPr>
          <p:cNvPr id="458" name="*P&lt;0.05 and **P&lt;0.01, NS, no significant difference by unpaired Student’s T-tests"/>
          <p:cNvSpPr txBox="1"/>
          <p:nvPr/>
        </p:nvSpPr>
        <p:spPr>
          <a:xfrm>
            <a:off x="2393711" y="12357306"/>
            <a:ext cx="17242988" cy="4610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EB3A37"/>
                </a:solidFill>
              </a:defRPr>
            </a:lvl1pPr>
          </a:lstStyle>
          <a:p>
            <a:pPr/>
            <a:r>
              <a:t>*P&lt;0.05 and **P&lt;0.01, NS, no significant difference by unpaired Student’s T-tests</a:t>
            </a:r>
          </a:p>
        </p:txBody>
      </p:sp>
      <p:sp>
        <p:nvSpPr>
          <p:cNvPr id="459" name="Rounded Rectangle"/>
          <p:cNvSpPr/>
          <p:nvPr/>
        </p:nvSpPr>
        <p:spPr>
          <a:xfrm>
            <a:off x="2637133" y="741043"/>
            <a:ext cx="2458936" cy="3299673"/>
          </a:xfrm>
          <a:prstGeom prst="roundRect">
            <a:avLst>
              <a:gd name="adj" fmla="val 7747"/>
            </a:avLst>
          </a:prstGeom>
          <a:ln w="50800">
            <a:solidFill>
              <a:srgbClr val="EB3A37"/>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64" name="Discussions"/>
          <p:cNvSpPr txBox="1"/>
          <p:nvPr/>
        </p:nvSpPr>
        <p:spPr>
          <a:xfrm>
            <a:off x="-8020" y="355600"/>
            <a:ext cx="24400040" cy="2033295"/>
          </a:xfrm>
          <a:prstGeom prst="rect">
            <a:avLst/>
          </a:prstGeom>
          <a:solidFill>
            <a:schemeClr val="accent2">
              <a:hueOff val="260011"/>
              <a:satOff val="17755"/>
              <a:lumOff val="-25437"/>
            </a:scheme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11200">
                <a:solidFill>
                  <a:srgbClr val="FDFDFD"/>
                </a:solidFill>
              </a:defRPr>
            </a:lvl1pPr>
          </a:lstStyle>
          <a:p>
            <a:pPr/>
            <a:r>
              <a:t>Discussions</a:t>
            </a:r>
          </a:p>
        </p:txBody>
      </p:sp>
      <p:sp>
        <p:nvSpPr>
          <p:cNvPr id="465" name="They studied the early response in the liver of GFIT exposed to heat stress by deep sequencing CO and HTS libraries.…"/>
          <p:cNvSpPr txBox="1"/>
          <p:nvPr>
            <p:ph type="body" idx="4294967295"/>
          </p:nvPr>
        </p:nvSpPr>
        <p:spPr>
          <a:prstGeom prst="rect">
            <a:avLst/>
          </a:prstGeom>
        </p:spPr>
        <p:txBody>
          <a:bodyPr anchor="t"/>
          <a:lstStyle/>
          <a:p>
            <a:pPr/>
            <a:r>
              <a:t>They studied the early response in the liver of GFIT exposed to heat stress by deep sequencing CO and HTS libraries.</a:t>
            </a:r>
          </a:p>
          <a:p>
            <a:pPr/>
            <a:r>
              <a:t>A total of 63.34%, 61.38%, 62.01%, 64.46%, 62.25%, and 66.7% of the valid reads in the CO-1, CO-2, CO-3, HTS-1, HTS-2, and HTS-3 libraries, respectively, mapped to the reference Nile tilapia genome. </a:t>
            </a:r>
          </a:p>
          <a:p>
            <a:pPr/>
            <a:r>
              <a:t>In the KEGG pathway analysis, organism system, metabolism, and immune regulation were highly enriched among the DE mRNAs. </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467" name="Table"/>
          <p:cNvGraphicFramePr/>
          <p:nvPr/>
        </p:nvGraphicFramePr>
        <p:xfrm>
          <a:off x="1117118" y="1849770"/>
          <a:ext cx="22162464" cy="10830328"/>
        </p:xfrm>
        <a:graphic xmlns:a="http://schemas.openxmlformats.org/drawingml/2006/main">
          <a:graphicData uri="http://schemas.openxmlformats.org/drawingml/2006/table">
            <a:tbl>
              <a:tblPr firstCol="0" firstRow="1" lastCol="0" lastRow="0" bandCol="0" bandRow="0" rtl="0">
                <a:tableStyleId>{CF821DB8-F4EB-4A41-A1BA-3FCAFE7338EE}</a:tableStyleId>
              </a:tblPr>
              <a:tblGrid>
                <a:gridCol w="2420570"/>
                <a:gridCol w="2083524"/>
                <a:gridCol w="8822834"/>
                <a:gridCol w="8822834"/>
              </a:tblGrid>
              <a:tr h="901468">
                <a:tc>
                  <a:txBody>
                    <a:bodyPr/>
                    <a:lstStyle/>
                    <a:p>
                      <a:pPr algn="l" defTabSz="457200">
                        <a:defRPr b="0" sz="1800">
                          <a:solidFill>
                            <a:srgbClr val="000000"/>
                          </a:solidFill>
                        </a:defRPr>
                      </a:pPr>
                      <a:r>
                        <a:rPr b="1" sz="2500">
                          <a:solidFill>
                            <a:srgbClr val="FFFFFF"/>
                          </a:solidFill>
                          <a:latin typeface="Helvetica"/>
                          <a:ea typeface="Helvetica"/>
                          <a:cs typeface="Helvetica"/>
                          <a:sym typeface="Helvetica"/>
                        </a:rPr>
                        <a:t>Pathway</a:t>
                      </a:r>
                    </a:p>
                  </a:txBody>
                  <a:tcPr marL="63500" marR="63500" marT="0" marB="0" anchor="ctr" anchorCtr="0" horzOverflow="overflow">
                    <a:solidFill>
                      <a:schemeClr val="accent1">
                        <a:hueOff val="114395"/>
                        <a:lumOff val="-24975"/>
                      </a:schemeClr>
                    </a:solidFill>
                  </a:tcPr>
                </a:tc>
                <a:tc>
                  <a:txBody>
                    <a:bodyPr/>
                    <a:lstStyle/>
                    <a:p>
                      <a:pPr algn="l" defTabSz="457200">
                        <a:defRPr b="0" sz="1800">
                          <a:solidFill>
                            <a:srgbClr val="000000"/>
                          </a:solidFill>
                        </a:defRPr>
                      </a:pPr>
                      <a:r>
                        <a:rPr b="1" sz="2500">
                          <a:solidFill>
                            <a:srgbClr val="FFFFFF"/>
                          </a:solidFill>
                          <a:latin typeface="Helvetica"/>
                          <a:ea typeface="Helvetica"/>
                          <a:cs typeface="Helvetica"/>
                          <a:sym typeface="Helvetica"/>
                        </a:rPr>
                        <a:t>Gene abbreviation</a:t>
                      </a:r>
                    </a:p>
                  </a:txBody>
                  <a:tcPr marL="63500" marR="63500" marT="0" marB="0" anchor="ctr" anchorCtr="0" horzOverflow="overflow">
                    <a:solidFill>
                      <a:schemeClr val="accent1">
                        <a:hueOff val="114395"/>
                        <a:lumOff val="-24975"/>
                      </a:schemeClr>
                    </a:solidFill>
                  </a:tcPr>
                </a:tc>
                <a:tc>
                  <a:txBody>
                    <a:bodyPr/>
                    <a:lstStyle/>
                    <a:p>
                      <a:pPr algn="l" defTabSz="457200">
                        <a:defRPr b="0" sz="1800">
                          <a:solidFill>
                            <a:srgbClr val="000000"/>
                          </a:solidFill>
                        </a:defRPr>
                      </a:pPr>
                      <a:r>
                        <a:rPr b="1" sz="2500">
                          <a:solidFill>
                            <a:srgbClr val="FFFFFF"/>
                          </a:solidFill>
                          <a:latin typeface="Helvetica"/>
                          <a:ea typeface="Helvetica"/>
                          <a:cs typeface="Helvetica"/>
                          <a:sym typeface="Helvetica"/>
                        </a:rPr>
                        <a:t>Gene function</a:t>
                      </a:r>
                    </a:p>
                  </a:txBody>
                  <a:tcPr marL="63500" marR="63500" marT="0" marB="0" anchor="ctr" anchorCtr="0" horzOverflow="overflow">
                    <a:solidFill>
                      <a:schemeClr val="accent1">
                        <a:hueOff val="114395"/>
                        <a:lumOff val="-24975"/>
                      </a:schemeClr>
                    </a:solidFill>
                  </a:tcPr>
                </a:tc>
                <a:tc>
                  <a:txBody>
                    <a:bodyPr/>
                    <a:lstStyle/>
                    <a:p>
                      <a:pPr algn="l" defTabSz="457200">
                        <a:defRPr b="0" sz="1800">
                          <a:solidFill>
                            <a:srgbClr val="000000"/>
                          </a:solidFill>
                        </a:defRPr>
                      </a:pPr>
                      <a:r>
                        <a:rPr b="1" sz="2500">
                          <a:solidFill>
                            <a:srgbClr val="FFFFFF"/>
                          </a:solidFill>
                          <a:latin typeface="Helvetica"/>
                          <a:ea typeface="Helvetica"/>
                          <a:cs typeface="Helvetica"/>
                          <a:sym typeface="Helvetica"/>
                        </a:rPr>
                        <a:t>Heat stress responses</a:t>
                      </a:r>
                    </a:p>
                  </a:txBody>
                  <a:tcPr marL="63500" marR="63500" marT="0" marB="0" anchor="ctr" anchorCtr="0" horzOverflow="overflow">
                    <a:solidFill>
                      <a:schemeClr val="accent1">
                        <a:hueOff val="114395"/>
                        <a:lumOff val="-24975"/>
                      </a:schemeClr>
                    </a:solidFill>
                  </a:tcPr>
                </a:tc>
              </a:tr>
              <a:tr h="715334">
                <a:tc rowSpan="5">
                  <a:txBody>
                    <a:bodyPr/>
                    <a:lstStyle/>
                    <a:p>
                      <a:pPr algn="l" defTabSz="457200">
                        <a:defRPr sz="1800"/>
                      </a:pPr>
                      <a:r>
                        <a:rPr b="1" sz="2500">
                          <a:latin typeface="Helvetica"/>
                          <a:ea typeface="Helvetica"/>
                          <a:cs typeface="Helvetica"/>
                          <a:sym typeface="Helvetica"/>
                        </a:rPr>
                        <a:t>Organism system</a:t>
                      </a:r>
                    </a:p>
                  </a:txBody>
                  <a:tcPr marL="63500" marR="63500" marT="0" marB="0" anchor="ctr" anchorCtr="0" horzOverflow="overflow"/>
                </a:tc>
                <a:tc>
                  <a:txBody>
                    <a:bodyPr/>
                    <a:lstStyle/>
                    <a:p>
                      <a:pPr algn="l" defTabSz="457200">
                        <a:defRPr sz="1800"/>
                      </a:pPr>
                      <a:r>
                        <a:rPr b="1" sz="2500">
                          <a:latin typeface="Helvetica"/>
                          <a:ea typeface="Helvetica"/>
                          <a:cs typeface="Helvetica"/>
                          <a:sym typeface="Helvetica"/>
                        </a:rPr>
                        <a:t>SC5d</a:t>
                      </a:r>
                    </a:p>
                  </a:txBody>
                  <a:tcPr marL="63500" marR="63500" marT="0" marB="0" anchor="ctr" anchorCtr="0" horzOverflow="overflow">
                    <a:solidFill>
                      <a:schemeClr val="accent5">
                        <a:hueOff val="-152896"/>
                        <a:lumOff val="12368"/>
                      </a:schemeClr>
                    </a:solidFill>
                  </a:tcPr>
                </a:tc>
                <a:tc rowSpan="2">
                  <a:txBody>
                    <a:bodyPr/>
                    <a:lstStyle/>
                    <a:p>
                      <a:pPr algn="l" defTabSz="457200">
                        <a:defRPr sz="1800"/>
                      </a:pPr>
                      <a:r>
                        <a:rPr b="1" sz="2500">
                          <a:latin typeface="Helvetica"/>
                          <a:ea typeface="Helvetica"/>
                          <a:cs typeface="Helvetica"/>
                          <a:sym typeface="Helvetica"/>
                        </a:rPr>
                        <a:t>Encode enzyme involved cholesterol biosynthesis</a:t>
                      </a:r>
                    </a:p>
                  </a:txBody>
                  <a:tcPr marL="63500" marR="63500" marT="0" marB="0" anchor="ctr" anchorCtr="0" horzOverflow="overflow">
                    <a:solidFill>
                      <a:schemeClr val="accent5">
                        <a:hueOff val="-152896"/>
                        <a:lumOff val="12368"/>
                      </a:schemeClr>
                    </a:solidFill>
                  </a:tcPr>
                </a:tc>
                <a:tc rowSpan="3">
                  <a:txBody>
                    <a:bodyPr/>
                    <a:lstStyle/>
                    <a:p>
                      <a:pPr algn="l" defTabSz="457200">
                        <a:defRPr sz="1800"/>
                      </a:pPr>
                      <a:r>
                        <a:rPr b="1" sz="2500">
                          <a:latin typeface="Helvetica"/>
                          <a:ea typeface="Helvetica"/>
                          <a:cs typeface="Helvetica"/>
                          <a:sym typeface="Helvetica"/>
                        </a:rPr>
                        <a:t>May reduce the synthesis steroid hormones from cholesterol</a:t>
                      </a:r>
                    </a:p>
                  </a:txBody>
                  <a:tcPr marL="50800" marR="50800" marT="50800" marB="50800" anchor="ctr" anchorCtr="0" horzOverflow="overflow">
                    <a:solidFill>
                      <a:schemeClr val="accent5">
                        <a:hueOff val="-152896"/>
                        <a:lumOff val="12368"/>
                      </a:schemeClr>
                    </a:solidFill>
                  </a:tcPr>
                </a:tc>
              </a:tr>
              <a:tr h="707992">
                <a:tc vMerge="1">
                  <a:tcPr/>
                </a:tc>
                <a:tc>
                  <a:txBody>
                    <a:bodyPr/>
                    <a:lstStyle/>
                    <a:p>
                      <a:pPr algn="l" defTabSz="457200">
                        <a:defRPr sz="1800"/>
                      </a:pPr>
                      <a:r>
                        <a:rPr b="1" sz="2500">
                          <a:latin typeface="Helvetica"/>
                          <a:ea typeface="Helvetica"/>
                          <a:cs typeface="Helvetica"/>
                          <a:sym typeface="Helvetica"/>
                        </a:rPr>
                        <a:t>MSMO1</a:t>
                      </a:r>
                    </a:p>
                  </a:txBody>
                  <a:tcPr marL="63500" marR="63500" marT="0" marB="0" anchor="ctr" anchorCtr="0" horzOverflow="overflow">
                    <a:solidFill>
                      <a:schemeClr val="accent5">
                        <a:hueOff val="-152896"/>
                        <a:lumOff val="12368"/>
                      </a:schemeClr>
                    </a:solidFill>
                  </a:tcPr>
                </a:tc>
                <a:tc vMerge="1">
                  <a:tcPr/>
                </a:tc>
                <a:tc vMerge="1">
                  <a:tcPr/>
                </a:tc>
              </a:tr>
              <a:tr h="1281079">
                <a:tc vMerge="1">
                  <a:tcPr/>
                </a:tc>
                <a:tc>
                  <a:txBody>
                    <a:bodyPr/>
                    <a:lstStyle/>
                    <a:p>
                      <a:pPr algn="l" defTabSz="457200">
                        <a:defRPr sz="1800"/>
                      </a:pPr>
                      <a:r>
                        <a:rPr b="1" sz="2500">
                          <a:latin typeface="Helvetica"/>
                          <a:ea typeface="Helvetica"/>
                          <a:cs typeface="Helvetica"/>
                          <a:sym typeface="Helvetica"/>
                        </a:rPr>
                        <a:t>EPHX2</a:t>
                      </a:r>
                    </a:p>
                  </a:txBody>
                  <a:tcPr marL="63500" marR="63500" marT="0" marB="0" anchor="ctr" anchorCtr="0" horzOverflow="overflow">
                    <a:solidFill>
                      <a:schemeClr val="accent5">
                        <a:hueOff val="-152896"/>
                        <a:lumOff val="12368"/>
                      </a:schemeClr>
                    </a:solidFill>
                  </a:tcPr>
                </a:tc>
                <a:tc>
                  <a:txBody>
                    <a:bodyPr/>
                    <a:lstStyle/>
                    <a:p>
                      <a:pPr algn="l" defTabSz="457200">
                        <a:defRPr sz="1800"/>
                      </a:pPr>
                      <a:r>
                        <a:rPr b="1" sz="2500">
                          <a:latin typeface="Helvetica"/>
                          <a:ea typeface="Helvetica"/>
                          <a:cs typeface="Helvetica"/>
                          <a:sym typeface="Helvetica"/>
                        </a:rPr>
                        <a:t>Increasing susceptibility to ischemic stroke in patient and may be associated with familial hypercholesterolamia</a:t>
                      </a:r>
                    </a:p>
                  </a:txBody>
                  <a:tcPr marL="63500" marR="63500" marT="0" marB="0" anchor="ctr" anchorCtr="0" horzOverflow="overflow">
                    <a:solidFill>
                      <a:schemeClr val="accent5">
                        <a:hueOff val="-152896"/>
                        <a:lumOff val="12368"/>
                      </a:schemeClr>
                    </a:solidFill>
                  </a:tcPr>
                </a:tc>
                <a:tc vMerge="1">
                  <a:tcPr/>
                </a:tc>
              </a:tr>
              <a:tr h="901468">
                <a:tc vMerge="1">
                  <a:tcPr/>
                </a:tc>
                <a:tc>
                  <a:txBody>
                    <a:bodyPr/>
                    <a:lstStyle/>
                    <a:p>
                      <a:pPr algn="l" defTabSz="457200">
                        <a:defRPr sz="1800"/>
                      </a:pPr>
                      <a:r>
                        <a:rPr b="1" sz="2500">
                          <a:latin typeface="Helvetica"/>
                          <a:ea typeface="Helvetica"/>
                          <a:cs typeface="Helvetica"/>
                          <a:sym typeface="Helvetica"/>
                        </a:rPr>
                        <a:t>CYP3a65</a:t>
                      </a:r>
                    </a:p>
                  </a:txBody>
                  <a:tcPr marL="63500" marR="63500" marT="0" marB="0" anchor="ctr" anchorCtr="0" horzOverflow="overflow">
                    <a:solidFill>
                      <a:schemeClr val="accent2"/>
                    </a:solidFill>
                  </a:tcPr>
                </a:tc>
                <a:tc>
                  <a:txBody>
                    <a:bodyPr/>
                    <a:lstStyle/>
                    <a:p>
                      <a:pPr algn="l" defTabSz="457200">
                        <a:defRPr sz="1800"/>
                      </a:pPr>
                      <a:r>
                        <a:rPr b="1" sz="2500">
                          <a:latin typeface="Helvetica"/>
                          <a:ea typeface="Helvetica"/>
                          <a:cs typeface="Helvetica"/>
                          <a:sym typeface="Helvetica"/>
                        </a:rPr>
                        <a:t>This is ortholog of CYP3a, involved in the biotransformation of most drug and enzyme factors</a:t>
                      </a:r>
                    </a:p>
                  </a:txBody>
                  <a:tcPr marL="63500" marR="63500" marT="0" marB="0" anchor="ctr" anchorCtr="0" horzOverflow="overflow">
                    <a:solidFill>
                      <a:schemeClr val="accent2"/>
                    </a:solidFill>
                  </a:tcPr>
                </a:tc>
                <a:tc rowSpan="2">
                  <a:txBody>
                    <a:bodyPr/>
                    <a:lstStyle/>
                    <a:p>
                      <a:pPr algn="l" defTabSz="457200">
                        <a:defRPr sz="1800"/>
                      </a:pPr>
                      <a:r>
                        <a:rPr b="1" sz="2500">
                          <a:latin typeface="Helvetica"/>
                          <a:ea typeface="Helvetica"/>
                          <a:cs typeface="Helvetica"/>
                          <a:sym typeface="Helvetica"/>
                        </a:rPr>
                        <a:t>Detoxification of xenobiotic substances may have been impaired</a:t>
                      </a:r>
                    </a:p>
                  </a:txBody>
                  <a:tcPr marL="63500" marR="63500" marT="0" marB="0" anchor="ctr" anchorCtr="0" horzOverflow="overflow">
                    <a:solidFill>
                      <a:schemeClr val="accent2"/>
                    </a:solidFill>
                  </a:tcPr>
                </a:tc>
              </a:tr>
              <a:tr h="673067">
                <a:tc vMerge="1">
                  <a:tcPr/>
                </a:tc>
                <a:tc>
                  <a:txBody>
                    <a:bodyPr/>
                    <a:lstStyle/>
                    <a:p>
                      <a:pPr algn="l" defTabSz="457200">
                        <a:defRPr sz="1800"/>
                      </a:pPr>
                      <a:r>
                        <a:rPr b="1" sz="2500">
                          <a:latin typeface="Helvetica"/>
                          <a:ea typeface="Helvetica"/>
                          <a:cs typeface="Helvetica"/>
                          <a:sym typeface="Helvetica"/>
                        </a:rPr>
                        <a:t>MGST3b</a:t>
                      </a:r>
                    </a:p>
                  </a:txBody>
                  <a:tcPr marL="63500" marR="63500" marT="0" marB="0" anchor="ctr" anchorCtr="0" horzOverflow="overflow">
                    <a:solidFill>
                      <a:schemeClr val="accent2"/>
                    </a:solidFill>
                  </a:tcPr>
                </a:tc>
                <a:tc>
                  <a:txBody>
                    <a:bodyPr/>
                    <a:lstStyle/>
                    <a:p>
                      <a:pPr algn="l" defTabSz="457200">
                        <a:defRPr sz="1800"/>
                      </a:pPr>
                      <a:r>
                        <a:rPr b="1" sz="2500">
                          <a:latin typeface="Helvetica"/>
                          <a:ea typeface="Helvetica"/>
                          <a:cs typeface="Helvetica"/>
                          <a:sym typeface="Helvetica"/>
                        </a:rPr>
                        <a:t>Important role in the biotransformation of xenobiotics</a:t>
                      </a:r>
                    </a:p>
                  </a:txBody>
                  <a:tcPr marL="63500" marR="63500" marT="0" marB="0" anchor="ctr" anchorCtr="0" horzOverflow="overflow">
                    <a:solidFill>
                      <a:schemeClr val="accent2"/>
                    </a:solidFill>
                  </a:tcPr>
                </a:tc>
                <a:tc vMerge="1">
                  <a:tcPr/>
                </a:tc>
              </a:tr>
              <a:tr h="1246572">
                <a:tc rowSpan="2">
                  <a:txBody>
                    <a:bodyPr/>
                    <a:lstStyle/>
                    <a:p>
                      <a:pPr algn="l" defTabSz="457200">
                        <a:defRPr sz="1800"/>
                      </a:pPr>
                      <a:r>
                        <a:rPr b="1" sz="2500">
                          <a:latin typeface="Helvetica"/>
                          <a:ea typeface="Helvetica"/>
                          <a:cs typeface="Helvetica"/>
                          <a:sym typeface="Helvetica"/>
                        </a:rPr>
                        <a:t>Metabolism</a:t>
                      </a:r>
                    </a:p>
                  </a:txBody>
                  <a:tcPr marL="63500" marR="63500" marT="0" marB="0" anchor="ctr" anchorCtr="0" horzOverflow="overflow"/>
                </a:tc>
                <a:tc>
                  <a:txBody>
                    <a:bodyPr/>
                    <a:lstStyle/>
                    <a:p>
                      <a:pPr algn="l" defTabSz="457200">
                        <a:defRPr sz="1800"/>
                      </a:pPr>
                      <a:r>
                        <a:rPr b="1" sz="2500">
                          <a:latin typeface="Helvetica"/>
                          <a:ea typeface="Helvetica"/>
                          <a:cs typeface="Helvetica"/>
                          <a:sym typeface="Helvetica"/>
                        </a:rPr>
                        <a:t>PCK2</a:t>
                      </a:r>
                    </a:p>
                  </a:txBody>
                  <a:tcPr marL="63500" marR="63500" marT="0" marB="0" anchor="ctr" anchorCtr="0" horzOverflow="overflow">
                    <a:solidFill>
                      <a:schemeClr val="accent4">
                        <a:hueOff val="-461056"/>
                        <a:satOff val="4338"/>
                        <a:lumOff val="-10225"/>
                      </a:schemeClr>
                    </a:solidFill>
                  </a:tcPr>
                </a:tc>
                <a:tc>
                  <a:txBody>
                    <a:bodyPr/>
                    <a:lstStyle/>
                    <a:p>
                      <a:pPr algn="l" defTabSz="457200">
                        <a:defRPr sz="1800"/>
                      </a:pPr>
                      <a:r>
                        <a:rPr b="1" sz="2500">
                          <a:latin typeface="Helvetica"/>
                          <a:ea typeface="Helvetica"/>
                          <a:cs typeface="Helvetica"/>
                          <a:sym typeface="Helvetica"/>
                        </a:rPr>
                        <a:t>Enhanced under low-glucose conditions, and increased usage of hepatic glycogen occurred under stress.</a:t>
                      </a:r>
                    </a:p>
                  </a:txBody>
                  <a:tcPr marL="63500" marR="63500" marT="0" marB="0" anchor="ctr" anchorCtr="0" horzOverflow="overflow">
                    <a:solidFill>
                      <a:schemeClr val="accent4">
                        <a:hueOff val="-461056"/>
                        <a:satOff val="4338"/>
                        <a:lumOff val="-10225"/>
                      </a:schemeClr>
                    </a:solidFill>
                  </a:tcPr>
                </a:tc>
                <a:tc rowSpan="2">
                  <a:txBody>
                    <a:bodyPr/>
                    <a:lstStyle/>
                    <a:p>
                      <a:pPr algn="l" defTabSz="457200">
                        <a:defRPr sz="1800"/>
                      </a:pPr>
                      <a:r>
                        <a:rPr b="1" sz="2500">
                          <a:solidFill>
                            <a:srgbClr val="EB3A37"/>
                          </a:solidFill>
                          <a:latin typeface="Helvetica"/>
                          <a:ea typeface="Helvetica"/>
                          <a:cs typeface="Helvetica"/>
                          <a:sym typeface="Helvetica"/>
                        </a:rPr>
                        <a:t>Up-regulated of PCK2, LPL, and AGXTB and down-regulated of SHMT1 and ADH5 were detected in this study may  have stimulated  an increase of glucose and lipid metabolism and expressed fatty acid 𝜷-oxidation which help to maintain homeostasis in liver under heat stress</a:t>
                      </a:r>
                    </a:p>
                  </a:txBody>
                  <a:tcPr marL="63500" marR="63500" marT="0" marB="0" anchor="ctr" anchorCtr="0" horzOverflow="overflow">
                    <a:solidFill>
                      <a:schemeClr val="accent4">
                        <a:hueOff val="-461056"/>
                        <a:satOff val="4338"/>
                        <a:lumOff val="-10225"/>
                      </a:schemeClr>
                    </a:solidFill>
                  </a:tcPr>
                </a:tc>
              </a:tr>
              <a:tr h="1427850">
                <a:tc vMerge="1">
                  <a:tcPr/>
                </a:tc>
                <a:tc>
                  <a:txBody>
                    <a:bodyPr/>
                    <a:lstStyle/>
                    <a:p>
                      <a:pPr algn="l" defTabSz="457200">
                        <a:defRPr sz="1800"/>
                      </a:pPr>
                      <a:r>
                        <a:rPr b="1" sz="2500">
                          <a:latin typeface="Helvetica"/>
                          <a:ea typeface="Helvetica"/>
                          <a:cs typeface="Helvetica"/>
                          <a:sym typeface="Helvetica"/>
                        </a:rPr>
                        <a:t>LPL</a:t>
                      </a:r>
                    </a:p>
                  </a:txBody>
                  <a:tcPr marL="63500" marR="63500" marT="0" marB="0" anchor="ctr" anchorCtr="0" horzOverflow="overflow">
                    <a:solidFill>
                      <a:schemeClr val="accent4">
                        <a:hueOff val="-461056"/>
                        <a:satOff val="4338"/>
                        <a:lumOff val="-10225"/>
                      </a:schemeClr>
                    </a:solidFill>
                  </a:tcPr>
                </a:tc>
                <a:tc>
                  <a:txBody>
                    <a:bodyPr/>
                    <a:lstStyle/>
                    <a:p>
                      <a:pPr algn="l" defTabSz="457200">
                        <a:defRPr sz="1800"/>
                      </a:pPr>
                      <a:r>
                        <a:rPr b="1" sz="2500">
                          <a:latin typeface="Helvetica"/>
                          <a:ea typeface="Helvetica"/>
                          <a:cs typeface="Helvetica"/>
                          <a:sym typeface="Helvetica"/>
                        </a:rPr>
                        <a:t>Expression contributed to the conversion of TG to fatty acid in the liver to supply energy demand</a:t>
                      </a:r>
                    </a:p>
                  </a:txBody>
                  <a:tcPr marL="63500" marR="63500" marT="0" marB="0" anchor="ctr" anchorCtr="0" horzOverflow="overflow">
                    <a:solidFill>
                      <a:schemeClr val="accent4">
                        <a:hueOff val="-461056"/>
                        <a:satOff val="4338"/>
                        <a:lumOff val="-10225"/>
                      </a:schemeClr>
                    </a:solidFill>
                  </a:tcPr>
                </a:tc>
                <a:tc vMerge="1">
                  <a:tcPr/>
                </a:tc>
              </a:tr>
              <a:tr h="1022161">
                <a:tc rowSpan="4">
                  <a:txBody>
                    <a:bodyPr/>
                    <a:lstStyle/>
                    <a:p>
                      <a:pPr algn="l" defTabSz="457200">
                        <a:defRPr sz="1800"/>
                      </a:pPr>
                      <a:r>
                        <a:rPr b="1" sz="2500">
                          <a:latin typeface="Helvetica"/>
                          <a:ea typeface="Helvetica"/>
                          <a:cs typeface="Helvetica"/>
                          <a:sym typeface="Helvetica"/>
                        </a:rPr>
                        <a:t>Immune regulation</a:t>
                      </a:r>
                    </a:p>
                  </a:txBody>
                  <a:tcPr marL="63500" marR="63500" marT="0" marB="0" anchor="ctr" anchorCtr="0" horzOverflow="overflow"/>
                </a:tc>
                <a:tc>
                  <a:txBody>
                    <a:bodyPr/>
                    <a:lstStyle/>
                    <a:p>
                      <a:pPr algn="l" defTabSz="457200">
                        <a:defRPr sz="1800"/>
                      </a:pPr>
                      <a:r>
                        <a:rPr b="1" sz="2500">
                          <a:latin typeface="Helvetica"/>
                          <a:ea typeface="Helvetica"/>
                          <a:cs typeface="Helvetica"/>
                          <a:sym typeface="Helvetica"/>
                        </a:rPr>
                        <a:t>HSP90b1</a:t>
                      </a:r>
                    </a:p>
                  </a:txBody>
                  <a:tcPr marL="63500" marR="63500" marT="0" marB="0" anchor="ctr" anchorCtr="0" horzOverflow="overflow"/>
                </a:tc>
                <a:tc>
                  <a:txBody>
                    <a:bodyPr/>
                    <a:lstStyle/>
                    <a:p>
                      <a:pPr algn="l" defTabSz="457200">
                        <a:defRPr sz="1800"/>
                      </a:pPr>
                      <a:r>
                        <a:rPr b="1" sz="2500">
                          <a:latin typeface="Helvetica"/>
                          <a:ea typeface="Helvetica"/>
                          <a:cs typeface="Helvetica"/>
                          <a:sym typeface="Helvetica"/>
                        </a:rPr>
                        <a:t>Play an important roles in tomor cell growth and promotors protein refloding</a:t>
                      </a:r>
                    </a:p>
                  </a:txBody>
                  <a:tcPr marL="63500" marR="63500" marT="0" marB="0" anchor="ctr" anchorCtr="0" horzOverflow="overflow"/>
                </a:tc>
                <a:tc>
                  <a:txBody>
                    <a:bodyPr/>
                    <a:lstStyle/>
                    <a:p>
                      <a:pPr algn="l" defTabSz="457200">
                        <a:defRPr sz="1800"/>
                      </a:pPr>
                      <a:r>
                        <a:rPr b="1" sz="2500">
                          <a:solidFill>
                            <a:srgbClr val="EB3A37"/>
                          </a:solidFill>
                          <a:latin typeface="Helvetica"/>
                          <a:ea typeface="Helvetica"/>
                          <a:cs typeface="Helvetica"/>
                          <a:sym typeface="Helvetica"/>
                        </a:rPr>
                        <a:t>Overecpression of this gene was implicated in poor survival of patients</a:t>
                      </a:r>
                    </a:p>
                  </a:txBody>
                  <a:tcPr marL="63500" marR="63500" marT="0" marB="0" anchor="ctr" anchorCtr="0" horzOverflow="overflow"/>
                </a:tc>
              </a:tr>
              <a:tr h="639540">
                <a:tc vMerge="1">
                  <a:tcPr/>
                </a:tc>
                <a:tc>
                  <a:txBody>
                    <a:bodyPr/>
                    <a:lstStyle/>
                    <a:p>
                      <a:pPr algn="l" defTabSz="457200">
                        <a:defRPr sz="1800"/>
                      </a:pPr>
                      <a:r>
                        <a:rPr b="1" sz="2500">
                          <a:latin typeface="Helvetica"/>
                          <a:ea typeface="Helvetica"/>
                          <a:cs typeface="Helvetica"/>
                          <a:sym typeface="Helvetica"/>
                        </a:rPr>
                        <a:t>MASP1</a:t>
                      </a:r>
                    </a:p>
                  </a:txBody>
                  <a:tcPr marL="63500" marR="63500" marT="0" marB="0" anchor="ctr" anchorCtr="0" horzOverflow="overflow"/>
                </a:tc>
                <a:tc>
                  <a:txBody>
                    <a:bodyPr/>
                    <a:lstStyle/>
                    <a:p>
                      <a:pPr algn="l" defTabSz="457200">
                        <a:defRPr sz="1800"/>
                      </a:pPr>
                      <a:r>
                        <a:rPr b="1" sz="2500">
                          <a:latin typeface="Helvetica"/>
                          <a:ea typeface="Helvetica"/>
                          <a:cs typeface="Helvetica"/>
                          <a:sym typeface="Helvetica"/>
                        </a:rPr>
                        <a:t>Don’t directly involved in complement activation </a:t>
                      </a:r>
                    </a:p>
                  </a:txBody>
                  <a:tcPr marL="63500" marR="63500" marT="0" marB="0" anchor="ctr" anchorCtr="0" horzOverflow="overflow"/>
                </a:tc>
                <a:tc>
                  <a:txBody>
                    <a:bodyPr/>
                    <a:lstStyle/>
                    <a:p>
                      <a:pPr algn="l" defTabSz="457200">
                        <a:defRPr sz="1800"/>
                      </a:pPr>
                      <a:r>
                        <a:rPr b="1" sz="2500">
                          <a:latin typeface="Helvetica"/>
                          <a:ea typeface="Helvetica"/>
                          <a:cs typeface="Helvetica"/>
                          <a:sym typeface="Helvetica"/>
                        </a:rPr>
                        <a:t>Play a role as a amplifier of complement activation</a:t>
                      </a:r>
                    </a:p>
                  </a:txBody>
                  <a:tcPr marL="63500" marR="63500" marT="0" marB="0" anchor="ctr" anchorCtr="0" horzOverflow="overflow"/>
                </a:tc>
              </a:tr>
              <a:tr h="937584">
                <a:tc vMerge="1">
                  <a:tcPr/>
                </a:tc>
                <a:tc>
                  <a:txBody>
                    <a:bodyPr/>
                    <a:lstStyle/>
                    <a:p>
                      <a:pPr algn="l" defTabSz="457200">
                        <a:defRPr sz="1800"/>
                      </a:pPr>
                      <a:r>
                        <a:rPr b="1" sz="2500">
                          <a:latin typeface="Helvetica"/>
                          <a:ea typeface="Helvetica"/>
                          <a:cs typeface="Helvetica"/>
                          <a:sym typeface="Helvetica"/>
                        </a:rPr>
                        <a:t>CLDN2</a:t>
                      </a:r>
                    </a:p>
                  </a:txBody>
                  <a:tcPr marL="63500" marR="63500" marT="0" marB="0" anchor="ctr" anchorCtr="0" horzOverflow="overflow"/>
                </a:tc>
                <a:tc>
                  <a:txBody>
                    <a:bodyPr/>
                    <a:lstStyle/>
                    <a:p>
                      <a:pPr algn="l" defTabSz="457200">
                        <a:defRPr sz="1800"/>
                      </a:pPr>
                      <a:r>
                        <a:rPr b="1" sz="2500">
                          <a:latin typeface="Helvetica"/>
                          <a:ea typeface="Helvetica"/>
                          <a:cs typeface="Helvetica"/>
                          <a:sym typeface="Helvetica"/>
                        </a:rPr>
                        <a:t>A leak protein that forms a tight junction with the vitamin D receptor, water transport  in epithelia.</a:t>
                      </a:r>
                    </a:p>
                  </a:txBody>
                  <a:tcPr marL="63500" marR="63500" marT="0" marB="0" anchor="ctr" anchorCtr="0" horzOverflow="overflow"/>
                </a:tc>
                <a:tc>
                  <a:txBody>
                    <a:bodyPr/>
                    <a:lstStyle/>
                    <a:p>
                      <a:pPr algn="l" defTabSz="457200">
                        <a:defRPr sz="1800"/>
                      </a:pPr>
                      <a:r>
                        <a:rPr b="1" sz="2500">
                          <a:latin typeface="Helvetica"/>
                          <a:ea typeface="Helvetica"/>
                          <a:cs typeface="Helvetica"/>
                          <a:sym typeface="Helvetica"/>
                        </a:rPr>
                        <a:t>Down-regulated might be increase WBC number in blood to reduce stress injury.</a:t>
                      </a:r>
                    </a:p>
                  </a:txBody>
                  <a:tcPr marL="63500" marR="63500" marT="0" marB="0" anchor="ctr" anchorCtr="0" horzOverflow="overflow"/>
                </a:tc>
              </a:tr>
              <a:tr h="986598">
                <a:tc vMerge="1">
                  <a:tcPr/>
                </a:tc>
                <a:tc>
                  <a:txBody>
                    <a:bodyPr/>
                    <a:lstStyle/>
                    <a:p>
                      <a:pPr algn="l" defTabSz="457200">
                        <a:defRPr sz="1800"/>
                      </a:pPr>
                      <a:r>
                        <a:rPr b="1" sz="2500">
                          <a:latin typeface="Helvetica"/>
                          <a:ea typeface="Helvetica"/>
                          <a:cs typeface="Helvetica"/>
                          <a:sym typeface="Helvetica"/>
                        </a:rPr>
                        <a:t>CALR3a</a:t>
                      </a:r>
                    </a:p>
                  </a:txBody>
                  <a:tcPr marL="63500" marR="63500" marT="0" marB="0" anchor="ctr" anchorCtr="0" horzOverflow="overflow"/>
                </a:tc>
                <a:tc>
                  <a:txBody>
                    <a:bodyPr/>
                    <a:lstStyle/>
                    <a:p>
                      <a:pPr algn="l" defTabSz="457200">
                        <a:defRPr sz="1800"/>
                      </a:pPr>
                      <a:r>
                        <a:rPr b="1" sz="2500">
                          <a:latin typeface="Helvetica"/>
                          <a:ea typeface="Helvetica"/>
                          <a:cs typeface="Helvetica"/>
                          <a:sym typeface="Helvetica"/>
                        </a:rPr>
                        <a:t>Calcium binding cheperone promotes floding, oligomeric assembly and quality control in the ER</a:t>
                      </a:r>
                    </a:p>
                  </a:txBody>
                  <a:tcPr marL="63500" marR="63500" marT="0" marB="0" anchor="ctr" anchorCtr="0" horzOverflow="overflow"/>
                </a:tc>
                <a:tc>
                  <a:txBody>
                    <a:bodyPr/>
                    <a:lstStyle/>
                    <a:p>
                      <a:pPr algn="l" defTabSz="457200">
                        <a:defRPr sz="1800"/>
                      </a:pPr>
                      <a:r>
                        <a:rPr b="1" sz="2500">
                          <a:solidFill>
                            <a:srgbClr val="EB3A37"/>
                          </a:solidFill>
                          <a:latin typeface="Helvetica"/>
                          <a:ea typeface="Helvetica"/>
                          <a:cs typeface="Helvetica"/>
                          <a:sym typeface="Helvetica"/>
                        </a:rPr>
                        <a:t>May regulate calcium homeostasis</a:t>
                      </a:r>
                    </a:p>
                  </a:txBody>
                  <a:tcPr marL="63500" marR="63500" marT="0" marB="0" anchor="ctr" anchorCtr="0" horzOverflow="overflow"/>
                </a:tc>
              </a:tr>
            </a:tbl>
          </a:graphicData>
        </a:graphic>
      </p:graphicFrame>
      <p:sp>
        <p:nvSpPr>
          <p:cNvPr id="468" name="Discussions"/>
          <p:cNvSpPr txBox="1"/>
          <p:nvPr>
            <p:ph type="title"/>
          </p:nvPr>
        </p:nvSpPr>
        <p:spPr>
          <a:xfrm>
            <a:off x="1689100" y="97888"/>
            <a:ext cx="21005800" cy="1489588"/>
          </a:xfrm>
          <a:prstGeom prst="rect">
            <a:avLst/>
          </a:prstGeom>
        </p:spPr>
        <p:txBody>
          <a:bodyPr/>
          <a:lstStyle>
            <a:lvl1pPr>
              <a:defRPr b="1" sz="9000">
                <a:latin typeface="Helvetica Neue"/>
                <a:ea typeface="Helvetica Neue"/>
                <a:cs typeface="Helvetica Neue"/>
                <a:sym typeface="Helvetica Neue"/>
              </a:defRPr>
            </a:lvl1pPr>
          </a:lstStyle>
          <a:p>
            <a:pPr/>
            <a:r>
              <a:t>Discussions</a:t>
            </a:r>
          </a:p>
        </p:txBody>
      </p:sp>
      <p:sp>
        <p:nvSpPr>
          <p:cNvPr id="469" name="Slide Number"/>
          <p:cNvSpPr txBox="1"/>
          <p:nvPr>
            <p:ph type="sldNum" sz="quarter" idx="2"/>
          </p:nvPr>
        </p:nvSpPr>
        <p:spPr>
          <a:xfrm>
            <a:off x="11965381" y="13264931"/>
            <a:ext cx="453238" cy="46106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70" name="Rounded Rectangle"/>
          <p:cNvSpPr/>
          <p:nvPr/>
        </p:nvSpPr>
        <p:spPr>
          <a:xfrm>
            <a:off x="1096707" y="2756295"/>
            <a:ext cx="22086264" cy="4270983"/>
          </a:xfrm>
          <a:prstGeom prst="roundRect">
            <a:avLst>
              <a:gd name="adj" fmla="val 4460"/>
            </a:avLst>
          </a:prstGeom>
          <a:ln w="114300">
            <a:solidFill>
              <a:srgbClr val="EB3A37"/>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471" name="Rounded Rectangle"/>
          <p:cNvSpPr/>
          <p:nvPr/>
        </p:nvSpPr>
        <p:spPr>
          <a:xfrm>
            <a:off x="1096707" y="7034882"/>
            <a:ext cx="22086264" cy="2674723"/>
          </a:xfrm>
          <a:prstGeom prst="roundRect">
            <a:avLst>
              <a:gd name="adj" fmla="val 7122"/>
            </a:avLst>
          </a:prstGeom>
          <a:ln w="114300">
            <a:solidFill>
              <a:srgbClr val="EB3A37"/>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472" name="Rounded Rectangle"/>
          <p:cNvSpPr/>
          <p:nvPr/>
        </p:nvSpPr>
        <p:spPr>
          <a:xfrm>
            <a:off x="1096707" y="9736916"/>
            <a:ext cx="22086264" cy="3541109"/>
          </a:xfrm>
          <a:prstGeom prst="roundRect">
            <a:avLst>
              <a:gd name="adj" fmla="val 5380"/>
            </a:avLst>
          </a:prstGeom>
          <a:ln w="114300">
            <a:solidFill>
              <a:srgbClr val="EB3A37"/>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70"/>
                                        </p:tgtEl>
                                        <p:attrNameLst>
                                          <p:attrName>style.visibility</p:attrName>
                                        </p:attrNameLst>
                                      </p:cBhvr>
                                      <p:to>
                                        <p:strVal val="visible"/>
                                      </p:to>
                                    </p:set>
                                    <p:animEffect filter="wipe(left)" transition="in">
                                      <p:cBhvr>
                                        <p:cTn id="7" dur="1000"/>
                                        <p:tgtEl>
                                          <p:spTgt spid="470"/>
                                        </p:tgtEl>
                                      </p:cBhvr>
                                    </p:animEffect>
                                  </p:childTnLst>
                                </p:cTn>
                              </p:par>
                            </p:childTnLst>
                          </p:cTn>
                        </p:par>
                      </p:childTnLst>
                    </p:cTn>
                  </p:par>
                  <p:par>
                    <p:cTn id="8" fill="hold">
                      <p:stCondLst>
                        <p:cond delay="indefinite"/>
                      </p:stCondLst>
                      <p:childTnLst>
                        <p:par>
                          <p:cTn id="9" fill="hold">
                            <p:stCondLst>
                              <p:cond delay="0"/>
                            </p:stCondLst>
                            <p:childTnLst>
                              <p:par>
                                <p:cTn id="10" presetClass="exit" nodeType="clickEffect" presetSubtype="8" presetID="22" grpId="2" fill="hold">
                                  <p:stCondLst>
                                    <p:cond delay="0"/>
                                  </p:stCondLst>
                                  <p:iterate type="el" backwards="0">
                                    <p:tmAbs val="0"/>
                                  </p:iterate>
                                  <p:childTnLst>
                                    <p:animEffect filter="wipe(left)" transition="out">
                                      <p:cBhvr>
                                        <p:cTn id="11" dur="1000" fill="hold"/>
                                        <p:tgtEl>
                                          <p:spTgt spid="470"/>
                                        </p:tgtEl>
                                      </p:cBhvr>
                                    </p:animEffect>
                                    <p:set>
                                      <p:cBhvr>
                                        <p:cTn id="12" fill="hold">
                                          <p:stCondLst>
                                            <p:cond delay="999"/>
                                          </p:stCondLst>
                                        </p:cTn>
                                        <p:tgtEl>
                                          <p:spTgt spid="47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471"/>
                                        </p:tgtEl>
                                        <p:attrNameLst>
                                          <p:attrName>style.visibility</p:attrName>
                                        </p:attrNameLst>
                                      </p:cBhvr>
                                      <p:to>
                                        <p:strVal val="visible"/>
                                      </p:to>
                                    </p:set>
                                    <p:animEffect filter="wipe(left)" transition="in">
                                      <p:cBhvr>
                                        <p:cTn id="17" dur="1000"/>
                                        <p:tgtEl>
                                          <p:spTgt spid="471"/>
                                        </p:tgtEl>
                                      </p:cBhvr>
                                    </p:animEffect>
                                  </p:childTnLst>
                                </p:cTn>
                              </p:par>
                            </p:childTnLst>
                          </p:cTn>
                        </p:par>
                      </p:childTnLst>
                    </p:cTn>
                  </p:par>
                  <p:par>
                    <p:cTn id="18" fill="hold">
                      <p:stCondLst>
                        <p:cond delay="indefinite"/>
                      </p:stCondLst>
                      <p:childTnLst>
                        <p:par>
                          <p:cTn id="19" fill="hold">
                            <p:stCondLst>
                              <p:cond delay="0"/>
                            </p:stCondLst>
                            <p:childTnLst>
                              <p:par>
                                <p:cTn id="20" presetClass="exit" nodeType="clickEffect" presetSubtype="8" presetID="22" grpId="4" fill="hold">
                                  <p:stCondLst>
                                    <p:cond delay="0"/>
                                  </p:stCondLst>
                                  <p:iterate type="el" backwards="0">
                                    <p:tmAbs val="0"/>
                                  </p:iterate>
                                  <p:childTnLst>
                                    <p:animEffect filter="wipe(left)" transition="out">
                                      <p:cBhvr>
                                        <p:cTn id="21" dur="1000" fill="hold"/>
                                        <p:tgtEl>
                                          <p:spTgt spid="471"/>
                                        </p:tgtEl>
                                      </p:cBhvr>
                                    </p:animEffect>
                                    <p:set>
                                      <p:cBhvr>
                                        <p:cTn id="22" fill="hold">
                                          <p:stCondLst>
                                            <p:cond delay="999"/>
                                          </p:stCondLst>
                                        </p:cTn>
                                        <p:tgtEl>
                                          <p:spTgt spid="47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472"/>
                                        </p:tgtEl>
                                        <p:attrNameLst>
                                          <p:attrName>style.visibility</p:attrName>
                                        </p:attrNameLst>
                                      </p:cBhvr>
                                      <p:to>
                                        <p:strVal val="visible"/>
                                      </p:to>
                                    </p:set>
                                    <p:animEffect filter="wipe(left)" transition="in">
                                      <p:cBhvr>
                                        <p:cTn id="27" dur="1000"/>
                                        <p:tgtEl>
                                          <p:spTgt spid="472"/>
                                        </p:tgtEl>
                                      </p:cBhvr>
                                    </p:animEffect>
                                  </p:childTnLst>
                                </p:cTn>
                              </p:par>
                            </p:childTnLst>
                          </p:cTn>
                        </p:par>
                      </p:childTnLst>
                    </p:cTn>
                  </p:par>
                  <p:par>
                    <p:cTn id="28" fill="hold">
                      <p:stCondLst>
                        <p:cond delay="indefinite"/>
                      </p:stCondLst>
                      <p:childTnLst>
                        <p:par>
                          <p:cTn id="29" fill="hold">
                            <p:stCondLst>
                              <p:cond delay="0"/>
                            </p:stCondLst>
                            <p:childTnLst>
                              <p:par>
                                <p:cTn id="30" presetClass="exit" nodeType="clickEffect" presetSubtype="8" presetID="22" grpId="6" fill="hold">
                                  <p:stCondLst>
                                    <p:cond delay="0"/>
                                  </p:stCondLst>
                                  <p:iterate type="el" backwards="0">
                                    <p:tmAbs val="0"/>
                                  </p:iterate>
                                  <p:childTnLst>
                                    <p:animEffect filter="wipe(left)" transition="out">
                                      <p:cBhvr>
                                        <p:cTn id="31" dur="1000" fill="hold"/>
                                        <p:tgtEl>
                                          <p:spTgt spid="472"/>
                                        </p:tgtEl>
                                      </p:cBhvr>
                                    </p:animEffect>
                                    <p:set>
                                      <p:cBhvr>
                                        <p:cTn id="32" fill="hold">
                                          <p:stCondLst>
                                            <p:cond delay="999"/>
                                          </p:stCondLst>
                                        </p:cTn>
                                        <p:tgtEl>
                                          <p:spTgt spid="47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2" grpId="6"/>
      <p:bldP build="whole" bldLvl="1" animBg="1" rev="0" advAuto="0" spid="471" grpId="3"/>
      <p:bldP build="whole" bldLvl="1" animBg="1" rev="0" advAuto="0" spid="471" grpId="4"/>
      <p:bldP build="whole" bldLvl="1" animBg="1" rev="0" advAuto="0" spid="470" grpId="1"/>
      <p:bldP build="whole" bldLvl="1" animBg="1" rev="0" advAuto="0" spid="470" grpId="2"/>
      <p:bldP build="whole" bldLvl="1" animBg="1" rev="0" advAuto="0" spid="472" grpId="5"/>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76" name="Screen Shot 2560-12-12 at 10.24.46 PM.png" descr="Screen Shot 2560-12-12 at 10.24.46 PM.png"/>
          <p:cNvPicPr>
            <a:picLocks noChangeAspect="1"/>
          </p:cNvPicPr>
          <p:nvPr/>
        </p:nvPicPr>
        <p:blipFill>
          <a:blip r:embed="rId3">
            <a:extLst/>
          </a:blip>
          <a:stretch>
            <a:fillRect/>
          </a:stretch>
        </p:blipFill>
        <p:spPr>
          <a:xfrm>
            <a:off x="2641581" y="40378"/>
            <a:ext cx="19495334" cy="13635244"/>
          </a:xfrm>
          <a:prstGeom prst="rect">
            <a:avLst/>
          </a:prstGeom>
          <a:ln w="12700">
            <a:miter lim="400000"/>
          </a:ln>
        </p:spPr>
      </p:pic>
      <p:sp>
        <p:nvSpPr>
          <p:cNvPr id="47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80" name="Group"/>
          <p:cNvGrpSpPr/>
          <p:nvPr/>
        </p:nvGrpSpPr>
        <p:grpSpPr>
          <a:xfrm>
            <a:off x="7831749" y="4357322"/>
            <a:ext cx="8242445" cy="2874609"/>
            <a:chOff x="0" y="0"/>
            <a:chExt cx="8242443" cy="2874607"/>
          </a:xfrm>
        </p:grpSpPr>
        <p:sp>
          <p:nvSpPr>
            <p:cNvPr id="478" name="Rounded Rectangle"/>
            <p:cNvSpPr/>
            <p:nvPr/>
          </p:nvSpPr>
          <p:spPr>
            <a:xfrm>
              <a:off x="0" y="0"/>
              <a:ext cx="4411263" cy="2874608"/>
            </a:xfrm>
            <a:prstGeom prst="roundRect">
              <a:avLst>
                <a:gd name="adj" fmla="val 6627"/>
              </a:avLst>
            </a:prstGeom>
            <a:noFill/>
            <a:ln w="127000" cap="flat">
              <a:solidFill>
                <a:srgbClr val="424EE7"/>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79" name="Biomarker for hepatic fibrosis; up-regulated of miRNA may regulate cell growth and stress response and cell damage by inhibiting MFAP4 expression."/>
            <p:cNvSpPr txBox="1"/>
            <p:nvPr/>
          </p:nvSpPr>
          <p:spPr>
            <a:xfrm>
              <a:off x="4744586" y="475603"/>
              <a:ext cx="3497858" cy="1923402"/>
            </a:xfrm>
            <a:prstGeom prst="rect">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1900">
                  <a:solidFill>
                    <a:srgbClr val="FFFFFF"/>
                  </a:solidFill>
                  <a:latin typeface="+mn-lt"/>
                  <a:ea typeface="+mn-ea"/>
                  <a:cs typeface="+mn-cs"/>
                  <a:sym typeface="Helvetica Neue Medium"/>
                </a:defRPr>
              </a:lvl1pPr>
            </a:lstStyle>
            <a:p>
              <a:pPr/>
              <a:r>
                <a:t>Biomarker for hepatic fibrosis; up-regulated of miRNA may regulate cell growth and stress response and cell damage by inhibiting MFAP4 expression.</a:t>
              </a:r>
            </a:p>
          </p:txBody>
        </p:sp>
      </p:grpSp>
      <p:grpSp>
        <p:nvGrpSpPr>
          <p:cNvPr id="483" name="Group"/>
          <p:cNvGrpSpPr/>
          <p:nvPr/>
        </p:nvGrpSpPr>
        <p:grpSpPr>
          <a:xfrm>
            <a:off x="1828319" y="2330342"/>
            <a:ext cx="5981849" cy="2611892"/>
            <a:chOff x="0" y="0"/>
            <a:chExt cx="5981847" cy="2611891"/>
          </a:xfrm>
        </p:grpSpPr>
        <p:sp>
          <p:nvSpPr>
            <p:cNvPr id="481" name="Rounded Rectangle"/>
            <p:cNvSpPr/>
            <p:nvPr/>
          </p:nvSpPr>
          <p:spPr>
            <a:xfrm>
              <a:off x="3932029" y="0"/>
              <a:ext cx="2049819" cy="2611892"/>
            </a:xfrm>
            <a:prstGeom prst="roundRect">
              <a:avLst>
                <a:gd name="adj" fmla="val 9294"/>
              </a:avLst>
            </a:prstGeom>
            <a:noFill/>
            <a:ln w="127000" cap="flat">
              <a:solidFill>
                <a:srgbClr val="424EE7"/>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82" name="C3 is an component of immune system, up-regulated miR-122 may involved in immune regulation."/>
            <p:cNvSpPr txBox="1"/>
            <p:nvPr/>
          </p:nvSpPr>
          <p:spPr>
            <a:xfrm>
              <a:off x="0" y="947523"/>
              <a:ext cx="3765690" cy="1364233"/>
            </a:xfrm>
            <a:prstGeom prst="rect">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2000">
                  <a:solidFill>
                    <a:srgbClr val="FFFFFF"/>
                  </a:solidFill>
                  <a:latin typeface="+mn-lt"/>
                  <a:ea typeface="+mn-ea"/>
                  <a:cs typeface="+mn-cs"/>
                  <a:sym typeface="Helvetica Neue Medium"/>
                </a:defRPr>
              </a:lvl1pPr>
            </a:lstStyle>
            <a:p>
              <a:pPr/>
              <a:r>
                <a:t>C3 is an component of immune system, up-regulated miR-122 may involved in immune regulation.</a:t>
              </a:r>
            </a:p>
          </p:txBody>
        </p:sp>
      </p:grpSp>
      <p:grpSp>
        <p:nvGrpSpPr>
          <p:cNvPr id="486" name="Group"/>
          <p:cNvGrpSpPr/>
          <p:nvPr/>
        </p:nvGrpSpPr>
        <p:grpSpPr>
          <a:xfrm>
            <a:off x="9138549" y="285642"/>
            <a:ext cx="6389275" cy="2611892"/>
            <a:chOff x="0" y="0"/>
            <a:chExt cx="6389274" cy="2611891"/>
          </a:xfrm>
        </p:grpSpPr>
        <p:sp>
          <p:nvSpPr>
            <p:cNvPr id="484" name="Rounded Rectangle"/>
            <p:cNvSpPr/>
            <p:nvPr/>
          </p:nvSpPr>
          <p:spPr>
            <a:xfrm>
              <a:off x="0" y="0"/>
              <a:ext cx="2049818" cy="2611892"/>
            </a:xfrm>
            <a:prstGeom prst="roundRect">
              <a:avLst>
                <a:gd name="adj" fmla="val 9294"/>
              </a:avLst>
            </a:prstGeom>
            <a:noFill/>
            <a:ln w="127000" cap="flat">
              <a:solidFill>
                <a:srgbClr val="424EE7"/>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85" name="FADS2 was inhibited by miR-194-3p, an impaired cell membrane."/>
            <p:cNvSpPr txBox="1"/>
            <p:nvPr/>
          </p:nvSpPr>
          <p:spPr>
            <a:xfrm>
              <a:off x="2623584" y="782579"/>
              <a:ext cx="3765691" cy="1046733"/>
            </a:xfrm>
            <a:prstGeom prst="rect">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2000">
                  <a:solidFill>
                    <a:srgbClr val="FFFFFF"/>
                  </a:solidFill>
                  <a:latin typeface="+mn-lt"/>
                  <a:ea typeface="+mn-ea"/>
                  <a:cs typeface="+mn-cs"/>
                  <a:sym typeface="Helvetica Neue Medium"/>
                </a:defRPr>
              </a:lvl1pPr>
            </a:lstStyle>
            <a:p>
              <a:pPr/>
              <a:r>
                <a:t>FADS2 was inhibited by miR-194-3p, an impaired cell membrane.</a:t>
              </a:r>
            </a:p>
          </p:txBody>
        </p:sp>
      </p:grpSp>
      <p:grpSp>
        <p:nvGrpSpPr>
          <p:cNvPr id="492" name="Group"/>
          <p:cNvGrpSpPr/>
          <p:nvPr/>
        </p:nvGrpSpPr>
        <p:grpSpPr>
          <a:xfrm>
            <a:off x="1733100" y="5484737"/>
            <a:ext cx="9045651" cy="7648997"/>
            <a:chOff x="0" y="0"/>
            <a:chExt cx="9045649" cy="7648996"/>
          </a:xfrm>
        </p:grpSpPr>
        <p:sp>
          <p:nvSpPr>
            <p:cNvPr id="487" name="Rounded Rectangle"/>
            <p:cNvSpPr/>
            <p:nvPr/>
          </p:nvSpPr>
          <p:spPr>
            <a:xfrm>
              <a:off x="5077330" y="5037104"/>
              <a:ext cx="1914136" cy="2611893"/>
            </a:xfrm>
            <a:prstGeom prst="roundRect">
              <a:avLst>
                <a:gd name="adj" fmla="val 9952"/>
              </a:avLst>
            </a:prstGeom>
            <a:noFill/>
            <a:ln w="127000" cap="flat">
              <a:solidFill>
                <a:srgbClr val="424EE7"/>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88" name="Lipid metabolism, up-regulated of miRNAs involved increasing energy substance."/>
            <p:cNvSpPr txBox="1"/>
            <p:nvPr/>
          </p:nvSpPr>
          <p:spPr>
            <a:xfrm>
              <a:off x="0" y="3971677"/>
              <a:ext cx="3765690" cy="1046733"/>
            </a:xfrm>
            <a:prstGeom prst="rect">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2000">
                  <a:solidFill>
                    <a:srgbClr val="FFFFFF"/>
                  </a:solidFill>
                  <a:latin typeface="+mn-lt"/>
                  <a:ea typeface="+mn-ea"/>
                  <a:cs typeface="+mn-cs"/>
                  <a:sym typeface="Helvetica Neue Medium"/>
                </a:defRPr>
              </a:lvl1pPr>
            </a:lstStyle>
            <a:p>
              <a:pPr/>
              <a:r>
                <a:t>Lipid metabolism, up-regulated of miRNAs involved increasing energy substance.</a:t>
              </a:r>
            </a:p>
          </p:txBody>
        </p:sp>
        <p:sp>
          <p:nvSpPr>
            <p:cNvPr id="489" name="Rounded Rectangle"/>
            <p:cNvSpPr/>
            <p:nvPr/>
          </p:nvSpPr>
          <p:spPr>
            <a:xfrm>
              <a:off x="6370406" y="0"/>
              <a:ext cx="2675244" cy="1603135"/>
            </a:xfrm>
            <a:prstGeom prst="roundRect">
              <a:avLst>
                <a:gd name="adj" fmla="val 11883"/>
              </a:avLst>
            </a:prstGeom>
            <a:noFill/>
            <a:ln w="127000" cap="flat">
              <a:solidFill>
                <a:srgbClr val="424EE7"/>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90" name="Line"/>
            <p:cNvSpPr/>
            <p:nvPr/>
          </p:nvSpPr>
          <p:spPr>
            <a:xfrm flipV="1">
              <a:off x="3747355" y="1540148"/>
              <a:ext cx="2629062" cy="2984727"/>
            </a:xfrm>
            <a:prstGeom prst="line">
              <a:avLst/>
            </a:prstGeom>
            <a:noFill/>
            <a:ln w="25400" cap="flat">
              <a:solidFill>
                <a:srgbClr val="000000"/>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91" name="Line"/>
            <p:cNvSpPr/>
            <p:nvPr/>
          </p:nvSpPr>
          <p:spPr>
            <a:xfrm flipH="1" flipV="1">
              <a:off x="3743542" y="4495044"/>
              <a:ext cx="1269317" cy="627397"/>
            </a:xfrm>
            <a:prstGeom prst="line">
              <a:avLst/>
            </a:prstGeom>
            <a:noFill/>
            <a:ln w="25400" cap="flat">
              <a:solidFill>
                <a:srgbClr val="000000"/>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grpSp>
        <p:nvGrpSpPr>
          <p:cNvPr id="495" name="Group"/>
          <p:cNvGrpSpPr/>
          <p:nvPr/>
        </p:nvGrpSpPr>
        <p:grpSpPr>
          <a:xfrm>
            <a:off x="8583335" y="8003289"/>
            <a:ext cx="8373411" cy="1992645"/>
            <a:chOff x="0" y="0"/>
            <a:chExt cx="8373409" cy="1992643"/>
          </a:xfrm>
        </p:grpSpPr>
        <p:sp>
          <p:nvSpPr>
            <p:cNvPr id="493" name="Rounded Rectangle"/>
            <p:cNvSpPr/>
            <p:nvPr/>
          </p:nvSpPr>
          <p:spPr>
            <a:xfrm>
              <a:off x="0" y="0"/>
              <a:ext cx="4411263" cy="1992644"/>
            </a:xfrm>
            <a:prstGeom prst="roundRect">
              <a:avLst>
                <a:gd name="adj" fmla="val 9560"/>
              </a:avLst>
            </a:prstGeom>
            <a:noFill/>
            <a:ln w="127000" cap="flat">
              <a:solidFill>
                <a:srgbClr val="424EE7"/>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94" name="Down-regulated TNIP1 may effect cell development and cell disease."/>
            <p:cNvSpPr txBox="1"/>
            <p:nvPr/>
          </p:nvSpPr>
          <p:spPr>
            <a:xfrm>
              <a:off x="4875552" y="491821"/>
              <a:ext cx="3497858" cy="1009002"/>
            </a:xfrm>
            <a:prstGeom prst="rect">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1900">
                  <a:solidFill>
                    <a:srgbClr val="FFFFFF"/>
                  </a:solidFill>
                  <a:latin typeface="+mn-lt"/>
                  <a:ea typeface="+mn-ea"/>
                  <a:cs typeface="+mn-cs"/>
                  <a:sym typeface="Helvetica Neue Medium"/>
                </a:defRPr>
              </a:lvl1pPr>
            </a:lstStyle>
            <a:p>
              <a:pPr/>
              <a:r>
                <a:t>Down-regulated TNIP1 may effect cell development and cell disease.</a:t>
              </a:r>
            </a:p>
          </p:txBody>
        </p:sp>
      </p:grpSp>
      <p:grpSp>
        <p:nvGrpSpPr>
          <p:cNvPr id="498" name="Group"/>
          <p:cNvGrpSpPr/>
          <p:nvPr/>
        </p:nvGrpSpPr>
        <p:grpSpPr>
          <a:xfrm>
            <a:off x="501200" y="11552902"/>
            <a:ext cx="6197726" cy="1992645"/>
            <a:chOff x="0" y="0"/>
            <a:chExt cx="6197724" cy="1992643"/>
          </a:xfrm>
        </p:grpSpPr>
        <p:sp>
          <p:nvSpPr>
            <p:cNvPr id="496" name="Rounded Rectangle"/>
            <p:cNvSpPr/>
            <p:nvPr/>
          </p:nvSpPr>
          <p:spPr>
            <a:xfrm>
              <a:off x="4147906" y="0"/>
              <a:ext cx="2049819" cy="1992644"/>
            </a:xfrm>
            <a:prstGeom prst="roundRect">
              <a:avLst>
                <a:gd name="adj" fmla="val 9560"/>
              </a:avLst>
            </a:prstGeom>
            <a:noFill/>
            <a:ln w="127000" cap="flat">
              <a:solidFill>
                <a:srgbClr val="424EE7"/>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497" name="Down-regulated of HMOX1 may related to adaptive regulation in liver."/>
            <p:cNvSpPr txBox="1"/>
            <p:nvPr/>
          </p:nvSpPr>
          <p:spPr>
            <a:xfrm>
              <a:off x="0" y="367312"/>
              <a:ext cx="3765690" cy="1046734"/>
            </a:xfrm>
            <a:prstGeom prst="rect">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2000">
                  <a:solidFill>
                    <a:srgbClr val="FFFFFF"/>
                  </a:solidFill>
                  <a:latin typeface="+mn-lt"/>
                  <a:ea typeface="+mn-ea"/>
                  <a:cs typeface="+mn-cs"/>
                  <a:sym typeface="Helvetica Neue Medium"/>
                </a:defRPr>
              </a:lvl1pPr>
            </a:lstStyle>
            <a:p>
              <a:pPr/>
              <a:r>
                <a:t>Down-regulated of HMOX1 may related to adaptive regulation in liver.</a:t>
              </a:r>
            </a:p>
          </p:txBody>
        </p:sp>
      </p:grpSp>
      <p:grpSp>
        <p:nvGrpSpPr>
          <p:cNvPr id="501" name="Group"/>
          <p:cNvGrpSpPr/>
          <p:nvPr/>
        </p:nvGrpSpPr>
        <p:grpSpPr>
          <a:xfrm>
            <a:off x="12624011" y="2702735"/>
            <a:ext cx="9400296" cy="1543516"/>
            <a:chOff x="0" y="0"/>
            <a:chExt cx="9400295" cy="1543514"/>
          </a:xfrm>
        </p:grpSpPr>
        <p:sp>
          <p:nvSpPr>
            <p:cNvPr id="499" name="Rounded Rectangle"/>
            <p:cNvSpPr/>
            <p:nvPr/>
          </p:nvSpPr>
          <p:spPr>
            <a:xfrm>
              <a:off x="0" y="0"/>
              <a:ext cx="5327838" cy="1542410"/>
            </a:xfrm>
            <a:prstGeom prst="roundRect">
              <a:avLst>
                <a:gd name="adj" fmla="val 12351"/>
              </a:avLst>
            </a:prstGeom>
            <a:noFill/>
            <a:ln w="127000" cap="flat">
              <a:solidFill>
                <a:srgbClr val="424EE7"/>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500" name="Up-regulated of EGLN2 may indicate cell differentiation and carrying oxygen."/>
            <p:cNvSpPr txBox="1"/>
            <p:nvPr/>
          </p:nvSpPr>
          <p:spPr>
            <a:xfrm>
              <a:off x="5634605" y="496782"/>
              <a:ext cx="3765691" cy="1046733"/>
            </a:xfrm>
            <a:prstGeom prst="rect">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2000">
                  <a:solidFill>
                    <a:srgbClr val="FFFFFF"/>
                  </a:solidFill>
                  <a:latin typeface="+mn-lt"/>
                  <a:ea typeface="+mn-ea"/>
                  <a:cs typeface="+mn-cs"/>
                  <a:sym typeface="Helvetica Neue Medium"/>
                </a:defRPr>
              </a:lvl1pPr>
            </a:lstStyle>
            <a:p>
              <a:pPr/>
              <a:r>
                <a:t>Up-regulated of EGLN2 may indicate cell differentiation and carrying oxygen.</a:t>
              </a:r>
            </a:p>
          </p:txBody>
        </p:sp>
      </p:grpSp>
      <p:grpSp>
        <p:nvGrpSpPr>
          <p:cNvPr id="504" name="Group"/>
          <p:cNvGrpSpPr/>
          <p:nvPr/>
        </p:nvGrpSpPr>
        <p:grpSpPr>
          <a:xfrm>
            <a:off x="1317354" y="6236787"/>
            <a:ext cx="7311600" cy="2611893"/>
            <a:chOff x="0" y="0"/>
            <a:chExt cx="7311599" cy="2611891"/>
          </a:xfrm>
        </p:grpSpPr>
        <p:sp>
          <p:nvSpPr>
            <p:cNvPr id="502" name="Rounded Rectangle"/>
            <p:cNvSpPr/>
            <p:nvPr/>
          </p:nvSpPr>
          <p:spPr>
            <a:xfrm>
              <a:off x="4636356" y="0"/>
              <a:ext cx="2675244" cy="2611892"/>
            </a:xfrm>
            <a:prstGeom prst="roundRect">
              <a:avLst>
                <a:gd name="adj" fmla="val 7294"/>
              </a:avLst>
            </a:prstGeom>
            <a:noFill/>
            <a:ln w="127000" cap="flat">
              <a:solidFill>
                <a:srgbClr val="E254D9"/>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503" name="Inhibited expression of AQP10a, may reduce transformation of water and glycerine and cell membrane fluidity impaired."/>
            <p:cNvSpPr txBox="1"/>
            <p:nvPr/>
          </p:nvSpPr>
          <p:spPr>
            <a:xfrm>
              <a:off x="0" y="241634"/>
              <a:ext cx="4328075" cy="1364233"/>
            </a:xfrm>
            <a:prstGeom prst="rect">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2000">
                  <a:solidFill>
                    <a:srgbClr val="FFFFFF"/>
                  </a:solidFill>
                  <a:latin typeface="+mn-lt"/>
                  <a:ea typeface="+mn-ea"/>
                  <a:cs typeface="+mn-cs"/>
                  <a:sym typeface="Helvetica Neue Medium"/>
                </a:defRPr>
              </a:lvl1pPr>
            </a:lstStyle>
            <a:p>
              <a:pPr/>
              <a:r>
                <a:t>Inhibited expression of AQP10a, may reduce transformation of water and glycerine and cell membrane fluidity impaired.</a:t>
              </a:r>
            </a:p>
          </p:txBody>
        </p:sp>
      </p:grpSp>
      <p:grpSp>
        <p:nvGrpSpPr>
          <p:cNvPr id="507" name="Group"/>
          <p:cNvGrpSpPr/>
          <p:nvPr/>
        </p:nvGrpSpPr>
        <p:grpSpPr>
          <a:xfrm>
            <a:off x="16743681" y="9668704"/>
            <a:ext cx="5312093" cy="2269829"/>
            <a:chOff x="0" y="0"/>
            <a:chExt cx="5312092" cy="2269827"/>
          </a:xfrm>
        </p:grpSpPr>
        <p:sp>
          <p:nvSpPr>
            <p:cNvPr id="505" name="Rounded Rectangle"/>
            <p:cNvSpPr/>
            <p:nvPr/>
          </p:nvSpPr>
          <p:spPr>
            <a:xfrm>
              <a:off x="0" y="0"/>
              <a:ext cx="1612907" cy="2269828"/>
            </a:xfrm>
            <a:prstGeom prst="roundRect">
              <a:avLst>
                <a:gd name="adj" fmla="val 10264"/>
              </a:avLst>
            </a:prstGeom>
            <a:noFill/>
            <a:ln w="127000" cap="flat">
              <a:solidFill>
                <a:srgbClr val="424EE7"/>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506" name="Up-regulated of GHITM may involve in regulated cell growth and oxidative stress."/>
            <p:cNvSpPr txBox="1"/>
            <p:nvPr/>
          </p:nvSpPr>
          <p:spPr>
            <a:xfrm>
              <a:off x="1814234" y="630413"/>
              <a:ext cx="3497859" cy="1009001"/>
            </a:xfrm>
            <a:prstGeom prst="rect">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1900">
                  <a:solidFill>
                    <a:srgbClr val="FFFFFF"/>
                  </a:solidFill>
                  <a:latin typeface="+mn-lt"/>
                  <a:ea typeface="+mn-ea"/>
                  <a:cs typeface="+mn-cs"/>
                  <a:sym typeface="Helvetica Neue Medium"/>
                </a:defRPr>
              </a:lvl1pPr>
            </a:lstStyle>
            <a:p>
              <a:pPr/>
              <a:r>
                <a:t>Up-regulated of GHITM may involve in regulated cell growth and oxidative stress.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80"/>
                                        </p:tgtEl>
                                        <p:attrNameLst>
                                          <p:attrName>style.visibility</p:attrName>
                                        </p:attrNameLst>
                                      </p:cBhvr>
                                      <p:to>
                                        <p:strVal val="visible"/>
                                      </p:to>
                                    </p:set>
                                    <p:animEffect filter="wipe(left)" transition="in">
                                      <p:cBhvr>
                                        <p:cTn id="7" dur="1000"/>
                                        <p:tgtEl>
                                          <p:spTgt spid="480"/>
                                        </p:tgtEl>
                                      </p:cBhvr>
                                    </p:animEffect>
                                  </p:childTnLst>
                                </p:cTn>
                              </p:par>
                            </p:childTnLst>
                          </p:cTn>
                        </p:par>
                      </p:childTnLst>
                    </p:cTn>
                  </p:par>
                  <p:par>
                    <p:cTn id="8" fill="hold">
                      <p:stCondLst>
                        <p:cond delay="indefinite"/>
                      </p:stCondLst>
                      <p:childTnLst>
                        <p:par>
                          <p:cTn id="9" fill="hold">
                            <p:stCondLst>
                              <p:cond delay="0"/>
                            </p:stCondLst>
                            <p:childTnLst>
                              <p:par>
                                <p:cTn id="10" presetClass="exit" nodeType="clickEffect" presetSubtype="8" presetID="22" grpId="2" fill="hold">
                                  <p:stCondLst>
                                    <p:cond delay="0"/>
                                  </p:stCondLst>
                                  <p:iterate type="el" backwards="0">
                                    <p:tmAbs val="0"/>
                                  </p:iterate>
                                  <p:childTnLst>
                                    <p:animEffect filter="wipe(left)" transition="out">
                                      <p:cBhvr>
                                        <p:cTn id="11" dur="1000" fill="hold"/>
                                        <p:tgtEl>
                                          <p:spTgt spid="480"/>
                                        </p:tgtEl>
                                      </p:cBhvr>
                                    </p:animEffect>
                                    <p:set>
                                      <p:cBhvr>
                                        <p:cTn id="12" fill="hold">
                                          <p:stCondLst>
                                            <p:cond delay="999"/>
                                          </p:stCondLst>
                                        </p:cTn>
                                        <p:tgtEl>
                                          <p:spTgt spid="48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483"/>
                                        </p:tgtEl>
                                        <p:attrNameLst>
                                          <p:attrName>style.visibility</p:attrName>
                                        </p:attrNameLst>
                                      </p:cBhvr>
                                      <p:to>
                                        <p:strVal val="visible"/>
                                      </p:to>
                                    </p:set>
                                    <p:animEffect filter="wipe(left)" transition="in">
                                      <p:cBhvr>
                                        <p:cTn id="17" dur="1000"/>
                                        <p:tgtEl>
                                          <p:spTgt spid="483"/>
                                        </p:tgtEl>
                                      </p:cBhvr>
                                    </p:animEffect>
                                  </p:childTnLst>
                                </p:cTn>
                              </p:par>
                            </p:childTnLst>
                          </p:cTn>
                        </p:par>
                      </p:childTnLst>
                    </p:cTn>
                  </p:par>
                  <p:par>
                    <p:cTn id="18" fill="hold">
                      <p:stCondLst>
                        <p:cond delay="indefinite"/>
                      </p:stCondLst>
                      <p:childTnLst>
                        <p:par>
                          <p:cTn id="19" fill="hold">
                            <p:stCondLst>
                              <p:cond delay="0"/>
                            </p:stCondLst>
                            <p:childTnLst>
                              <p:par>
                                <p:cTn id="20" presetClass="exit" nodeType="clickEffect" presetSubtype="8" presetID="22" grpId="4" fill="hold">
                                  <p:stCondLst>
                                    <p:cond delay="0"/>
                                  </p:stCondLst>
                                  <p:iterate type="el" backwards="0">
                                    <p:tmAbs val="0"/>
                                  </p:iterate>
                                  <p:childTnLst>
                                    <p:animEffect filter="wipe(left)" transition="out">
                                      <p:cBhvr>
                                        <p:cTn id="21" dur="1000" fill="hold"/>
                                        <p:tgtEl>
                                          <p:spTgt spid="483"/>
                                        </p:tgtEl>
                                      </p:cBhvr>
                                    </p:animEffect>
                                    <p:set>
                                      <p:cBhvr>
                                        <p:cTn id="22" fill="hold">
                                          <p:stCondLst>
                                            <p:cond delay="999"/>
                                          </p:stCondLst>
                                        </p:cTn>
                                        <p:tgtEl>
                                          <p:spTgt spid="48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486"/>
                                        </p:tgtEl>
                                        <p:attrNameLst>
                                          <p:attrName>style.visibility</p:attrName>
                                        </p:attrNameLst>
                                      </p:cBhvr>
                                      <p:to>
                                        <p:strVal val="visible"/>
                                      </p:to>
                                    </p:set>
                                    <p:animEffect filter="wipe(left)" transition="in">
                                      <p:cBhvr>
                                        <p:cTn id="27" dur="1000"/>
                                        <p:tgtEl>
                                          <p:spTgt spid="486"/>
                                        </p:tgtEl>
                                      </p:cBhvr>
                                    </p:animEffect>
                                  </p:childTnLst>
                                </p:cTn>
                              </p:par>
                            </p:childTnLst>
                          </p:cTn>
                        </p:par>
                      </p:childTnLst>
                    </p:cTn>
                  </p:par>
                  <p:par>
                    <p:cTn id="28" fill="hold">
                      <p:stCondLst>
                        <p:cond delay="indefinite"/>
                      </p:stCondLst>
                      <p:childTnLst>
                        <p:par>
                          <p:cTn id="29" fill="hold">
                            <p:stCondLst>
                              <p:cond delay="0"/>
                            </p:stCondLst>
                            <p:childTnLst>
                              <p:par>
                                <p:cTn id="30" presetClass="exit" nodeType="clickEffect" presetSubtype="8" presetID="22" grpId="6" fill="hold">
                                  <p:stCondLst>
                                    <p:cond delay="0"/>
                                  </p:stCondLst>
                                  <p:iterate type="el" backwards="0">
                                    <p:tmAbs val="0"/>
                                  </p:iterate>
                                  <p:childTnLst>
                                    <p:animEffect filter="wipe(left)" transition="out">
                                      <p:cBhvr>
                                        <p:cTn id="31" dur="1000" fill="hold"/>
                                        <p:tgtEl>
                                          <p:spTgt spid="486"/>
                                        </p:tgtEl>
                                      </p:cBhvr>
                                    </p:animEffect>
                                    <p:set>
                                      <p:cBhvr>
                                        <p:cTn id="32" fill="hold">
                                          <p:stCondLst>
                                            <p:cond delay="999"/>
                                          </p:stCondLst>
                                        </p:cTn>
                                        <p:tgtEl>
                                          <p:spTgt spid="48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7" fill="hold">
                                  <p:stCondLst>
                                    <p:cond delay="0"/>
                                  </p:stCondLst>
                                  <p:iterate type="el" backwards="0">
                                    <p:tmAbs val="0"/>
                                  </p:iterate>
                                  <p:childTnLst>
                                    <p:set>
                                      <p:cBhvr>
                                        <p:cTn id="36" fill="hold"/>
                                        <p:tgtEl>
                                          <p:spTgt spid="492"/>
                                        </p:tgtEl>
                                        <p:attrNameLst>
                                          <p:attrName>style.visibility</p:attrName>
                                        </p:attrNameLst>
                                      </p:cBhvr>
                                      <p:to>
                                        <p:strVal val="visible"/>
                                      </p:to>
                                    </p:set>
                                    <p:animEffect filter="wipe(left)" transition="in">
                                      <p:cBhvr>
                                        <p:cTn id="37" dur="1000"/>
                                        <p:tgtEl>
                                          <p:spTgt spid="492"/>
                                        </p:tgtEl>
                                      </p:cBhvr>
                                    </p:animEffect>
                                  </p:childTnLst>
                                </p:cTn>
                              </p:par>
                            </p:childTnLst>
                          </p:cTn>
                        </p:par>
                      </p:childTnLst>
                    </p:cTn>
                  </p:par>
                  <p:par>
                    <p:cTn id="38" fill="hold">
                      <p:stCondLst>
                        <p:cond delay="indefinite"/>
                      </p:stCondLst>
                      <p:childTnLst>
                        <p:par>
                          <p:cTn id="39" fill="hold">
                            <p:stCondLst>
                              <p:cond delay="0"/>
                            </p:stCondLst>
                            <p:childTnLst>
                              <p:par>
                                <p:cTn id="40" presetClass="exit" nodeType="clickEffect" presetSubtype="8" presetID="22" grpId="8" fill="hold">
                                  <p:stCondLst>
                                    <p:cond delay="0"/>
                                  </p:stCondLst>
                                  <p:iterate type="el" backwards="0">
                                    <p:tmAbs val="0"/>
                                  </p:iterate>
                                  <p:childTnLst>
                                    <p:animEffect filter="wipe(left)" transition="out">
                                      <p:cBhvr>
                                        <p:cTn id="41" dur="1000" fill="hold"/>
                                        <p:tgtEl>
                                          <p:spTgt spid="492"/>
                                        </p:tgtEl>
                                      </p:cBhvr>
                                    </p:animEffect>
                                    <p:set>
                                      <p:cBhvr>
                                        <p:cTn id="42" fill="hold">
                                          <p:stCondLst>
                                            <p:cond delay="999"/>
                                          </p:stCondLst>
                                        </p:cTn>
                                        <p:tgtEl>
                                          <p:spTgt spid="49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2" grpId="9" fill="hold">
                                  <p:stCondLst>
                                    <p:cond delay="0"/>
                                  </p:stCondLst>
                                  <p:iterate type="el" backwards="0">
                                    <p:tmAbs val="0"/>
                                  </p:iterate>
                                  <p:childTnLst>
                                    <p:set>
                                      <p:cBhvr>
                                        <p:cTn id="46" fill="hold"/>
                                        <p:tgtEl>
                                          <p:spTgt spid="495"/>
                                        </p:tgtEl>
                                        <p:attrNameLst>
                                          <p:attrName>style.visibility</p:attrName>
                                        </p:attrNameLst>
                                      </p:cBhvr>
                                      <p:to>
                                        <p:strVal val="visible"/>
                                      </p:to>
                                    </p:set>
                                    <p:animEffect filter="wipe(left)" transition="in">
                                      <p:cBhvr>
                                        <p:cTn id="47" dur="1000"/>
                                        <p:tgtEl>
                                          <p:spTgt spid="495"/>
                                        </p:tgtEl>
                                      </p:cBhvr>
                                    </p:animEffect>
                                  </p:childTnLst>
                                </p:cTn>
                              </p:par>
                            </p:childTnLst>
                          </p:cTn>
                        </p:par>
                      </p:childTnLst>
                    </p:cTn>
                  </p:par>
                  <p:par>
                    <p:cTn id="48" fill="hold">
                      <p:stCondLst>
                        <p:cond delay="indefinite"/>
                      </p:stCondLst>
                      <p:childTnLst>
                        <p:par>
                          <p:cTn id="49" fill="hold">
                            <p:stCondLst>
                              <p:cond delay="0"/>
                            </p:stCondLst>
                            <p:childTnLst>
                              <p:par>
                                <p:cTn id="50" presetClass="exit" nodeType="clickEffect" presetSubtype="8" presetID="22" grpId="10" fill="hold">
                                  <p:stCondLst>
                                    <p:cond delay="0"/>
                                  </p:stCondLst>
                                  <p:iterate type="el" backwards="0">
                                    <p:tmAbs val="0"/>
                                  </p:iterate>
                                  <p:childTnLst>
                                    <p:animEffect filter="wipe(left)" transition="out">
                                      <p:cBhvr>
                                        <p:cTn id="51" dur="1000" fill="hold"/>
                                        <p:tgtEl>
                                          <p:spTgt spid="495"/>
                                        </p:tgtEl>
                                      </p:cBhvr>
                                    </p:animEffect>
                                    <p:set>
                                      <p:cBhvr>
                                        <p:cTn id="52" fill="hold">
                                          <p:stCondLst>
                                            <p:cond delay="999"/>
                                          </p:stCondLst>
                                        </p:cTn>
                                        <p:tgtEl>
                                          <p:spTgt spid="49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8" presetID="22" grpId="11" fill="hold">
                                  <p:stCondLst>
                                    <p:cond delay="0"/>
                                  </p:stCondLst>
                                  <p:iterate type="el" backwards="0">
                                    <p:tmAbs val="0"/>
                                  </p:iterate>
                                  <p:childTnLst>
                                    <p:set>
                                      <p:cBhvr>
                                        <p:cTn id="56" fill="hold"/>
                                        <p:tgtEl>
                                          <p:spTgt spid="498"/>
                                        </p:tgtEl>
                                        <p:attrNameLst>
                                          <p:attrName>style.visibility</p:attrName>
                                        </p:attrNameLst>
                                      </p:cBhvr>
                                      <p:to>
                                        <p:strVal val="visible"/>
                                      </p:to>
                                    </p:set>
                                    <p:animEffect filter="wipe(left)" transition="in">
                                      <p:cBhvr>
                                        <p:cTn id="57" dur="1000"/>
                                        <p:tgtEl>
                                          <p:spTgt spid="498"/>
                                        </p:tgtEl>
                                      </p:cBhvr>
                                    </p:animEffect>
                                  </p:childTnLst>
                                </p:cTn>
                              </p:par>
                            </p:childTnLst>
                          </p:cTn>
                        </p:par>
                      </p:childTnLst>
                    </p:cTn>
                  </p:par>
                  <p:par>
                    <p:cTn id="58" fill="hold">
                      <p:stCondLst>
                        <p:cond delay="indefinite"/>
                      </p:stCondLst>
                      <p:childTnLst>
                        <p:par>
                          <p:cTn id="59" fill="hold">
                            <p:stCondLst>
                              <p:cond delay="0"/>
                            </p:stCondLst>
                            <p:childTnLst>
                              <p:par>
                                <p:cTn id="60" presetClass="exit" nodeType="clickEffect" presetSubtype="8" presetID="22" grpId="12" fill="hold">
                                  <p:stCondLst>
                                    <p:cond delay="0"/>
                                  </p:stCondLst>
                                  <p:iterate type="el" backwards="0">
                                    <p:tmAbs val="0"/>
                                  </p:iterate>
                                  <p:childTnLst>
                                    <p:animEffect filter="wipe(left)" transition="out">
                                      <p:cBhvr>
                                        <p:cTn id="61" dur="1000" fill="hold"/>
                                        <p:tgtEl>
                                          <p:spTgt spid="498"/>
                                        </p:tgtEl>
                                      </p:cBhvr>
                                    </p:animEffect>
                                    <p:set>
                                      <p:cBhvr>
                                        <p:cTn id="62" fill="hold">
                                          <p:stCondLst>
                                            <p:cond delay="999"/>
                                          </p:stCondLst>
                                        </p:cTn>
                                        <p:tgtEl>
                                          <p:spTgt spid="49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8" presetID="22" grpId="13" fill="hold">
                                  <p:stCondLst>
                                    <p:cond delay="0"/>
                                  </p:stCondLst>
                                  <p:iterate type="el" backwards="0">
                                    <p:tmAbs val="0"/>
                                  </p:iterate>
                                  <p:childTnLst>
                                    <p:set>
                                      <p:cBhvr>
                                        <p:cTn id="66" fill="hold"/>
                                        <p:tgtEl>
                                          <p:spTgt spid="501"/>
                                        </p:tgtEl>
                                        <p:attrNameLst>
                                          <p:attrName>style.visibility</p:attrName>
                                        </p:attrNameLst>
                                      </p:cBhvr>
                                      <p:to>
                                        <p:strVal val="visible"/>
                                      </p:to>
                                    </p:set>
                                    <p:animEffect filter="wipe(left)" transition="in">
                                      <p:cBhvr>
                                        <p:cTn id="67" dur="1000"/>
                                        <p:tgtEl>
                                          <p:spTgt spid="501"/>
                                        </p:tgtEl>
                                      </p:cBhvr>
                                    </p:animEffect>
                                  </p:childTnLst>
                                </p:cTn>
                              </p:par>
                            </p:childTnLst>
                          </p:cTn>
                        </p:par>
                      </p:childTnLst>
                    </p:cTn>
                  </p:par>
                  <p:par>
                    <p:cTn id="68" fill="hold">
                      <p:stCondLst>
                        <p:cond delay="indefinite"/>
                      </p:stCondLst>
                      <p:childTnLst>
                        <p:par>
                          <p:cTn id="69" fill="hold">
                            <p:stCondLst>
                              <p:cond delay="0"/>
                            </p:stCondLst>
                            <p:childTnLst>
                              <p:par>
                                <p:cTn id="70" presetClass="exit" nodeType="clickEffect" presetSubtype="8" presetID="22" grpId="14" fill="hold">
                                  <p:stCondLst>
                                    <p:cond delay="0"/>
                                  </p:stCondLst>
                                  <p:iterate type="el" backwards="0">
                                    <p:tmAbs val="0"/>
                                  </p:iterate>
                                  <p:childTnLst>
                                    <p:animEffect filter="wipe(left)" transition="out">
                                      <p:cBhvr>
                                        <p:cTn id="71" dur="1000" fill="hold"/>
                                        <p:tgtEl>
                                          <p:spTgt spid="501"/>
                                        </p:tgtEl>
                                      </p:cBhvr>
                                    </p:animEffect>
                                    <p:set>
                                      <p:cBhvr>
                                        <p:cTn id="72" fill="hold">
                                          <p:stCondLst>
                                            <p:cond delay="999"/>
                                          </p:stCondLst>
                                        </p:cTn>
                                        <p:tgtEl>
                                          <p:spTgt spid="50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8" presetID="22" grpId="15" fill="hold">
                                  <p:stCondLst>
                                    <p:cond delay="0"/>
                                  </p:stCondLst>
                                  <p:iterate type="el" backwards="0">
                                    <p:tmAbs val="0"/>
                                  </p:iterate>
                                  <p:childTnLst>
                                    <p:set>
                                      <p:cBhvr>
                                        <p:cTn id="76" fill="hold"/>
                                        <p:tgtEl>
                                          <p:spTgt spid="504"/>
                                        </p:tgtEl>
                                        <p:attrNameLst>
                                          <p:attrName>style.visibility</p:attrName>
                                        </p:attrNameLst>
                                      </p:cBhvr>
                                      <p:to>
                                        <p:strVal val="visible"/>
                                      </p:to>
                                    </p:set>
                                    <p:animEffect filter="wipe(left)" transition="in">
                                      <p:cBhvr>
                                        <p:cTn id="77" dur="1000"/>
                                        <p:tgtEl>
                                          <p:spTgt spid="504"/>
                                        </p:tgtEl>
                                      </p:cBhvr>
                                    </p:animEffect>
                                  </p:childTnLst>
                                </p:cTn>
                              </p:par>
                            </p:childTnLst>
                          </p:cTn>
                        </p:par>
                      </p:childTnLst>
                    </p:cTn>
                  </p:par>
                  <p:par>
                    <p:cTn id="78" fill="hold">
                      <p:stCondLst>
                        <p:cond delay="indefinite"/>
                      </p:stCondLst>
                      <p:childTnLst>
                        <p:par>
                          <p:cTn id="79" fill="hold">
                            <p:stCondLst>
                              <p:cond delay="0"/>
                            </p:stCondLst>
                            <p:childTnLst>
                              <p:par>
                                <p:cTn id="80" presetClass="exit" nodeType="clickEffect" presetSubtype="8" presetID="22" grpId="16" fill="hold">
                                  <p:stCondLst>
                                    <p:cond delay="0"/>
                                  </p:stCondLst>
                                  <p:iterate type="el" backwards="0">
                                    <p:tmAbs val="0"/>
                                  </p:iterate>
                                  <p:childTnLst>
                                    <p:animEffect filter="wipe(left)" transition="out">
                                      <p:cBhvr>
                                        <p:cTn id="81" dur="1000" fill="hold"/>
                                        <p:tgtEl>
                                          <p:spTgt spid="504"/>
                                        </p:tgtEl>
                                      </p:cBhvr>
                                    </p:animEffect>
                                    <p:set>
                                      <p:cBhvr>
                                        <p:cTn id="82" fill="hold">
                                          <p:stCondLst>
                                            <p:cond delay="999"/>
                                          </p:stCondLst>
                                        </p:cTn>
                                        <p:tgtEl>
                                          <p:spTgt spid="50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Class="entr" nodeType="clickEffect" presetSubtype="8" presetID="22" grpId="17" fill="hold">
                                  <p:stCondLst>
                                    <p:cond delay="0"/>
                                  </p:stCondLst>
                                  <p:iterate type="el" backwards="0">
                                    <p:tmAbs val="0"/>
                                  </p:iterate>
                                  <p:childTnLst>
                                    <p:set>
                                      <p:cBhvr>
                                        <p:cTn id="86" fill="hold"/>
                                        <p:tgtEl>
                                          <p:spTgt spid="507"/>
                                        </p:tgtEl>
                                        <p:attrNameLst>
                                          <p:attrName>style.visibility</p:attrName>
                                        </p:attrNameLst>
                                      </p:cBhvr>
                                      <p:to>
                                        <p:strVal val="visible"/>
                                      </p:to>
                                    </p:set>
                                    <p:animEffect filter="wipe(left)" transition="in">
                                      <p:cBhvr>
                                        <p:cTn id="87" dur="1000"/>
                                        <p:tgtEl>
                                          <p:spTgt spid="507"/>
                                        </p:tgtEl>
                                      </p:cBhvr>
                                    </p:animEffect>
                                  </p:childTnLst>
                                </p:cTn>
                              </p:par>
                            </p:childTnLst>
                          </p:cTn>
                        </p:par>
                      </p:childTnLst>
                    </p:cTn>
                  </p:par>
                  <p:par>
                    <p:cTn id="88" fill="hold">
                      <p:stCondLst>
                        <p:cond delay="indefinite"/>
                      </p:stCondLst>
                      <p:childTnLst>
                        <p:par>
                          <p:cTn id="89" fill="hold">
                            <p:stCondLst>
                              <p:cond delay="0"/>
                            </p:stCondLst>
                            <p:childTnLst>
                              <p:par>
                                <p:cTn id="90" presetClass="exit" nodeType="clickEffect" presetSubtype="8" presetID="22" grpId="18" fill="hold">
                                  <p:stCondLst>
                                    <p:cond delay="0"/>
                                  </p:stCondLst>
                                  <p:iterate type="el" backwards="0">
                                    <p:tmAbs val="0"/>
                                  </p:iterate>
                                  <p:childTnLst>
                                    <p:animEffect filter="wipe(left)" transition="out">
                                      <p:cBhvr>
                                        <p:cTn id="91" dur="1000" fill="hold"/>
                                        <p:tgtEl>
                                          <p:spTgt spid="507"/>
                                        </p:tgtEl>
                                      </p:cBhvr>
                                    </p:animEffect>
                                    <p:set>
                                      <p:cBhvr>
                                        <p:cTn id="92" fill="hold">
                                          <p:stCondLst>
                                            <p:cond delay="999"/>
                                          </p:stCondLst>
                                        </p:cTn>
                                        <p:tgtEl>
                                          <p:spTgt spid="50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6" grpId="5"/>
      <p:bldP build="whole" bldLvl="1" animBg="1" rev="0" advAuto="0" spid="492" grpId="7"/>
      <p:bldP build="whole" bldLvl="1" animBg="1" rev="0" advAuto="0" spid="492" grpId="8"/>
      <p:bldP build="whole" bldLvl="1" animBg="1" rev="0" advAuto="0" spid="486" grpId="6"/>
      <p:bldP build="whole" bldLvl="1" animBg="1" rev="0" advAuto="0" spid="495" grpId="9"/>
      <p:bldP build="whole" bldLvl="1" animBg="1" rev="0" advAuto="0" spid="495" grpId="10"/>
      <p:bldP build="whole" bldLvl="1" animBg="1" rev="0" advAuto="0" spid="498" grpId="11"/>
      <p:bldP build="whole" bldLvl="1" animBg="1" rev="0" advAuto="0" spid="498" grpId="12"/>
      <p:bldP build="whole" bldLvl="1" animBg="1" rev="0" advAuto="0" spid="483" grpId="3"/>
      <p:bldP build="whole" bldLvl="1" animBg="1" rev="0" advAuto="0" spid="483" grpId="4"/>
      <p:bldP build="whole" bldLvl="1" animBg="1" rev="0" advAuto="0" spid="501" grpId="13"/>
      <p:bldP build="whole" bldLvl="1" animBg="1" rev="0" advAuto="0" spid="501" grpId="14"/>
      <p:bldP build="whole" bldLvl="1" animBg="1" rev="0" advAuto="0" spid="504" grpId="15"/>
      <p:bldP build="whole" bldLvl="1" animBg="1" rev="0" advAuto="0" spid="504" grpId="16"/>
      <p:bldP build="whole" bldLvl="1" animBg="1" rev="0" advAuto="0" spid="507" grpId="17"/>
      <p:bldP build="whole" bldLvl="1" animBg="1" rev="0" advAuto="0" spid="507" grpId="18"/>
      <p:bldP build="whole" bldLvl="1" animBg="1" rev="0" advAuto="0" spid="480" grpId="1"/>
      <p:bldP build="whole" bldLvl="1" animBg="1" rev="0" advAuto="0" spid="480" grpId="2"/>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1" name="Conclusions"/>
          <p:cNvSpPr txBox="1"/>
          <p:nvPr>
            <p:ph type="title"/>
          </p:nvPr>
        </p:nvSpPr>
        <p:spPr>
          <a:xfrm>
            <a:off x="-8020" y="355600"/>
            <a:ext cx="24400040" cy="2033295"/>
          </a:xfrm>
          <a:prstGeom prst="rect">
            <a:avLst/>
          </a:prstGeom>
          <a:solidFill>
            <a:schemeClr val="accent2">
              <a:hueOff val="260011"/>
              <a:satOff val="17755"/>
              <a:lumOff val="-25437"/>
            </a:schemeClr>
          </a:solidFill>
        </p:spPr>
        <p:txBody>
          <a:bodyPr/>
          <a:lstStyle>
            <a:lvl1pPr>
              <a:defRPr b="1">
                <a:solidFill>
                  <a:srgbClr val="FDFDFD"/>
                </a:solidFill>
                <a:latin typeface="Helvetica Neue"/>
                <a:ea typeface="Helvetica Neue"/>
                <a:cs typeface="Helvetica Neue"/>
                <a:sym typeface="Helvetica Neue"/>
              </a:defRPr>
            </a:lvl1pPr>
          </a:lstStyle>
          <a:p>
            <a:pPr/>
            <a:r>
              <a:t>Conclusions</a:t>
            </a:r>
          </a:p>
        </p:txBody>
      </p:sp>
      <p:sp>
        <p:nvSpPr>
          <p:cNvPr id="512" name="Deep sequencing based expression profiling of miRNAs of liver isolated from GIFT exposed to 37.5ºC heat stress for 24h.…"/>
          <p:cNvSpPr txBox="1"/>
          <p:nvPr>
            <p:ph type="body" idx="1"/>
          </p:nvPr>
        </p:nvSpPr>
        <p:spPr>
          <a:xfrm>
            <a:off x="1689100" y="2791750"/>
            <a:ext cx="21005800" cy="9654250"/>
          </a:xfrm>
          <a:prstGeom prst="rect">
            <a:avLst/>
          </a:prstGeom>
        </p:spPr>
        <p:txBody>
          <a:bodyPr anchor="t"/>
          <a:lstStyle/>
          <a:p>
            <a:pPr marL="501650" indent="-501650" defTabSz="652145">
              <a:spcBef>
                <a:spcPts val="4600"/>
              </a:spcBef>
              <a:defRPr b="1" sz="4345"/>
            </a:pPr>
            <a:r>
              <a:t>Deep sequencing based expression profiling of miRNAs of liver isolated from GIFT exposed to 37.5ºC heat stress for 24h.</a:t>
            </a:r>
          </a:p>
          <a:p>
            <a:pPr marL="501650" indent="-501650" defTabSz="652145">
              <a:spcBef>
                <a:spcPts val="4600"/>
              </a:spcBef>
              <a:defRPr b="1" sz="4345"/>
            </a:pPr>
            <a:r>
              <a:t>A total of 28 DE miRNAs and 744 DE mRNAs were found composed between the HST and CO libraries.</a:t>
            </a:r>
          </a:p>
          <a:p>
            <a:pPr marL="501650" indent="-501650" defTabSz="652145">
              <a:spcBef>
                <a:spcPts val="4600"/>
              </a:spcBef>
              <a:defRPr b="1" sz="4345"/>
            </a:pPr>
            <a:r>
              <a:t>15 negative miRNA-mRNA pairs involved in the heat stress response</a:t>
            </a:r>
          </a:p>
          <a:p>
            <a:pPr marL="501650" indent="-501650" defTabSz="652145">
              <a:spcBef>
                <a:spcPts val="4600"/>
              </a:spcBef>
              <a:defRPr b="1" sz="4345"/>
            </a:pPr>
            <a:r>
              <a:t>The negative interaction of pairs related to;</a:t>
            </a:r>
          </a:p>
          <a:p>
            <a:pPr lvl="2" marL="1504950" indent="-501650" defTabSz="652145">
              <a:spcBef>
                <a:spcPts val="4600"/>
              </a:spcBef>
              <a:defRPr b="1" sz="4345"/>
            </a:pPr>
            <a:r>
              <a:t>Organism system</a:t>
            </a:r>
          </a:p>
          <a:p>
            <a:pPr lvl="2" marL="1504950" indent="-501650" defTabSz="652145">
              <a:spcBef>
                <a:spcPts val="4600"/>
              </a:spcBef>
              <a:defRPr b="1" sz="4345"/>
            </a:pPr>
            <a:r>
              <a:t>Metabolism</a:t>
            </a:r>
          </a:p>
          <a:p>
            <a:pPr lvl="2" marL="1504950" indent="-501650" defTabSz="652145">
              <a:spcBef>
                <a:spcPts val="4600"/>
              </a:spcBef>
              <a:defRPr b="1" sz="4345"/>
            </a:pPr>
            <a:r>
              <a:t>Disease pathway</a:t>
            </a:r>
          </a:p>
        </p:txBody>
      </p:sp>
      <p:sp>
        <p:nvSpPr>
          <p:cNvPr id="51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GIFT (tilapia, Oreochromis niloticus)"/>
          <p:cNvSpPr txBox="1"/>
          <p:nvPr>
            <p:ph type="title"/>
          </p:nvPr>
        </p:nvSpPr>
        <p:spPr>
          <a:xfrm>
            <a:off x="-60436" y="8053"/>
            <a:ext cx="24504872" cy="2261543"/>
          </a:xfrm>
          <a:prstGeom prst="rect">
            <a:avLst/>
          </a:prstGeom>
          <a:solidFill>
            <a:schemeClr val="accent2">
              <a:hueOff val="260011"/>
              <a:satOff val="17755"/>
              <a:lumOff val="-25437"/>
            </a:schemeClr>
          </a:solidFill>
        </p:spPr>
        <p:txBody>
          <a:bodyPr/>
          <a:lstStyle/>
          <a:p>
            <a:pPr>
              <a:defRPr b="1" sz="9000">
                <a:solidFill>
                  <a:srgbClr val="FEFEFE"/>
                </a:solidFill>
                <a:latin typeface="Helvetica Neue"/>
                <a:ea typeface="Helvetica Neue"/>
                <a:cs typeface="Helvetica Neue"/>
                <a:sym typeface="Helvetica Neue"/>
              </a:defRPr>
            </a:pPr>
            <a:r>
              <a:t>GIFT (tilapia, </a:t>
            </a:r>
            <a:r>
              <a:rPr i="1"/>
              <a:t>Oreochromis niloticus</a:t>
            </a:r>
            <a:r>
              <a:t>)</a:t>
            </a:r>
          </a:p>
        </p:txBody>
      </p:sp>
      <p:sp>
        <p:nvSpPr>
          <p:cNvPr id="146" name="Slide Number"/>
          <p:cNvSpPr txBox="1"/>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7" name="TILAPIA.jpg" descr="TILAPIA.jpg"/>
          <p:cNvPicPr>
            <a:picLocks noChangeAspect="1"/>
          </p:cNvPicPr>
          <p:nvPr/>
        </p:nvPicPr>
        <p:blipFill>
          <a:blip r:embed="rId3">
            <a:extLst/>
          </a:blip>
          <a:stretch>
            <a:fillRect/>
          </a:stretch>
        </p:blipFill>
        <p:spPr>
          <a:xfrm>
            <a:off x="1020176" y="4767023"/>
            <a:ext cx="8942112" cy="5959954"/>
          </a:xfrm>
          <a:prstGeom prst="rect">
            <a:avLst/>
          </a:prstGeom>
          <a:ln w="12700">
            <a:miter lim="400000"/>
          </a:ln>
        </p:spPr>
      </p:pic>
      <p:sp>
        <p:nvSpPr>
          <p:cNvPr id="148" name="Rounded Rectangle"/>
          <p:cNvSpPr/>
          <p:nvPr/>
        </p:nvSpPr>
        <p:spPr>
          <a:xfrm>
            <a:off x="10867123" y="3483390"/>
            <a:ext cx="12576795" cy="4192020"/>
          </a:xfrm>
          <a:prstGeom prst="roundRect">
            <a:avLst>
              <a:gd name="adj" fmla="val 4544"/>
            </a:avLst>
          </a:prstGeom>
          <a:ln w="139700">
            <a:solidFill>
              <a:srgbClr val="EB3A37"/>
            </a:solidFill>
            <a:prstDash val="sysDot"/>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49" name="Tilapia is a freshwater fish, they has been introduced over 135 countries. Especially, China is the world’s largest producer of tilapia.…"/>
          <p:cNvSpPr txBox="1"/>
          <p:nvPr/>
        </p:nvSpPr>
        <p:spPr>
          <a:xfrm>
            <a:off x="11338615" y="3745083"/>
            <a:ext cx="11633810" cy="36686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900"/>
            </a:pPr>
            <a:r>
              <a:t>Tilapia is a freshwater fish, they has been introduced over 135 countries. Especially, China is the world’s largest producer of tilapia. </a:t>
            </a:r>
          </a:p>
          <a:p>
            <a:pPr algn="l">
              <a:defRPr sz="3900"/>
            </a:pPr>
            <a:r>
              <a:t>Tilapia is an important source of affordable, high yields protein. The normal temperature range growth is 20-33 ºC</a:t>
            </a:r>
          </a:p>
        </p:txBody>
      </p:sp>
      <p:sp>
        <p:nvSpPr>
          <p:cNvPr id="150" name="Rounded Rectangle"/>
          <p:cNvSpPr/>
          <p:nvPr/>
        </p:nvSpPr>
        <p:spPr>
          <a:xfrm>
            <a:off x="10867123" y="9177537"/>
            <a:ext cx="12576795" cy="3091968"/>
          </a:xfrm>
          <a:prstGeom prst="roundRect">
            <a:avLst>
              <a:gd name="adj" fmla="val 6161"/>
            </a:avLst>
          </a:prstGeom>
          <a:ln w="139700">
            <a:solidFill>
              <a:srgbClr val="EB3A37"/>
            </a:solidFill>
            <a:prstDash val="sysDot"/>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51" name="GIFT is a genetically improved farmed tilapia, they have been established since 1988, they were developed to be fast growing and adaptable to wide range of environmental."/>
          <p:cNvSpPr txBox="1"/>
          <p:nvPr/>
        </p:nvSpPr>
        <p:spPr>
          <a:xfrm>
            <a:off x="11111904" y="9486104"/>
            <a:ext cx="12087232" cy="24748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900"/>
            </a:lvl1pPr>
          </a:lstStyle>
          <a:p>
            <a:pPr/>
            <a:r>
              <a:t>GIFT is a genetically improved farmed tilapia, they have been established since 1988, they were developed to be fast growing and adaptable to wide range of environmental.</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5" name="In the GIFT’s response to heat stress biological reactions of early response that may be impaired;…"/>
          <p:cNvSpPr txBox="1"/>
          <p:nvPr>
            <p:ph type="body" idx="1"/>
          </p:nvPr>
        </p:nvSpPr>
        <p:spPr>
          <a:xfrm>
            <a:off x="1689100" y="2791750"/>
            <a:ext cx="21005800" cy="9654250"/>
          </a:xfrm>
          <a:prstGeom prst="rect">
            <a:avLst/>
          </a:prstGeom>
        </p:spPr>
        <p:txBody>
          <a:bodyPr anchor="t"/>
          <a:lstStyle/>
          <a:p>
            <a:pPr marL="533400" indent="-533400" defTabSz="693419">
              <a:spcBef>
                <a:spcPts val="4900"/>
              </a:spcBef>
              <a:defRPr b="1" sz="4619"/>
            </a:pPr>
            <a:r>
              <a:t>In the GIFT’s response to heat stress biological reactions of early response that may be impaired;</a:t>
            </a:r>
          </a:p>
          <a:p>
            <a:pPr lvl="3" marL="2211387" indent="-611187" defTabSz="693419">
              <a:spcBef>
                <a:spcPts val="4900"/>
              </a:spcBef>
              <a:defRPr b="1" sz="4619"/>
            </a:pPr>
            <a:r>
              <a:t>Cell membrane homeostasis</a:t>
            </a:r>
          </a:p>
          <a:p>
            <a:pPr lvl="3" marL="2211387" indent="-611187" defTabSz="693419">
              <a:spcBef>
                <a:spcPts val="4900"/>
              </a:spcBef>
              <a:defRPr b="1" sz="4619"/>
            </a:pPr>
            <a:r>
              <a:t>Change in the immune response</a:t>
            </a:r>
          </a:p>
          <a:p>
            <a:pPr lvl="3" marL="2211387" indent="-611187" defTabSz="693419">
              <a:spcBef>
                <a:spcPts val="4900"/>
              </a:spcBef>
              <a:defRPr b="1" sz="4619"/>
            </a:pPr>
            <a:r>
              <a:t>Increased lipid synthesis</a:t>
            </a:r>
          </a:p>
          <a:p>
            <a:pPr lvl="3" marL="2211387" indent="-611187" defTabSz="693419">
              <a:spcBef>
                <a:spcPts val="4900"/>
              </a:spcBef>
              <a:defRPr b="1" sz="4619"/>
            </a:pPr>
            <a:r>
              <a:t>Decomposition and utilization</a:t>
            </a:r>
          </a:p>
          <a:p>
            <a:pPr lvl="3" marL="2211387" indent="-611187" defTabSz="693419">
              <a:spcBef>
                <a:spcPts val="4900"/>
              </a:spcBef>
              <a:defRPr b="1" sz="4619"/>
            </a:pPr>
            <a:r>
              <a:t>Regulation of antioxidants</a:t>
            </a:r>
          </a:p>
          <a:p>
            <a:pPr lvl="3" marL="2211387" indent="-611187" defTabSz="693419">
              <a:spcBef>
                <a:spcPts val="4900"/>
              </a:spcBef>
              <a:defRPr b="1" sz="4619"/>
            </a:pPr>
            <a:r>
              <a:t>Cell growth</a:t>
            </a:r>
          </a:p>
        </p:txBody>
      </p:sp>
      <p:sp>
        <p:nvSpPr>
          <p:cNvPr id="51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17" name="Conclusions"/>
          <p:cNvSpPr txBox="1"/>
          <p:nvPr>
            <p:ph type="title"/>
          </p:nvPr>
        </p:nvSpPr>
        <p:spPr>
          <a:xfrm>
            <a:off x="-8020" y="355600"/>
            <a:ext cx="24400040" cy="2033295"/>
          </a:xfrm>
          <a:prstGeom prst="rect">
            <a:avLst/>
          </a:prstGeom>
          <a:solidFill>
            <a:schemeClr val="accent2">
              <a:hueOff val="260011"/>
              <a:satOff val="17755"/>
              <a:lumOff val="-25437"/>
            </a:schemeClr>
          </a:solidFill>
        </p:spPr>
        <p:txBody>
          <a:bodyPr/>
          <a:lstStyle>
            <a:lvl1pPr>
              <a:defRPr b="1">
                <a:solidFill>
                  <a:srgbClr val="FFFFFF"/>
                </a:solidFill>
                <a:latin typeface="Helvetica Neue"/>
                <a:ea typeface="Helvetica Neue"/>
                <a:cs typeface="Helvetica Neue"/>
                <a:sym typeface="Helvetica Neue"/>
              </a:defRPr>
            </a:lvl1pPr>
          </a:lstStyle>
          <a:p>
            <a:pPr/>
            <a:r>
              <a:t>Conclusions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9" name="Screen Shot 2560-12-12 at 10.29.01 PM.png" descr="Screen Shot 2560-12-12 at 10.29.01 PM.png"/>
          <p:cNvPicPr>
            <a:picLocks noChangeAspect="1"/>
          </p:cNvPicPr>
          <p:nvPr/>
        </p:nvPicPr>
        <p:blipFill>
          <a:blip r:embed="rId2">
            <a:extLst/>
          </a:blip>
          <a:stretch>
            <a:fillRect/>
          </a:stretch>
        </p:blipFill>
        <p:spPr>
          <a:xfrm>
            <a:off x="1757032" y="354924"/>
            <a:ext cx="20869936" cy="11396085"/>
          </a:xfrm>
          <a:prstGeom prst="rect">
            <a:avLst/>
          </a:prstGeom>
          <a:ln w="12700">
            <a:miter lim="400000"/>
          </a:ln>
        </p:spPr>
      </p:pic>
      <p:sp>
        <p:nvSpPr>
          <p:cNvPr id="52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21" name="Figure 9: Diagram of regulated pathways in liver of GIFT exposures to 37.5ºC heat stressed for 24 h."/>
          <p:cNvSpPr txBox="1"/>
          <p:nvPr/>
        </p:nvSpPr>
        <p:spPr>
          <a:xfrm>
            <a:off x="2245704" y="11934350"/>
            <a:ext cx="19892592" cy="5230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800"/>
            </a:lvl1pPr>
          </a:lstStyle>
          <a:p>
            <a:pPr/>
            <a:r>
              <a:t>Figure 9: Diagram of regulated pathways in liver of GIFT exposures to 37.5ºC heat stressed for 24 h.</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23" name="Kenyan-Food_African-food-_african-cuisine_How-to-cook-tilapia-by-best-kenyan-food-blogger-kaluhi-adagala_kaluhiskitchen.com_.jpg" descr="Kenyan-Food_African-food-_african-cuisine_How-to-cook-tilapia-by-best-kenyan-food-blogger-kaluhi-adagala_kaluhiskitchen.com_.jpg"/>
          <p:cNvPicPr>
            <a:picLocks noChangeAspect="1"/>
          </p:cNvPicPr>
          <p:nvPr/>
        </p:nvPicPr>
        <p:blipFill>
          <a:blip r:embed="rId2">
            <a:extLst/>
          </a:blip>
          <a:stretch>
            <a:fillRect/>
          </a:stretch>
        </p:blipFill>
        <p:spPr>
          <a:xfrm>
            <a:off x="1905000" y="0"/>
            <a:ext cx="20574000" cy="13716000"/>
          </a:xfrm>
          <a:prstGeom prst="rect">
            <a:avLst/>
          </a:prstGeom>
          <a:ln w="12700">
            <a:miter lim="400000"/>
          </a:ln>
        </p:spPr>
      </p:pic>
      <p:sp>
        <p:nvSpPr>
          <p:cNvPr id="52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25" name="Thank you"/>
          <p:cNvSpPr txBox="1"/>
          <p:nvPr>
            <p:ph type="title"/>
          </p:nvPr>
        </p:nvSpPr>
        <p:spPr>
          <a:xfrm>
            <a:off x="13272416" y="7175082"/>
            <a:ext cx="9311252" cy="2006601"/>
          </a:xfrm>
          <a:prstGeom prst="rect">
            <a:avLst/>
          </a:prstGeom>
          <a:solidFill>
            <a:srgbClr val="FFFFFF"/>
          </a:solidFill>
        </p:spPr>
        <p:txBody>
          <a:bodyPr anchor="ctr"/>
          <a:lstStyle>
            <a:lvl1pPr defTabSz="800735">
              <a:defRPr b="1" sz="12513">
                <a:latin typeface="Helvetica Neue"/>
                <a:ea typeface="Helvetica Neue"/>
                <a:cs typeface="Helvetica Neue"/>
                <a:sym typeface="Helvetica Neue"/>
              </a:defRPr>
            </a:lvl1pPr>
          </a:lstStyle>
          <a:p>
            <a:pPr/>
            <a:r>
              <a:t>Thank you</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lide Number"/>
          <p:cNvSpPr txBox="1"/>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6" name="miRNAs"/>
          <p:cNvSpPr txBox="1"/>
          <p:nvPr/>
        </p:nvSpPr>
        <p:spPr>
          <a:xfrm>
            <a:off x="-60436" y="8053"/>
            <a:ext cx="24504872" cy="2261543"/>
          </a:xfrm>
          <a:prstGeom prst="rect">
            <a:avLst/>
          </a:prstGeom>
          <a:solidFill>
            <a:schemeClr val="accent2">
              <a:hueOff val="260011"/>
              <a:satOff val="17755"/>
              <a:lumOff val="-25437"/>
            </a:scheme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9800">
                <a:solidFill>
                  <a:srgbClr val="FEFEFE"/>
                </a:solidFill>
              </a:defRPr>
            </a:lvl1pPr>
          </a:lstStyle>
          <a:p>
            <a:pPr/>
            <a:r>
              <a:t>miRNAs</a:t>
            </a:r>
          </a:p>
        </p:txBody>
      </p:sp>
      <p:pic>
        <p:nvPicPr>
          <p:cNvPr id="157" name="Screen Shot 2560-12-14 at 8.46.23 PM.png" descr="Screen Shot 2560-12-14 at 8.46.23 PM.png"/>
          <p:cNvPicPr>
            <a:picLocks noChangeAspect="1"/>
          </p:cNvPicPr>
          <p:nvPr/>
        </p:nvPicPr>
        <p:blipFill>
          <a:blip r:embed="rId3">
            <a:extLst/>
          </a:blip>
          <a:stretch>
            <a:fillRect/>
          </a:stretch>
        </p:blipFill>
        <p:spPr>
          <a:xfrm>
            <a:off x="489532" y="4032131"/>
            <a:ext cx="13234407" cy="8343432"/>
          </a:xfrm>
          <a:prstGeom prst="rect">
            <a:avLst/>
          </a:prstGeom>
          <a:ln w="12700">
            <a:miter lim="400000"/>
          </a:ln>
        </p:spPr>
      </p:pic>
      <p:grpSp>
        <p:nvGrpSpPr>
          <p:cNvPr id="160" name="Group"/>
          <p:cNvGrpSpPr/>
          <p:nvPr/>
        </p:nvGrpSpPr>
        <p:grpSpPr>
          <a:xfrm>
            <a:off x="14227392" y="7717779"/>
            <a:ext cx="9018084" cy="4435414"/>
            <a:chOff x="0" y="0"/>
            <a:chExt cx="9018083" cy="4435412"/>
          </a:xfrm>
        </p:grpSpPr>
        <p:sp>
          <p:nvSpPr>
            <p:cNvPr id="158" name="Rounded Rectangle"/>
            <p:cNvSpPr/>
            <p:nvPr/>
          </p:nvSpPr>
          <p:spPr>
            <a:xfrm>
              <a:off x="0" y="0"/>
              <a:ext cx="9018084" cy="4435413"/>
            </a:xfrm>
            <a:prstGeom prst="roundRect">
              <a:avLst>
                <a:gd name="adj" fmla="val 4295"/>
              </a:avLst>
            </a:prstGeom>
            <a:noFill/>
            <a:ln w="139700" cap="flat">
              <a:solidFill>
                <a:srgbClr val="EB3A37"/>
              </a:solidFill>
              <a:prstDash val="sysDot"/>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59" name="microRNAs (miRNA) are a class of small…"/>
            <p:cNvSpPr txBox="1"/>
            <p:nvPr/>
          </p:nvSpPr>
          <p:spPr>
            <a:xfrm>
              <a:off x="301166" y="292832"/>
              <a:ext cx="8415753" cy="3849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r>
                <a:t>microRNAs (miRNA) are a class of small </a:t>
              </a:r>
            </a:p>
            <a:p>
              <a:pPr algn="l"/>
              <a:r>
                <a:t>non-coding RNAs (18-25 nucleotides) produced by two RNase III proteins-Drosha and Dicer.</a:t>
              </a:r>
            </a:p>
            <a:p>
              <a:pPr algn="l"/>
              <a:r>
                <a:t>The function miRNA is RNA silencing and post-transcriptional regulationnn of gene expression by binding to 3’-untranslated regions of target mRNAs.</a:t>
              </a:r>
            </a:p>
          </p:txBody>
        </p:sp>
      </p:grpSp>
      <p:sp>
        <p:nvSpPr>
          <p:cNvPr id="161" name="Minju and V. Narry (2014)"/>
          <p:cNvSpPr txBox="1"/>
          <p:nvPr/>
        </p:nvSpPr>
        <p:spPr>
          <a:xfrm>
            <a:off x="811210" y="12563634"/>
            <a:ext cx="4135146" cy="5107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Minju and V. Narry (2014)</a:t>
            </a:r>
          </a:p>
        </p:txBody>
      </p:sp>
      <p:sp>
        <p:nvSpPr>
          <p:cNvPr id="162" name="Classification of small silencing RNAs in animals"/>
          <p:cNvSpPr txBox="1"/>
          <p:nvPr/>
        </p:nvSpPr>
        <p:spPr>
          <a:xfrm>
            <a:off x="714924" y="3221759"/>
            <a:ext cx="12783622"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ts val="5400"/>
              </a:lnSpc>
              <a:spcBef>
                <a:spcPts val="1200"/>
              </a:spcBef>
              <a:defRPr sz="3400">
                <a:latin typeface="Helvetica"/>
                <a:ea typeface="Helvetica"/>
                <a:cs typeface="Helvetica"/>
                <a:sym typeface="Helvetica"/>
              </a:defRPr>
            </a:lvl1pPr>
          </a:lstStyle>
          <a:p>
            <a:pPr/>
            <a:r>
              <a:t>Classification of small silencing RNAs in animals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The aim of this study"/>
          <p:cNvSpPr txBox="1"/>
          <p:nvPr>
            <p:ph type="title"/>
          </p:nvPr>
        </p:nvSpPr>
        <p:spPr>
          <a:xfrm>
            <a:off x="-60436" y="8053"/>
            <a:ext cx="24504872" cy="2261543"/>
          </a:xfrm>
          <a:prstGeom prst="rect">
            <a:avLst/>
          </a:prstGeom>
          <a:solidFill>
            <a:schemeClr val="accent2">
              <a:hueOff val="260011"/>
              <a:satOff val="17755"/>
              <a:lumOff val="-25437"/>
            </a:schemeClr>
          </a:solidFill>
        </p:spPr>
        <p:txBody>
          <a:bodyPr/>
          <a:lstStyle>
            <a:lvl1pPr>
              <a:defRPr b="1" sz="10100">
                <a:solidFill>
                  <a:srgbClr val="FEFEFE"/>
                </a:solidFill>
                <a:latin typeface="Helvetica Neue"/>
                <a:ea typeface="Helvetica Neue"/>
                <a:cs typeface="Helvetica Neue"/>
                <a:sym typeface="Helvetica Neue"/>
              </a:defRPr>
            </a:lvl1pPr>
          </a:lstStyle>
          <a:p>
            <a:pPr/>
            <a:r>
              <a:t>The aim of this study</a:t>
            </a:r>
          </a:p>
        </p:txBody>
      </p:sp>
      <p:sp>
        <p:nvSpPr>
          <p:cNvPr id="167" name="Slide Number"/>
          <p:cNvSpPr txBox="1"/>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8" name="Due to in recent year, the summer temperature in southern China have been above 36ºC, and they have found GIFT are highly susceptible to diseases in summer.…"/>
          <p:cNvSpPr txBox="1"/>
          <p:nvPr>
            <p:ph type="body" idx="1"/>
          </p:nvPr>
        </p:nvSpPr>
        <p:spPr>
          <a:xfrm>
            <a:off x="1689100" y="3124200"/>
            <a:ext cx="21005800" cy="9296400"/>
          </a:xfrm>
          <a:prstGeom prst="rect">
            <a:avLst/>
          </a:prstGeom>
        </p:spPr>
        <p:txBody>
          <a:bodyPr anchor="t"/>
          <a:lstStyle/>
          <a:p>
            <a:pPr>
              <a:defRPr b="1"/>
            </a:pPr>
            <a:r>
              <a:t>Due to in recent year, the summer temperature in southern China have been above 36ºC, and they have found GIFT are highly susceptible to diseases in summer. </a:t>
            </a:r>
          </a:p>
          <a:p>
            <a:pPr>
              <a:defRPr b="1"/>
            </a:pPr>
            <a:r>
              <a:t>Determining relationship between heat stress signaling pathways and adaption mechanisms of the GIFT under heat stress.</a:t>
            </a:r>
          </a:p>
          <a:p>
            <a:pPr>
              <a:defRPr b="1"/>
            </a:pPr>
            <a:r>
              <a:t>Contribute to breeding new high-temperature tolerant strains of GIFT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Assessment of 48-h LT50 in GIFT under heat stress"/>
          <p:cNvSpPr txBox="1"/>
          <p:nvPr>
            <p:ph type="title"/>
          </p:nvPr>
        </p:nvSpPr>
        <p:spPr>
          <a:xfrm>
            <a:off x="703939" y="355600"/>
            <a:ext cx="23165205" cy="2286000"/>
          </a:xfrm>
          <a:prstGeom prst="rect">
            <a:avLst/>
          </a:prstGeom>
          <a:solidFill>
            <a:schemeClr val="accent2">
              <a:hueOff val="260011"/>
              <a:satOff val="17755"/>
              <a:lumOff val="-25437"/>
            </a:schemeClr>
          </a:solidFill>
        </p:spPr>
        <p:txBody>
          <a:bodyPr/>
          <a:lstStyle>
            <a:lvl1pPr defTabSz="767715">
              <a:defRPr b="1" sz="7440">
                <a:solidFill>
                  <a:srgbClr val="FFFFFF"/>
                </a:solidFill>
                <a:latin typeface="Helvetica Neue"/>
                <a:ea typeface="Helvetica Neue"/>
                <a:cs typeface="Helvetica Neue"/>
                <a:sym typeface="Helvetica Neue"/>
              </a:defRPr>
            </a:lvl1pPr>
          </a:lstStyle>
          <a:p>
            <a:pPr/>
            <a:r>
              <a:t>Assessment of 48-h LT50 in GIFT under heat stress</a:t>
            </a:r>
          </a:p>
        </p:txBody>
      </p:sp>
      <p:sp>
        <p:nvSpPr>
          <p:cNvPr id="171" name="Slide Number"/>
          <p:cNvSpPr txBox="1"/>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80" name="Group"/>
          <p:cNvGrpSpPr/>
          <p:nvPr/>
        </p:nvGrpSpPr>
        <p:grpSpPr>
          <a:xfrm>
            <a:off x="1823225" y="7154378"/>
            <a:ext cx="20737551" cy="5121015"/>
            <a:chOff x="0" y="0"/>
            <a:chExt cx="20737550" cy="5121014"/>
          </a:xfrm>
        </p:grpSpPr>
        <p:sp>
          <p:nvSpPr>
            <p:cNvPr id="172" name="35.5ºC"/>
            <p:cNvSpPr txBox="1"/>
            <p:nvPr/>
          </p:nvSpPr>
          <p:spPr>
            <a:xfrm>
              <a:off x="2598916" y="0"/>
              <a:ext cx="1307118" cy="580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r>
                <a:t>35.5ºC</a:t>
              </a:r>
            </a:p>
          </p:txBody>
        </p:sp>
        <p:sp>
          <p:nvSpPr>
            <p:cNvPr id="173" name="37ºC"/>
            <p:cNvSpPr txBox="1"/>
            <p:nvPr/>
          </p:nvSpPr>
          <p:spPr>
            <a:xfrm>
              <a:off x="19755459" y="0"/>
              <a:ext cx="982092" cy="580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r>
                <a:t>37ºC</a:t>
              </a:r>
            </a:p>
          </p:txBody>
        </p:sp>
        <p:sp>
          <p:nvSpPr>
            <p:cNvPr id="174" name="36.5ºC"/>
            <p:cNvSpPr txBox="1"/>
            <p:nvPr/>
          </p:nvSpPr>
          <p:spPr>
            <a:xfrm>
              <a:off x="13928269" y="0"/>
              <a:ext cx="1307117" cy="580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r>
                <a:t>36.5ºC</a:t>
              </a:r>
            </a:p>
          </p:txBody>
        </p:sp>
        <p:sp>
          <p:nvSpPr>
            <p:cNvPr id="175" name="36ºC"/>
            <p:cNvSpPr txBox="1"/>
            <p:nvPr/>
          </p:nvSpPr>
          <p:spPr>
            <a:xfrm>
              <a:off x="8426106" y="0"/>
              <a:ext cx="982092" cy="580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r>
                <a:t>36ºC</a:t>
              </a:r>
            </a:p>
          </p:txBody>
        </p:sp>
        <p:sp>
          <p:nvSpPr>
            <p:cNvPr id="176" name="39ºC"/>
            <p:cNvSpPr txBox="1"/>
            <p:nvPr/>
          </p:nvSpPr>
          <p:spPr>
            <a:xfrm>
              <a:off x="16673163" y="4540638"/>
              <a:ext cx="982092" cy="580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r>
                <a:t>39ºC</a:t>
              </a:r>
            </a:p>
          </p:txBody>
        </p:sp>
        <p:sp>
          <p:nvSpPr>
            <p:cNvPr id="177" name="38.5ºC"/>
            <p:cNvSpPr txBox="1"/>
            <p:nvPr/>
          </p:nvSpPr>
          <p:spPr>
            <a:xfrm>
              <a:off x="11007101" y="4540638"/>
              <a:ext cx="1307117" cy="580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r>
                <a:t>38.5ºC</a:t>
              </a:r>
            </a:p>
          </p:txBody>
        </p:sp>
        <p:sp>
          <p:nvSpPr>
            <p:cNvPr id="178" name="38ºC"/>
            <p:cNvSpPr txBox="1"/>
            <p:nvPr/>
          </p:nvSpPr>
          <p:spPr>
            <a:xfrm>
              <a:off x="5666063" y="4540638"/>
              <a:ext cx="982092" cy="580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r>
                <a:t>38ºC</a:t>
              </a:r>
            </a:p>
          </p:txBody>
        </p:sp>
        <p:sp>
          <p:nvSpPr>
            <p:cNvPr id="179" name="37.5ºC"/>
            <p:cNvSpPr txBox="1"/>
            <p:nvPr/>
          </p:nvSpPr>
          <p:spPr>
            <a:xfrm>
              <a:off x="0" y="4540638"/>
              <a:ext cx="1307117" cy="580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r>
                <a:t>37.5ºC</a:t>
              </a:r>
            </a:p>
          </p:txBody>
        </p:sp>
      </p:grpSp>
      <p:grpSp>
        <p:nvGrpSpPr>
          <p:cNvPr id="223" name="Group"/>
          <p:cNvGrpSpPr/>
          <p:nvPr/>
        </p:nvGrpSpPr>
        <p:grpSpPr>
          <a:xfrm>
            <a:off x="1252104" y="3754940"/>
            <a:ext cx="21879792" cy="7620592"/>
            <a:chOff x="0" y="0"/>
            <a:chExt cx="21879791" cy="7620591"/>
          </a:xfrm>
        </p:grpSpPr>
        <p:grpSp>
          <p:nvGrpSpPr>
            <p:cNvPr id="189" name="Group"/>
            <p:cNvGrpSpPr/>
            <p:nvPr/>
          </p:nvGrpSpPr>
          <p:grpSpPr>
            <a:xfrm>
              <a:off x="-1" y="0"/>
              <a:ext cx="21879792" cy="7620592"/>
              <a:chOff x="0" y="0"/>
              <a:chExt cx="21879790" cy="7620591"/>
            </a:xfrm>
          </p:grpSpPr>
          <p:sp>
            <p:nvSpPr>
              <p:cNvPr id="181" name="Cylinder"/>
              <p:cNvSpPr/>
              <p:nvPr/>
            </p:nvSpPr>
            <p:spPr>
              <a:xfrm>
                <a:off x="19676338" y="0"/>
                <a:ext cx="2203453" cy="2908859"/>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chemeClr val="accent1"/>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82" name="Cylinder"/>
              <p:cNvSpPr/>
              <p:nvPr/>
            </p:nvSpPr>
            <p:spPr>
              <a:xfrm>
                <a:off x="2523704" y="0"/>
                <a:ext cx="2203453" cy="2908859"/>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chemeClr val="accent1"/>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83" name="Cylinder"/>
              <p:cNvSpPr/>
              <p:nvPr/>
            </p:nvSpPr>
            <p:spPr>
              <a:xfrm>
                <a:off x="8241248" y="0"/>
                <a:ext cx="2203454" cy="2908859"/>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chemeClr val="accent1"/>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84" name="Cylinder"/>
              <p:cNvSpPr/>
              <p:nvPr/>
            </p:nvSpPr>
            <p:spPr>
              <a:xfrm>
                <a:off x="11010863" y="4711732"/>
                <a:ext cx="2203453" cy="2908860"/>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chemeClr val="accent1"/>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85" name="Cylinder"/>
              <p:cNvSpPr/>
              <p:nvPr/>
            </p:nvSpPr>
            <p:spPr>
              <a:xfrm>
                <a:off x="16516295" y="4445008"/>
                <a:ext cx="2203454" cy="2908860"/>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chemeClr val="accent1"/>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86" name="Cylinder"/>
              <p:cNvSpPr/>
              <p:nvPr/>
            </p:nvSpPr>
            <p:spPr>
              <a:xfrm>
                <a:off x="13958794" y="0"/>
                <a:ext cx="2203453" cy="2908859"/>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chemeClr val="accent1"/>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87" name="Cylinder"/>
              <p:cNvSpPr/>
              <p:nvPr/>
            </p:nvSpPr>
            <p:spPr>
              <a:xfrm>
                <a:off x="5505432" y="4711732"/>
                <a:ext cx="2203453" cy="2908860"/>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chemeClr val="accent1"/>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88" name="Cylinder"/>
              <p:cNvSpPr/>
              <p:nvPr/>
            </p:nvSpPr>
            <p:spPr>
              <a:xfrm>
                <a:off x="0" y="4711732"/>
                <a:ext cx="2203453" cy="2908860"/>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chemeClr val="accent5">
                  <a:hueOff val="-82419"/>
                  <a:satOff val="-9513"/>
                  <a:lumOff val="-16343"/>
                </a:schemeClr>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grpSp>
          <p:nvGrpSpPr>
            <p:cNvPr id="222" name="Group"/>
            <p:cNvGrpSpPr/>
            <p:nvPr/>
          </p:nvGrpSpPr>
          <p:grpSpPr>
            <a:xfrm>
              <a:off x="428169" y="1234478"/>
              <a:ext cx="21323575" cy="5799161"/>
              <a:chOff x="0" y="85199"/>
              <a:chExt cx="21323573" cy="5799159"/>
            </a:xfrm>
          </p:grpSpPr>
          <p:grpSp>
            <p:nvGrpSpPr>
              <p:cNvPr id="193" name="Group"/>
              <p:cNvGrpSpPr/>
              <p:nvPr/>
            </p:nvGrpSpPr>
            <p:grpSpPr>
              <a:xfrm>
                <a:off x="8078720" y="85199"/>
                <a:ext cx="1687840" cy="1156598"/>
                <a:chOff x="0" y="0"/>
                <a:chExt cx="1687838" cy="1156597"/>
              </a:xfrm>
            </p:grpSpPr>
            <p:sp>
              <p:nvSpPr>
                <p:cNvPr id="190" name="Fish"/>
                <p:cNvSpPr/>
                <p:nvPr/>
              </p:nvSpPr>
              <p:spPr>
                <a:xfrm>
                  <a:off x="301721" y="788169"/>
                  <a:ext cx="960121"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91" name="Fish"/>
                <p:cNvSpPr/>
                <p:nvPr/>
              </p:nvSpPr>
              <p:spPr>
                <a:xfrm>
                  <a:off x="0" y="-1"/>
                  <a:ext cx="960120"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92" name="Fish"/>
                <p:cNvSpPr/>
                <p:nvPr/>
              </p:nvSpPr>
              <p:spPr>
                <a:xfrm>
                  <a:off x="727718" y="258659"/>
                  <a:ext cx="960121" cy="368428"/>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grpSp>
            <p:nvGrpSpPr>
              <p:cNvPr id="197" name="Group"/>
              <p:cNvGrpSpPr/>
              <p:nvPr/>
            </p:nvGrpSpPr>
            <p:grpSpPr>
              <a:xfrm>
                <a:off x="-1" y="4528963"/>
                <a:ext cx="1687840" cy="1156598"/>
                <a:chOff x="0" y="0"/>
                <a:chExt cx="1687838" cy="1156597"/>
              </a:xfrm>
            </p:grpSpPr>
            <p:sp>
              <p:nvSpPr>
                <p:cNvPr id="194" name="Fish"/>
                <p:cNvSpPr/>
                <p:nvPr/>
              </p:nvSpPr>
              <p:spPr>
                <a:xfrm>
                  <a:off x="301721" y="788169"/>
                  <a:ext cx="960121"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95" name="Fish"/>
                <p:cNvSpPr/>
                <p:nvPr/>
              </p:nvSpPr>
              <p:spPr>
                <a:xfrm>
                  <a:off x="0" y="-1"/>
                  <a:ext cx="960120"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96" name="Fish"/>
                <p:cNvSpPr/>
                <p:nvPr/>
              </p:nvSpPr>
              <p:spPr>
                <a:xfrm>
                  <a:off x="727718" y="258659"/>
                  <a:ext cx="960121" cy="368428"/>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grpSp>
            <p:nvGrpSpPr>
              <p:cNvPr id="201" name="Group"/>
              <p:cNvGrpSpPr/>
              <p:nvPr/>
            </p:nvGrpSpPr>
            <p:grpSpPr>
              <a:xfrm>
                <a:off x="13857228" y="85199"/>
                <a:ext cx="1687839" cy="1156598"/>
                <a:chOff x="0" y="0"/>
                <a:chExt cx="1687838" cy="1156597"/>
              </a:xfrm>
            </p:grpSpPr>
            <p:sp>
              <p:nvSpPr>
                <p:cNvPr id="198" name="Fish"/>
                <p:cNvSpPr/>
                <p:nvPr/>
              </p:nvSpPr>
              <p:spPr>
                <a:xfrm>
                  <a:off x="301721" y="788169"/>
                  <a:ext cx="960121"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99" name="Fish"/>
                <p:cNvSpPr/>
                <p:nvPr/>
              </p:nvSpPr>
              <p:spPr>
                <a:xfrm>
                  <a:off x="0" y="-1"/>
                  <a:ext cx="960120"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00" name="Fish"/>
                <p:cNvSpPr/>
                <p:nvPr/>
              </p:nvSpPr>
              <p:spPr>
                <a:xfrm>
                  <a:off x="727718" y="258659"/>
                  <a:ext cx="960121" cy="368428"/>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grpSp>
            <p:nvGrpSpPr>
              <p:cNvPr id="205" name="Group"/>
              <p:cNvGrpSpPr/>
              <p:nvPr/>
            </p:nvGrpSpPr>
            <p:grpSpPr>
              <a:xfrm>
                <a:off x="2514011" y="85199"/>
                <a:ext cx="1687840" cy="1156598"/>
                <a:chOff x="0" y="0"/>
                <a:chExt cx="1687838" cy="1156597"/>
              </a:xfrm>
            </p:grpSpPr>
            <p:sp>
              <p:nvSpPr>
                <p:cNvPr id="202" name="Fish"/>
                <p:cNvSpPr/>
                <p:nvPr/>
              </p:nvSpPr>
              <p:spPr>
                <a:xfrm>
                  <a:off x="301721" y="788169"/>
                  <a:ext cx="960121"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03" name="Fish"/>
                <p:cNvSpPr/>
                <p:nvPr/>
              </p:nvSpPr>
              <p:spPr>
                <a:xfrm>
                  <a:off x="0" y="-1"/>
                  <a:ext cx="960120"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04" name="Fish"/>
                <p:cNvSpPr/>
                <p:nvPr/>
              </p:nvSpPr>
              <p:spPr>
                <a:xfrm>
                  <a:off x="727718" y="258659"/>
                  <a:ext cx="960121" cy="368428"/>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grpSp>
            <p:nvGrpSpPr>
              <p:cNvPr id="209" name="Group"/>
              <p:cNvGrpSpPr/>
              <p:nvPr/>
            </p:nvGrpSpPr>
            <p:grpSpPr>
              <a:xfrm>
                <a:off x="5380426" y="4528963"/>
                <a:ext cx="1687839" cy="1156598"/>
                <a:chOff x="0" y="0"/>
                <a:chExt cx="1687838" cy="1156597"/>
              </a:xfrm>
            </p:grpSpPr>
            <p:sp>
              <p:nvSpPr>
                <p:cNvPr id="206" name="Fish"/>
                <p:cNvSpPr/>
                <p:nvPr/>
              </p:nvSpPr>
              <p:spPr>
                <a:xfrm>
                  <a:off x="301721" y="788169"/>
                  <a:ext cx="960121"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07" name="Fish"/>
                <p:cNvSpPr/>
                <p:nvPr/>
              </p:nvSpPr>
              <p:spPr>
                <a:xfrm>
                  <a:off x="0" y="-1"/>
                  <a:ext cx="960120"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08" name="Fish"/>
                <p:cNvSpPr/>
                <p:nvPr/>
              </p:nvSpPr>
              <p:spPr>
                <a:xfrm>
                  <a:off x="727718" y="258659"/>
                  <a:ext cx="960121" cy="368428"/>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grpSp>
            <p:nvGrpSpPr>
              <p:cNvPr id="213" name="Group"/>
              <p:cNvGrpSpPr/>
              <p:nvPr/>
            </p:nvGrpSpPr>
            <p:grpSpPr>
              <a:xfrm>
                <a:off x="10760852" y="4727761"/>
                <a:ext cx="1687839" cy="1156599"/>
                <a:chOff x="0" y="0"/>
                <a:chExt cx="1687838" cy="1156597"/>
              </a:xfrm>
            </p:grpSpPr>
            <p:sp>
              <p:nvSpPr>
                <p:cNvPr id="210" name="Fish"/>
                <p:cNvSpPr/>
                <p:nvPr/>
              </p:nvSpPr>
              <p:spPr>
                <a:xfrm>
                  <a:off x="301721" y="788169"/>
                  <a:ext cx="960121"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11" name="Fish"/>
                <p:cNvSpPr/>
                <p:nvPr/>
              </p:nvSpPr>
              <p:spPr>
                <a:xfrm>
                  <a:off x="0" y="-1"/>
                  <a:ext cx="960120"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12" name="Fish"/>
                <p:cNvSpPr/>
                <p:nvPr/>
              </p:nvSpPr>
              <p:spPr>
                <a:xfrm>
                  <a:off x="727718" y="258659"/>
                  <a:ext cx="960121" cy="368428"/>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grpSp>
            <p:nvGrpSpPr>
              <p:cNvPr id="217" name="Group"/>
              <p:cNvGrpSpPr/>
              <p:nvPr/>
            </p:nvGrpSpPr>
            <p:grpSpPr>
              <a:xfrm>
                <a:off x="16414898" y="4528963"/>
                <a:ext cx="1687840" cy="1156598"/>
                <a:chOff x="0" y="0"/>
                <a:chExt cx="1687838" cy="1156597"/>
              </a:xfrm>
            </p:grpSpPr>
            <p:sp>
              <p:nvSpPr>
                <p:cNvPr id="214" name="Fish"/>
                <p:cNvSpPr/>
                <p:nvPr/>
              </p:nvSpPr>
              <p:spPr>
                <a:xfrm>
                  <a:off x="301721" y="788169"/>
                  <a:ext cx="960121"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15" name="Fish"/>
                <p:cNvSpPr/>
                <p:nvPr/>
              </p:nvSpPr>
              <p:spPr>
                <a:xfrm>
                  <a:off x="0" y="-1"/>
                  <a:ext cx="960120"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16" name="Fish"/>
                <p:cNvSpPr/>
                <p:nvPr/>
              </p:nvSpPr>
              <p:spPr>
                <a:xfrm>
                  <a:off x="727718" y="258659"/>
                  <a:ext cx="960121" cy="368428"/>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grpSp>
            <p:nvGrpSpPr>
              <p:cNvPr id="221" name="Group"/>
              <p:cNvGrpSpPr/>
              <p:nvPr/>
            </p:nvGrpSpPr>
            <p:grpSpPr>
              <a:xfrm>
                <a:off x="19635734" y="85199"/>
                <a:ext cx="1687840" cy="1156598"/>
                <a:chOff x="0" y="0"/>
                <a:chExt cx="1687838" cy="1156597"/>
              </a:xfrm>
            </p:grpSpPr>
            <p:sp>
              <p:nvSpPr>
                <p:cNvPr id="218" name="Fish"/>
                <p:cNvSpPr/>
                <p:nvPr/>
              </p:nvSpPr>
              <p:spPr>
                <a:xfrm>
                  <a:off x="301721" y="788169"/>
                  <a:ext cx="960121"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19" name="Fish"/>
                <p:cNvSpPr/>
                <p:nvPr/>
              </p:nvSpPr>
              <p:spPr>
                <a:xfrm>
                  <a:off x="0" y="-1"/>
                  <a:ext cx="960120"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20" name="Fish"/>
                <p:cNvSpPr/>
                <p:nvPr/>
              </p:nvSpPr>
              <p:spPr>
                <a:xfrm>
                  <a:off x="727718" y="258659"/>
                  <a:ext cx="960121" cy="368428"/>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grpSp>
      </p:gr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Table 1: Comparison of the mortality of GIFT at hight temperature stress for 48 hr (48-h LT50)"/>
          <p:cNvSpPr txBox="1"/>
          <p:nvPr>
            <p:ph type="title"/>
          </p:nvPr>
        </p:nvSpPr>
        <p:spPr>
          <a:xfrm>
            <a:off x="1155790" y="355600"/>
            <a:ext cx="22072420" cy="2286000"/>
          </a:xfrm>
          <a:prstGeom prst="rect">
            <a:avLst/>
          </a:prstGeom>
        </p:spPr>
        <p:txBody>
          <a:bodyPr/>
          <a:lstStyle>
            <a:lvl1pPr algn="l">
              <a:defRPr b="1" sz="4400">
                <a:latin typeface="Helvetica Neue"/>
                <a:ea typeface="Helvetica Neue"/>
                <a:cs typeface="Helvetica Neue"/>
                <a:sym typeface="Helvetica Neue"/>
              </a:defRPr>
            </a:lvl1pPr>
          </a:lstStyle>
          <a:p>
            <a:pPr/>
            <a:r>
              <a:t>Table 1: Comparison of the mortality of GIFT at hight temperature stress for 48 hr (48-h LT50)</a:t>
            </a:r>
          </a:p>
        </p:txBody>
      </p:sp>
      <p:pic>
        <p:nvPicPr>
          <p:cNvPr id="228" name="Screen Shot 2560-12-12 at 9.44.22 PM.png" descr="Screen Shot 2560-12-12 at 9.44.22 PM.png"/>
          <p:cNvPicPr>
            <a:picLocks noChangeAspect="1"/>
          </p:cNvPicPr>
          <p:nvPr/>
        </p:nvPicPr>
        <p:blipFill>
          <a:blip r:embed="rId3">
            <a:extLst/>
          </a:blip>
          <a:stretch>
            <a:fillRect/>
          </a:stretch>
        </p:blipFill>
        <p:spPr>
          <a:xfrm>
            <a:off x="483983" y="3073064"/>
            <a:ext cx="15897347" cy="9449472"/>
          </a:xfrm>
          <a:prstGeom prst="rect">
            <a:avLst/>
          </a:prstGeom>
          <a:ln w="12700">
            <a:miter lim="400000"/>
          </a:ln>
        </p:spPr>
      </p:pic>
      <p:sp>
        <p:nvSpPr>
          <p:cNvPr id="229" name="Rounded Rectangle"/>
          <p:cNvSpPr/>
          <p:nvPr/>
        </p:nvSpPr>
        <p:spPr>
          <a:xfrm>
            <a:off x="625134" y="8475702"/>
            <a:ext cx="15615044" cy="1270001"/>
          </a:xfrm>
          <a:prstGeom prst="roundRect">
            <a:avLst>
              <a:gd name="adj" fmla="val 15000"/>
            </a:avLst>
          </a:prstGeom>
          <a:ln w="114300">
            <a:solidFill>
              <a:srgbClr val="EB3A37"/>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30" name="37.5 C was chosen as the heat stress…"/>
          <p:cNvSpPr txBox="1"/>
          <p:nvPr/>
        </p:nvSpPr>
        <p:spPr>
          <a:xfrm>
            <a:off x="16624214" y="8595528"/>
            <a:ext cx="7058788"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37.5 C was chosen as the heat stress </a:t>
            </a:r>
          </a:p>
          <a:p>
            <a:pPr/>
            <a:r>
              <a:t>temperature acute</a:t>
            </a:r>
          </a:p>
        </p:txBody>
      </p:sp>
      <p:sp>
        <p:nvSpPr>
          <p:cNvPr id="231" name="Slide Number"/>
          <p:cNvSpPr txBox="1"/>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Following the time periods post heat stress"/>
          <p:cNvSpPr txBox="1"/>
          <p:nvPr>
            <p:ph type="title"/>
          </p:nvPr>
        </p:nvSpPr>
        <p:spPr>
          <a:prstGeom prst="rect">
            <a:avLst/>
          </a:prstGeom>
        </p:spPr>
        <p:txBody>
          <a:bodyPr/>
          <a:lstStyle>
            <a:lvl1pPr defTabSz="602615">
              <a:defRPr sz="8176"/>
            </a:lvl1pPr>
          </a:lstStyle>
          <a:p>
            <a:pPr/>
            <a:r>
              <a:t>Following the time periods post heat stress</a:t>
            </a:r>
          </a:p>
        </p:txBody>
      </p:sp>
      <p:sp>
        <p:nvSpPr>
          <p:cNvPr id="236" name="Slide Number"/>
          <p:cNvSpPr txBox="1"/>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83" name="Group"/>
          <p:cNvGrpSpPr/>
          <p:nvPr/>
        </p:nvGrpSpPr>
        <p:grpSpPr>
          <a:xfrm>
            <a:off x="1139111" y="3220806"/>
            <a:ext cx="22105778" cy="9052388"/>
            <a:chOff x="0" y="0"/>
            <a:chExt cx="22105776" cy="9052387"/>
          </a:xfrm>
        </p:grpSpPr>
        <p:sp>
          <p:nvSpPr>
            <p:cNvPr id="237" name="Cylinder"/>
            <p:cNvSpPr/>
            <p:nvPr/>
          </p:nvSpPr>
          <p:spPr>
            <a:xfrm>
              <a:off x="649213" y="863541"/>
              <a:ext cx="2098341" cy="2770097"/>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chemeClr val="accent1"/>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38" name="Cylinder"/>
            <p:cNvSpPr/>
            <p:nvPr/>
          </p:nvSpPr>
          <p:spPr>
            <a:xfrm>
              <a:off x="5201408" y="863541"/>
              <a:ext cx="2098342" cy="2770097"/>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chemeClr val="accent1"/>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39" name="Cylinder"/>
            <p:cNvSpPr/>
            <p:nvPr/>
          </p:nvSpPr>
          <p:spPr>
            <a:xfrm>
              <a:off x="9753603" y="863541"/>
              <a:ext cx="2098342" cy="2770097"/>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chemeClr val="accent1"/>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nvGrpSpPr>
            <p:cNvPr id="243" name="Group"/>
            <p:cNvGrpSpPr/>
            <p:nvPr/>
          </p:nvGrpSpPr>
          <p:grpSpPr>
            <a:xfrm>
              <a:off x="5488964" y="1879276"/>
              <a:ext cx="1687840" cy="1156598"/>
              <a:chOff x="0" y="0"/>
              <a:chExt cx="1687838" cy="1156597"/>
            </a:xfrm>
          </p:grpSpPr>
          <p:sp>
            <p:nvSpPr>
              <p:cNvPr id="240" name="Fish"/>
              <p:cNvSpPr/>
              <p:nvPr/>
            </p:nvSpPr>
            <p:spPr>
              <a:xfrm>
                <a:off x="301721" y="788169"/>
                <a:ext cx="960121"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41" name="Fish"/>
              <p:cNvSpPr/>
              <p:nvPr/>
            </p:nvSpPr>
            <p:spPr>
              <a:xfrm>
                <a:off x="0" y="-1"/>
                <a:ext cx="960120"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42" name="Fish"/>
              <p:cNvSpPr/>
              <p:nvPr/>
            </p:nvSpPr>
            <p:spPr>
              <a:xfrm>
                <a:off x="727718" y="258659"/>
                <a:ext cx="960121" cy="368428"/>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grpSp>
          <p:nvGrpSpPr>
            <p:cNvPr id="247" name="Group"/>
            <p:cNvGrpSpPr/>
            <p:nvPr/>
          </p:nvGrpSpPr>
          <p:grpSpPr>
            <a:xfrm>
              <a:off x="10053393" y="1879276"/>
              <a:ext cx="1687839" cy="1156598"/>
              <a:chOff x="0" y="0"/>
              <a:chExt cx="1687838" cy="1156597"/>
            </a:xfrm>
          </p:grpSpPr>
          <p:sp>
            <p:nvSpPr>
              <p:cNvPr id="244" name="Fish"/>
              <p:cNvSpPr/>
              <p:nvPr/>
            </p:nvSpPr>
            <p:spPr>
              <a:xfrm>
                <a:off x="301721" y="788169"/>
                <a:ext cx="960121"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45" name="Fish"/>
              <p:cNvSpPr/>
              <p:nvPr/>
            </p:nvSpPr>
            <p:spPr>
              <a:xfrm>
                <a:off x="0" y="-1"/>
                <a:ext cx="960120"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46" name="Fish"/>
              <p:cNvSpPr/>
              <p:nvPr/>
            </p:nvSpPr>
            <p:spPr>
              <a:xfrm>
                <a:off x="727718" y="258659"/>
                <a:ext cx="960121" cy="368428"/>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grpSp>
          <p:nvGrpSpPr>
            <p:cNvPr id="251" name="Group"/>
            <p:cNvGrpSpPr/>
            <p:nvPr/>
          </p:nvGrpSpPr>
          <p:grpSpPr>
            <a:xfrm>
              <a:off x="924536" y="1879276"/>
              <a:ext cx="1687839" cy="1156598"/>
              <a:chOff x="0" y="0"/>
              <a:chExt cx="1687838" cy="1156597"/>
            </a:xfrm>
          </p:grpSpPr>
          <p:sp>
            <p:nvSpPr>
              <p:cNvPr id="248" name="Fish"/>
              <p:cNvSpPr/>
              <p:nvPr/>
            </p:nvSpPr>
            <p:spPr>
              <a:xfrm>
                <a:off x="301721" y="788169"/>
                <a:ext cx="960121"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49" name="Fish"/>
              <p:cNvSpPr/>
              <p:nvPr/>
            </p:nvSpPr>
            <p:spPr>
              <a:xfrm>
                <a:off x="0" y="-1"/>
                <a:ext cx="960120"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50" name="Fish"/>
              <p:cNvSpPr/>
              <p:nvPr/>
            </p:nvSpPr>
            <p:spPr>
              <a:xfrm>
                <a:off x="727718" y="258659"/>
                <a:ext cx="960121" cy="368428"/>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sp>
          <p:nvSpPr>
            <p:cNvPr id="252" name="Arrow"/>
            <p:cNvSpPr/>
            <p:nvPr/>
          </p:nvSpPr>
          <p:spPr>
            <a:xfrm>
              <a:off x="13481679" y="1633284"/>
              <a:ext cx="1864843" cy="1270001"/>
            </a:xfrm>
            <a:prstGeom prst="rightArrow">
              <a:avLst>
                <a:gd name="adj1" fmla="val 32000"/>
                <a:gd name="adj2" fmla="val 64000"/>
              </a:avLst>
            </a:prstGeom>
            <a:solidFill>
              <a:srgbClr val="000000"/>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53" name="At temperature 28ºC, the control group (CO) livers were obtained and stored in liquid nitrogen"/>
            <p:cNvSpPr txBox="1"/>
            <p:nvPr/>
          </p:nvSpPr>
          <p:spPr>
            <a:xfrm>
              <a:off x="16142699" y="1283210"/>
              <a:ext cx="5754088" cy="19701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r>
                <a:t>At temperature 28ºC, the control group </a:t>
              </a:r>
              <a:r>
                <a:rPr>
                  <a:solidFill>
                    <a:srgbClr val="EB3A37"/>
                  </a:solidFill>
                </a:rPr>
                <a:t>(CO)</a:t>
              </a:r>
              <a:r>
                <a:t> livers were obtained and stored in liquid nitrogen </a:t>
              </a:r>
            </a:p>
          </p:txBody>
        </p:sp>
        <p:grpSp>
          <p:nvGrpSpPr>
            <p:cNvPr id="272" name="Group"/>
            <p:cNvGrpSpPr/>
            <p:nvPr/>
          </p:nvGrpSpPr>
          <p:grpSpPr>
            <a:xfrm>
              <a:off x="649213" y="5443522"/>
              <a:ext cx="11367343" cy="2770097"/>
              <a:chOff x="0" y="0"/>
              <a:chExt cx="11367342" cy="2770096"/>
            </a:xfrm>
          </p:grpSpPr>
          <p:grpSp>
            <p:nvGrpSpPr>
              <p:cNvPr id="259" name="Group"/>
              <p:cNvGrpSpPr/>
              <p:nvPr/>
            </p:nvGrpSpPr>
            <p:grpSpPr>
              <a:xfrm>
                <a:off x="0" y="-1"/>
                <a:ext cx="2098341" cy="2770098"/>
                <a:chOff x="0" y="0"/>
                <a:chExt cx="2098340" cy="2770096"/>
              </a:xfrm>
            </p:grpSpPr>
            <p:sp>
              <p:nvSpPr>
                <p:cNvPr id="254" name="Cylinder"/>
                <p:cNvSpPr/>
                <p:nvPr/>
              </p:nvSpPr>
              <p:spPr>
                <a:xfrm>
                  <a:off x="0" y="0"/>
                  <a:ext cx="2098341" cy="2770097"/>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chemeClr val="accent5">
                    <a:hueOff val="-82419"/>
                    <a:satOff val="-9513"/>
                    <a:lumOff val="-16343"/>
                  </a:schemeClr>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nvGrpSpPr>
                <p:cNvPr id="258" name="Group"/>
                <p:cNvGrpSpPr/>
                <p:nvPr/>
              </p:nvGrpSpPr>
              <p:grpSpPr>
                <a:xfrm>
                  <a:off x="205251" y="1114531"/>
                  <a:ext cx="1687839" cy="1156598"/>
                  <a:chOff x="0" y="0"/>
                  <a:chExt cx="1687838" cy="1156597"/>
                </a:xfrm>
              </p:grpSpPr>
              <p:sp>
                <p:nvSpPr>
                  <p:cNvPr id="255" name="Fish"/>
                  <p:cNvSpPr/>
                  <p:nvPr/>
                </p:nvSpPr>
                <p:spPr>
                  <a:xfrm>
                    <a:off x="301721" y="788169"/>
                    <a:ext cx="960121"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56" name="Fish"/>
                  <p:cNvSpPr/>
                  <p:nvPr/>
                </p:nvSpPr>
                <p:spPr>
                  <a:xfrm>
                    <a:off x="0" y="-1"/>
                    <a:ext cx="960120"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57" name="Fish"/>
                  <p:cNvSpPr/>
                  <p:nvPr/>
                </p:nvSpPr>
                <p:spPr>
                  <a:xfrm>
                    <a:off x="727718" y="258659"/>
                    <a:ext cx="960121" cy="368428"/>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grpSp>
          <p:grpSp>
            <p:nvGrpSpPr>
              <p:cNvPr id="265" name="Group"/>
              <p:cNvGrpSpPr/>
              <p:nvPr/>
            </p:nvGrpSpPr>
            <p:grpSpPr>
              <a:xfrm>
                <a:off x="9269001" y="-1"/>
                <a:ext cx="2098342" cy="2770098"/>
                <a:chOff x="0" y="0"/>
                <a:chExt cx="2098340" cy="2770096"/>
              </a:xfrm>
            </p:grpSpPr>
            <p:sp>
              <p:nvSpPr>
                <p:cNvPr id="260" name="Cylinder"/>
                <p:cNvSpPr/>
                <p:nvPr/>
              </p:nvSpPr>
              <p:spPr>
                <a:xfrm>
                  <a:off x="0" y="0"/>
                  <a:ext cx="2098341" cy="2770097"/>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chemeClr val="accent5">
                    <a:hueOff val="-82419"/>
                    <a:satOff val="-9513"/>
                    <a:lumOff val="-16343"/>
                  </a:schemeClr>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nvGrpSpPr>
                <p:cNvPr id="264" name="Group"/>
                <p:cNvGrpSpPr/>
                <p:nvPr/>
              </p:nvGrpSpPr>
              <p:grpSpPr>
                <a:xfrm>
                  <a:off x="205251" y="1114531"/>
                  <a:ext cx="1687839" cy="1156598"/>
                  <a:chOff x="0" y="0"/>
                  <a:chExt cx="1687838" cy="1156597"/>
                </a:xfrm>
              </p:grpSpPr>
              <p:sp>
                <p:nvSpPr>
                  <p:cNvPr id="261" name="Fish"/>
                  <p:cNvSpPr/>
                  <p:nvPr/>
                </p:nvSpPr>
                <p:spPr>
                  <a:xfrm>
                    <a:off x="301721" y="788169"/>
                    <a:ext cx="960121"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62" name="Fish"/>
                  <p:cNvSpPr/>
                  <p:nvPr/>
                </p:nvSpPr>
                <p:spPr>
                  <a:xfrm>
                    <a:off x="0" y="-1"/>
                    <a:ext cx="960120"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63" name="Fish"/>
                  <p:cNvSpPr/>
                  <p:nvPr/>
                </p:nvSpPr>
                <p:spPr>
                  <a:xfrm>
                    <a:off x="727718" y="258659"/>
                    <a:ext cx="960121" cy="368428"/>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grpSp>
          <p:grpSp>
            <p:nvGrpSpPr>
              <p:cNvPr id="271" name="Group"/>
              <p:cNvGrpSpPr/>
              <p:nvPr/>
            </p:nvGrpSpPr>
            <p:grpSpPr>
              <a:xfrm>
                <a:off x="4634500" y="-1"/>
                <a:ext cx="2098342" cy="2770098"/>
                <a:chOff x="0" y="0"/>
                <a:chExt cx="2098340" cy="2770096"/>
              </a:xfrm>
            </p:grpSpPr>
            <p:sp>
              <p:nvSpPr>
                <p:cNvPr id="266" name="Cylinder"/>
                <p:cNvSpPr/>
                <p:nvPr/>
              </p:nvSpPr>
              <p:spPr>
                <a:xfrm>
                  <a:off x="0" y="0"/>
                  <a:ext cx="2098341" cy="2770097"/>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chemeClr val="accent5">
                    <a:hueOff val="-82419"/>
                    <a:satOff val="-9513"/>
                    <a:lumOff val="-16343"/>
                  </a:schemeClr>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nvGrpSpPr>
                <p:cNvPr id="270" name="Group"/>
                <p:cNvGrpSpPr/>
                <p:nvPr/>
              </p:nvGrpSpPr>
              <p:grpSpPr>
                <a:xfrm>
                  <a:off x="205251" y="1114531"/>
                  <a:ext cx="1687839" cy="1156598"/>
                  <a:chOff x="0" y="0"/>
                  <a:chExt cx="1687838" cy="1156597"/>
                </a:xfrm>
              </p:grpSpPr>
              <p:sp>
                <p:nvSpPr>
                  <p:cNvPr id="267" name="Fish"/>
                  <p:cNvSpPr/>
                  <p:nvPr/>
                </p:nvSpPr>
                <p:spPr>
                  <a:xfrm>
                    <a:off x="301721" y="788169"/>
                    <a:ext cx="960121"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68" name="Fish"/>
                  <p:cNvSpPr/>
                  <p:nvPr/>
                </p:nvSpPr>
                <p:spPr>
                  <a:xfrm>
                    <a:off x="0" y="-1"/>
                    <a:ext cx="960120" cy="368429"/>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69" name="Fish"/>
                  <p:cNvSpPr/>
                  <p:nvPr/>
                </p:nvSpPr>
                <p:spPr>
                  <a:xfrm>
                    <a:off x="727718" y="258659"/>
                    <a:ext cx="960121" cy="368428"/>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rgbClr val="E1DC36"/>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grpSp>
        </p:grpSp>
        <p:sp>
          <p:nvSpPr>
            <p:cNvPr id="273" name="Arrow"/>
            <p:cNvSpPr/>
            <p:nvPr/>
          </p:nvSpPr>
          <p:spPr>
            <a:xfrm>
              <a:off x="13481679" y="6193570"/>
              <a:ext cx="1864843" cy="1270001"/>
            </a:xfrm>
            <a:prstGeom prst="rightArrow">
              <a:avLst>
                <a:gd name="adj1" fmla="val 32000"/>
                <a:gd name="adj2" fmla="val 64000"/>
              </a:avLst>
            </a:prstGeom>
            <a:solidFill>
              <a:srgbClr val="000000"/>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74" name="The temperature was rapidly increased to 37.5ºC using heaters.…"/>
            <p:cNvSpPr txBox="1"/>
            <p:nvPr/>
          </p:nvSpPr>
          <p:spPr>
            <a:xfrm>
              <a:off x="16142699" y="4903695"/>
              <a:ext cx="5754088" cy="3849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marL="396874" indent="-396874" algn="l">
                <a:buSzPct val="125000"/>
                <a:buChar char="•"/>
              </a:pPr>
              <a:r>
                <a:t>The temperature was rapidly increased to </a:t>
              </a:r>
              <a:r>
                <a:rPr>
                  <a:solidFill>
                    <a:srgbClr val="EB3A37"/>
                  </a:solidFill>
                </a:rPr>
                <a:t>37.5ºC</a:t>
              </a:r>
              <a:r>
                <a:t> using heaters.</a:t>
              </a:r>
            </a:p>
            <a:p>
              <a:pPr marL="396874" indent="-396874" algn="l">
                <a:buSzPct val="125000"/>
                <a:buChar char="•"/>
              </a:pPr>
              <a:r>
                <a:t>Blood samples from three fish per tank were obtained following time periods post-heat stress: </a:t>
              </a:r>
              <a:r>
                <a:rPr>
                  <a:solidFill>
                    <a:srgbClr val="EB3A37"/>
                  </a:solidFill>
                </a:rPr>
                <a:t>0, 6, 12, 24, 36, and 48 h</a:t>
              </a:r>
            </a:p>
          </p:txBody>
        </p:sp>
        <p:sp>
          <p:nvSpPr>
            <p:cNvPr id="275" name="Rounded Rectangle"/>
            <p:cNvSpPr/>
            <p:nvPr/>
          </p:nvSpPr>
          <p:spPr>
            <a:xfrm>
              <a:off x="0" y="4340712"/>
              <a:ext cx="22105777" cy="4711676"/>
            </a:xfrm>
            <a:prstGeom prst="roundRect">
              <a:avLst>
                <a:gd name="adj" fmla="val 4043"/>
              </a:avLst>
            </a:prstGeom>
            <a:noFill/>
            <a:ln w="50800" cap="flat">
              <a:solidFill>
                <a:srgbClr val="DF3E04"/>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76" name="CO-1"/>
            <p:cNvSpPr txBox="1"/>
            <p:nvPr/>
          </p:nvSpPr>
          <p:spPr>
            <a:xfrm>
              <a:off x="1168412" y="-1"/>
              <a:ext cx="1059943"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CO-1</a:t>
              </a:r>
            </a:p>
          </p:txBody>
        </p:sp>
        <p:sp>
          <p:nvSpPr>
            <p:cNvPr id="277" name="CO-2"/>
            <p:cNvSpPr txBox="1"/>
            <p:nvPr/>
          </p:nvSpPr>
          <p:spPr>
            <a:xfrm>
              <a:off x="5802913" y="-1"/>
              <a:ext cx="1059943"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CO-2</a:t>
              </a:r>
            </a:p>
          </p:txBody>
        </p:sp>
        <p:sp>
          <p:nvSpPr>
            <p:cNvPr id="278" name="CO-3"/>
            <p:cNvSpPr txBox="1"/>
            <p:nvPr/>
          </p:nvSpPr>
          <p:spPr>
            <a:xfrm>
              <a:off x="10272802" y="-1"/>
              <a:ext cx="1059943"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CO-3</a:t>
              </a:r>
            </a:p>
          </p:txBody>
        </p:sp>
        <p:grpSp>
          <p:nvGrpSpPr>
            <p:cNvPr id="282" name="Group"/>
            <p:cNvGrpSpPr/>
            <p:nvPr/>
          </p:nvGrpSpPr>
          <p:grpSpPr>
            <a:xfrm>
              <a:off x="1076591" y="4733284"/>
              <a:ext cx="10512586" cy="560449"/>
              <a:chOff x="0" y="0"/>
              <a:chExt cx="10512585" cy="560448"/>
            </a:xfrm>
          </p:grpSpPr>
          <p:sp>
            <p:nvSpPr>
              <p:cNvPr id="279" name="HTS-1"/>
              <p:cNvSpPr txBox="1"/>
              <p:nvPr/>
            </p:nvSpPr>
            <p:spPr>
              <a:xfrm>
                <a:off x="-1" y="-1"/>
                <a:ext cx="1243585"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HTS-1</a:t>
                </a:r>
              </a:p>
            </p:txBody>
          </p:sp>
          <p:sp>
            <p:nvSpPr>
              <p:cNvPr id="280" name="HTS-2"/>
              <p:cNvSpPr txBox="1"/>
              <p:nvPr/>
            </p:nvSpPr>
            <p:spPr>
              <a:xfrm>
                <a:off x="4634500" y="-1"/>
                <a:ext cx="1243585"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HTS-2</a:t>
                </a:r>
              </a:p>
            </p:txBody>
          </p:sp>
          <p:sp>
            <p:nvSpPr>
              <p:cNvPr id="281" name="HTS-3"/>
              <p:cNvSpPr txBox="1"/>
              <p:nvPr/>
            </p:nvSpPr>
            <p:spPr>
              <a:xfrm>
                <a:off x="9269001" y="-1"/>
                <a:ext cx="1243585"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HTS-3</a:t>
                </a:r>
              </a:p>
            </p:txBody>
          </p:sp>
        </p:gr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7" name="Screen Shot 2560-12-12 at 9.51.02 PM.png" descr="Screen Shot 2560-12-12 at 9.51.02 PM.png"/>
          <p:cNvPicPr>
            <a:picLocks noChangeAspect="1"/>
          </p:cNvPicPr>
          <p:nvPr/>
        </p:nvPicPr>
        <p:blipFill>
          <a:blip r:embed="rId3">
            <a:extLst/>
          </a:blip>
          <a:srcRect l="5277" t="0" r="18565" b="0"/>
          <a:stretch>
            <a:fillRect/>
          </a:stretch>
        </p:blipFill>
        <p:spPr>
          <a:xfrm>
            <a:off x="337259" y="3373992"/>
            <a:ext cx="7737985" cy="6372238"/>
          </a:xfrm>
          <a:prstGeom prst="rect">
            <a:avLst/>
          </a:prstGeom>
          <a:ln w="12700">
            <a:miter lim="400000"/>
          </a:ln>
        </p:spPr>
      </p:pic>
      <p:pic>
        <p:nvPicPr>
          <p:cNvPr id="288" name="Screen Shot 2560-12-12 at 9.51.09 PM.png" descr="Screen Shot 2560-12-12 at 9.51.09 PM.png"/>
          <p:cNvPicPr>
            <a:picLocks noChangeAspect="1"/>
          </p:cNvPicPr>
          <p:nvPr/>
        </p:nvPicPr>
        <p:blipFill>
          <a:blip r:embed="rId4">
            <a:extLst/>
          </a:blip>
          <a:srcRect l="2237" t="3857" r="12547" b="0"/>
          <a:stretch>
            <a:fillRect/>
          </a:stretch>
        </p:blipFill>
        <p:spPr>
          <a:xfrm>
            <a:off x="7993114" y="3411424"/>
            <a:ext cx="8229638" cy="6297117"/>
          </a:xfrm>
          <a:prstGeom prst="rect">
            <a:avLst/>
          </a:prstGeom>
          <a:ln w="12700">
            <a:miter lim="400000"/>
          </a:ln>
        </p:spPr>
      </p:pic>
      <p:pic>
        <p:nvPicPr>
          <p:cNvPr id="289" name="Screen Shot 2560-12-12 at 9.51.16 PM.png" descr="Screen Shot 2560-12-12 at 9.51.16 PM.png"/>
          <p:cNvPicPr>
            <a:picLocks noChangeAspect="1"/>
          </p:cNvPicPr>
          <p:nvPr/>
        </p:nvPicPr>
        <p:blipFill>
          <a:blip r:embed="rId5">
            <a:extLst/>
          </a:blip>
          <a:srcRect l="0" t="0" r="8534" b="0"/>
          <a:stretch>
            <a:fillRect/>
          </a:stretch>
        </p:blipFill>
        <p:spPr>
          <a:xfrm>
            <a:off x="16027604" y="3411424"/>
            <a:ext cx="8248509" cy="6297196"/>
          </a:xfrm>
          <a:prstGeom prst="rect">
            <a:avLst/>
          </a:prstGeom>
          <a:ln w="12700">
            <a:miter lim="400000"/>
          </a:ln>
        </p:spPr>
      </p:pic>
      <p:sp>
        <p:nvSpPr>
          <p:cNvPr id="290" name="Rounded Rectangle"/>
          <p:cNvSpPr/>
          <p:nvPr/>
        </p:nvSpPr>
        <p:spPr>
          <a:xfrm>
            <a:off x="12765288" y="3877202"/>
            <a:ext cx="1141346" cy="5212791"/>
          </a:xfrm>
          <a:prstGeom prst="roundRect">
            <a:avLst>
              <a:gd name="adj" fmla="val 16691"/>
            </a:avLst>
          </a:prstGeom>
          <a:ln w="88900">
            <a:solidFill>
              <a:srgbClr val="EB3A37"/>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91" name="Rounded Rectangle"/>
          <p:cNvSpPr/>
          <p:nvPr/>
        </p:nvSpPr>
        <p:spPr>
          <a:xfrm>
            <a:off x="4707111" y="3953710"/>
            <a:ext cx="1141346" cy="5212791"/>
          </a:xfrm>
          <a:prstGeom prst="roundRect">
            <a:avLst>
              <a:gd name="adj" fmla="val 16691"/>
            </a:avLst>
          </a:prstGeom>
          <a:ln w="88900">
            <a:solidFill>
              <a:srgbClr val="EB3A37"/>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92" name="Rounded Rectangle"/>
          <p:cNvSpPr/>
          <p:nvPr/>
        </p:nvSpPr>
        <p:spPr>
          <a:xfrm>
            <a:off x="20823465" y="3953710"/>
            <a:ext cx="1141346" cy="5212791"/>
          </a:xfrm>
          <a:prstGeom prst="roundRect">
            <a:avLst>
              <a:gd name="adj" fmla="val 16691"/>
            </a:avLst>
          </a:prstGeom>
          <a:ln w="88900">
            <a:solidFill>
              <a:srgbClr val="EB3A37"/>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93" name="Figure 1: Red blood cell (RBC) and white blood cell (WBC) counts in blood samples, and serum lysozyme activity in GIFT between control (CO) and 37.5C heat-treated (HTS) groups for 48 h. (p&lt;0.001)"/>
          <p:cNvSpPr txBox="1"/>
          <p:nvPr/>
        </p:nvSpPr>
        <p:spPr>
          <a:xfrm>
            <a:off x="771774" y="11721656"/>
            <a:ext cx="22840451" cy="10303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Figure 1: Red blood cell (RBC) and white blood cell (WBC) counts in blood samples, and serum lysozyme activity in GIFT between control (CO) and 37.5C heat-treated (HTS) groups for 48 h. (</a:t>
            </a:r>
            <a:r>
              <a:rPr i="1">
                <a:solidFill>
                  <a:srgbClr val="EB3A37"/>
                </a:solidFill>
              </a:rPr>
              <a:t>p&lt;0.001</a:t>
            </a:r>
            <a:r>
              <a:t>)</a:t>
            </a:r>
          </a:p>
        </p:txBody>
      </p:sp>
      <p:sp>
        <p:nvSpPr>
          <p:cNvPr id="294" name="Slide Number"/>
          <p:cNvSpPr txBox="1"/>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