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7462-BF0A-4870-B75B-85767899F723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205-C083-41C1-9E22-F8E7403DA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00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7462-BF0A-4870-B75B-85767899F723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205-C083-41C1-9E22-F8E7403DA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70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7462-BF0A-4870-B75B-85767899F723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205-C083-41C1-9E22-F8E7403DA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87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7462-BF0A-4870-B75B-85767899F723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205-C083-41C1-9E22-F8E7403DA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13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7462-BF0A-4870-B75B-85767899F723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205-C083-41C1-9E22-F8E7403DA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9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7462-BF0A-4870-B75B-85767899F723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205-C083-41C1-9E22-F8E7403DA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83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7462-BF0A-4870-B75B-85767899F723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205-C083-41C1-9E22-F8E7403DA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50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7462-BF0A-4870-B75B-85767899F723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205-C083-41C1-9E22-F8E7403DA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62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7462-BF0A-4870-B75B-85767899F723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205-C083-41C1-9E22-F8E7403DA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4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7462-BF0A-4870-B75B-85767899F723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205-C083-41C1-9E22-F8E7403DA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49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7462-BF0A-4870-B75B-85767899F723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205-C083-41C1-9E22-F8E7403DA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57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47462-BF0A-4870-B75B-85767899F723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5D205-C083-41C1-9E22-F8E7403DA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45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67542" y="114813"/>
            <a:ext cx="871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rgbClr val="333333"/>
                </a:solidFill>
                <a:latin typeface="Helvetica Neue"/>
              </a:rPr>
              <a:t>NetVenn</a:t>
            </a:r>
            <a:endParaRPr lang="en-US" altLang="ja-JP" dirty="0" smtClean="0">
              <a:solidFill>
                <a:srgbClr val="333333"/>
              </a:solidFill>
              <a:latin typeface="Helvetica Neue"/>
            </a:endParaRPr>
          </a:p>
          <a:p>
            <a:endParaRPr lang="en-US" altLang="ja-JP" dirty="0">
              <a:solidFill>
                <a:srgbClr val="333333"/>
              </a:solidFill>
              <a:latin typeface="Helvetica Neue"/>
            </a:endParaRPr>
          </a:p>
          <a:p>
            <a:r>
              <a:rPr lang="en-US" altLang="ja-JP" dirty="0" err="1"/>
              <a:t>NetVenn</a:t>
            </a:r>
            <a:r>
              <a:rPr lang="en-US" altLang="ja-JP" dirty="0"/>
              <a:t> is a network-based web platform for the comparison and analysis of gene lists by combining Venn diagram and gene set enrichment</a:t>
            </a:r>
            <a:r>
              <a:rPr lang="en-US" altLang="ja-JP" dirty="0" smtClean="0"/>
              <a:t>.</a:t>
            </a:r>
            <a:endParaRPr lang="en-US" altLang="ja-JP" sz="1350" dirty="0" smtClean="0">
              <a:solidFill>
                <a:srgbClr val="333333"/>
              </a:solidFill>
              <a:latin typeface="Helvetica Neue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226522" y="1074682"/>
            <a:ext cx="6952243" cy="5326119"/>
            <a:chOff x="1462228" y="1025254"/>
            <a:chExt cx="5667054" cy="4341535"/>
          </a:xfrm>
        </p:grpSpPr>
        <p:pic>
          <p:nvPicPr>
            <p:cNvPr id="1026" name="Picture 2" descr="https://probes.pw.usda.gov/NetVenn/css/images/workflo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353" y="1603142"/>
              <a:ext cx="4254929" cy="3763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4909751" y="1603142"/>
              <a:ext cx="1169773" cy="5634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 flipH="1">
              <a:off x="5955957" y="1301578"/>
              <a:ext cx="333908" cy="3015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1766093" y="3000016"/>
              <a:ext cx="3934496" cy="30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Protein-protein interaction data to draw netwo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rk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 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940856" y="2468115"/>
              <a:ext cx="285156" cy="159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249913" y="2468115"/>
              <a:ext cx="285156" cy="159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 flipV="1">
              <a:off x="3621114" y="2641062"/>
              <a:ext cx="398951" cy="39046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V="1">
              <a:off x="3621114" y="2641064"/>
              <a:ext cx="1771377" cy="3904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6186872" y="102525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Input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621114" y="3584064"/>
              <a:ext cx="859519" cy="7284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462228" y="3647241"/>
              <a:ext cx="1948145" cy="30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Network of input genes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3368109" y="3815087"/>
              <a:ext cx="253005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50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4270" y="378941"/>
            <a:ext cx="124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How to use</a:t>
            </a:r>
          </a:p>
        </p:txBody>
      </p:sp>
      <p:pic>
        <p:nvPicPr>
          <p:cNvPr id="3" name="図 2" descr="NetVenn: network platform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31712" r="8682" b="5946"/>
          <a:stretch/>
        </p:blipFill>
        <p:spPr>
          <a:xfrm>
            <a:off x="939114" y="782594"/>
            <a:ext cx="7191633" cy="427543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594918" y="613034"/>
            <a:ext cx="51119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1. Select the network data (zebrafish is not included)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94918" y="1749856"/>
            <a:ext cx="183890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2. Paste gene lists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148280" y="484660"/>
            <a:ext cx="8723871" cy="5123935"/>
            <a:chOff x="156518" y="1219200"/>
            <a:chExt cx="8723871" cy="5123935"/>
          </a:xfrm>
        </p:grpSpPr>
        <p:pic>
          <p:nvPicPr>
            <p:cNvPr id="9" name="図 8" descr="NetVenn: network platform - Google Chrome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" t="17778" r="7036" b="7508"/>
            <a:stretch/>
          </p:blipFill>
          <p:spPr>
            <a:xfrm>
              <a:off x="156518" y="1219200"/>
              <a:ext cx="8287265" cy="5123935"/>
            </a:xfrm>
            <a:prstGeom prst="rect">
              <a:avLst/>
            </a:prstGeom>
          </p:spPr>
        </p:pic>
        <p:pic>
          <p:nvPicPr>
            <p:cNvPr id="10" name="図 9" descr="NetVenn: network platform - Google Chrome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73" t="18018" r="2192" b="7508"/>
            <a:stretch/>
          </p:blipFill>
          <p:spPr>
            <a:xfrm>
              <a:off x="8147222" y="1235676"/>
              <a:ext cx="733167" cy="5107459"/>
            </a:xfrm>
            <a:prstGeom prst="rect">
              <a:avLst/>
            </a:prstGeom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140042" y="98855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Result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687328" y="1886465"/>
            <a:ext cx="345989" cy="271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stCxn id="5" idx="1"/>
          </p:cNvCxnSpPr>
          <p:nvPr/>
        </p:nvCxnSpPr>
        <p:spPr>
          <a:xfrm flipH="1" flipV="1">
            <a:off x="3896497" y="1828800"/>
            <a:ext cx="790831" cy="19358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3657600" y="2080054"/>
            <a:ext cx="1029728" cy="947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051220" y="4357816"/>
            <a:ext cx="461321" cy="716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15" idx="3"/>
          </p:cNvCxnSpPr>
          <p:nvPr/>
        </p:nvCxnSpPr>
        <p:spPr>
          <a:xfrm>
            <a:off x="2512541" y="4716162"/>
            <a:ext cx="741404" cy="6054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2512541" y="4637903"/>
            <a:ext cx="741404" cy="1647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2512541" y="4539049"/>
            <a:ext cx="370701" cy="9885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40042" y="5939481"/>
            <a:ext cx="134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HT up genes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1" name="直線矢印コネクタ 30"/>
          <p:cNvCxnSpPr>
            <a:stCxn id="29" idx="0"/>
          </p:cNvCxnSpPr>
          <p:nvPr/>
        </p:nvCxnSpPr>
        <p:spPr>
          <a:xfrm flipV="1">
            <a:off x="810097" y="5189838"/>
            <a:ext cx="475006" cy="749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 flipV="1">
            <a:off x="2141969" y="5189839"/>
            <a:ext cx="469426" cy="840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850724" y="5939481"/>
            <a:ext cx="162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HT down genes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476875" y="5666261"/>
            <a:ext cx="5667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Advantages: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- We can compare with two or more gene lists on the protein-protein interaction network with enrichment analysis.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9769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67540" y="0"/>
            <a:ext cx="8976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333333"/>
                </a:solidFill>
                <a:latin typeface="Helvetica Neue"/>
              </a:rPr>
              <a:t>JEPETTO</a:t>
            </a:r>
          </a:p>
          <a:p>
            <a:endParaRPr lang="en-US" altLang="ja-JP" dirty="0">
              <a:solidFill>
                <a:srgbClr val="333333"/>
              </a:solidFill>
              <a:latin typeface="Helvetica Neue"/>
            </a:endParaRPr>
          </a:p>
          <a:p>
            <a:r>
              <a:rPr lang="en-US" altLang="ja-JP" dirty="0" err="1"/>
              <a:t>Jepetto</a:t>
            </a:r>
            <a:r>
              <a:rPr lang="en-US" altLang="ja-JP" dirty="0"/>
              <a:t> </a:t>
            </a:r>
            <a:r>
              <a:rPr lang="en-US" altLang="ja-JP" dirty="0" smtClean="0"/>
              <a:t>is a </a:t>
            </a:r>
            <a:r>
              <a:rPr lang="en-US" altLang="ja-JP" dirty="0" err="1" smtClean="0"/>
              <a:t>Cytoscape</a:t>
            </a:r>
            <a:r>
              <a:rPr lang="ja-JP" altLang="en-US" dirty="0" smtClean="0"/>
              <a:t> </a:t>
            </a:r>
            <a:r>
              <a:rPr lang="en-US" altLang="ja-JP" dirty="0" smtClean="0"/>
              <a:t>plugin. It performs </a:t>
            </a:r>
            <a:r>
              <a:rPr lang="en-US" altLang="ja-JP" dirty="0"/>
              <a:t>integrated gene set analysis using information from </a:t>
            </a:r>
            <a:r>
              <a:rPr lang="en-US" altLang="ja-JP" dirty="0" smtClean="0"/>
              <a:t>protein-protein interaction (STRING database), KEGG pathways </a:t>
            </a:r>
            <a:r>
              <a:rPr lang="en-US" altLang="ja-JP" dirty="0"/>
              <a:t>and processes </a:t>
            </a:r>
            <a:r>
              <a:rPr lang="en-US" altLang="ja-JP" dirty="0" smtClean="0"/>
              <a:t>databases.</a:t>
            </a:r>
          </a:p>
        </p:txBody>
      </p:sp>
      <p:pic>
        <p:nvPicPr>
          <p:cNvPr id="2050" name="Picture 2" descr="http://apps.cytoscape.org/media/jepetto/screenshots/app_full_screensh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2938" r="2953" b="6828"/>
          <a:stretch/>
        </p:blipFill>
        <p:spPr bwMode="auto">
          <a:xfrm>
            <a:off x="69071" y="1200329"/>
            <a:ext cx="8913340" cy="555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9071" y="2923235"/>
            <a:ext cx="2196334" cy="3312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7623" y="5505798"/>
            <a:ext cx="152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Input gene list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84386" y="1877029"/>
            <a:ext cx="3606814" cy="3998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81880" y="5182632"/>
            <a:ext cx="315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Inputted g</a:t>
            </a:r>
            <a:r>
              <a:rPr kumimoji="1" lang="en-US" altLang="ja-JP" dirty="0" smtClean="0">
                <a:solidFill>
                  <a:srgbClr val="FF0000"/>
                </a:solidFill>
              </a:rPr>
              <a:t>enes on protein-protein interaction network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791200" y="1374521"/>
            <a:ext cx="3191211" cy="5149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48186" y="6250808"/>
            <a:ext cx="315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Result of enrichment analysis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Session: New Sessio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" t="3544" b="1833"/>
          <a:stretch/>
        </p:blipFill>
        <p:spPr>
          <a:xfrm>
            <a:off x="74140" y="634314"/>
            <a:ext cx="9069859" cy="5692345"/>
          </a:xfrm>
          <a:prstGeom prst="rect">
            <a:avLst/>
          </a:prstGeom>
        </p:spPr>
      </p:pic>
      <p:pic>
        <p:nvPicPr>
          <p:cNvPr id="3" name="図 2" descr="Cytoscape: Enrichment analysi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28" y="2714525"/>
            <a:ext cx="5334744" cy="142894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94270" y="378941"/>
            <a:ext cx="124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How to use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2470" y="2059460"/>
            <a:ext cx="573214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 could not use JEPETTO because following error occurred…</a:t>
            </a:r>
          </a:p>
        </p:txBody>
      </p:sp>
    </p:spTree>
    <p:extLst>
      <p:ext uri="{BB962C8B-B14F-4D97-AF65-F5344CB8AC3E}">
        <p14:creationId xmlns:p14="http://schemas.microsoft.com/office/powerpoint/2010/main" val="1330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2826</TotalTime>
  <Words>138</Words>
  <Application>Microsoft Office PowerPoint</Application>
  <PresentationFormat>画面に合わせる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Helvetica Neue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吉武和敏</dc:creator>
  <cp:lastModifiedBy>吉武和敏</cp:lastModifiedBy>
  <cp:revision>32</cp:revision>
  <dcterms:created xsi:type="dcterms:W3CDTF">2017-12-05T05:08:06Z</dcterms:created>
  <dcterms:modified xsi:type="dcterms:W3CDTF">2018-01-29T08:14:29Z</dcterms:modified>
</cp:coreProperties>
</file>