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7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00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70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87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13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9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3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50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62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4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491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57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47462-BF0A-4870-B75B-85767899F723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45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tmp"/><Relationship Id="rId4" Type="http://schemas.openxmlformats.org/officeDocument/2006/relationships/image" Target="../media/image5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7542" y="955073"/>
            <a:ext cx="8716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KOBAS (</a:t>
            </a:r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KEGG </a:t>
            </a:r>
            <a:r>
              <a:rPr lang="en-US" altLang="ja-JP" sz="1350" dirty="0" err="1">
                <a:solidFill>
                  <a:srgbClr val="333333"/>
                </a:solidFill>
                <a:latin typeface="Helvetica Neue"/>
              </a:rPr>
              <a:t>Orthology</a:t>
            </a:r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 Based Annotation 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System)</a:t>
            </a:r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 3.0</a:t>
            </a:r>
            <a:r>
              <a:rPr lang="ja-JP" altLang="en-US" sz="1350" dirty="0">
                <a:solidFill>
                  <a:srgbClr val="333333"/>
                </a:solidFill>
                <a:latin typeface="Helvetica Neue"/>
              </a:rPr>
              <a:t> </a:t>
            </a:r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/>
              <a:t>KOBAS (KEGG </a:t>
            </a:r>
            <a:r>
              <a:rPr lang="en-US" altLang="ja-JP" sz="1350" dirty="0" err="1"/>
              <a:t>Orthology</a:t>
            </a:r>
            <a:r>
              <a:rPr lang="en-US" altLang="ja-JP" sz="1350" dirty="0"/>
              <a:t> Based Annotation System) is a web server for gene/protein functional annotation (Annotation module) and functional set enrichment (Enrichment module). Given a set of genes or protein, it can determine whether a pathway, disease, and Gene Ontology(GO) term shows statistically significant.</a:t>
            </a: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Input files:</a:t>
            </a:r>
            <a:r>
              <a:rPr lang="ja-JP" altLang="en-US" sz="135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Gene 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ID list, </a:t>
            </a:r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DNA/protein sequences or Gene expression matrix table</a:t>
            </a: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Results:</a:t>
            </a: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Advantages:</a:t>
            </a:r>
          </a:p>
          <a:p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 - </a:t>
            </a:r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I could upload DNA/protein 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sequences for annotation, and I could easily use this site.</a:t>
            </a:r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- KOBAS </a:t>
            </a:r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supports many databases (KEGG, </a:t>
            </a:r>
            <a:r>
              <a:rPr lang="en-US" altLang="ja-JP" sz="1350" dirty="0" err="1">
                <a:solidFill>
                  <a:srgbClr val="333333"/>
                </a:solidFill>
                <a:latin typeface="Helvetica Neue"/>
              </a:rPr>
              <a:t>Reactome</a:t>
            </a:r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, </a:t>
            </a:r>
            <a:r>
              <a:rPr lang="en-US" altLang="ja-JP" sz="1350" dirty="0" err="1">
                <a:solidFill>
                  <a:srgbClr val="333333"/>
                </a:solidFill>
                <a:latin typeface="Helvetica Neue"/>
              </a:rPr>
              <a:t>BioCyc</a:t>
            </a:r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, OMIM, 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GO, etc.)</a:t>
            </a:r>
          </a:p>
          <a:p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 </a:t>
            </a:r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Disadvantages:</a:t>
            </a:r>
          </a:p>
          <a:p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 - KOBAS supports only 7 species for background abundance calculation.</a:t>
            </a:r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</p:txBody>
      </p:sp>
      <p:pic>
        <p:nvPicPr>
          <p:cNvPr id="1026" name="Picture 2" descr="http://kobas.cbi.pku.edu.cn/images/output_exp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7597"/>
          <a:stretch/>
        </p:blipFill>
        <p:spPr bwMode="auto">
          <a:xfrm>
            <a:off x="1210963" y="2452802"/>
            <a:ext cx="3972014" cy="2259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5056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94270" y="378941"/>
            <a:ext cx="1244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How to use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443" y="832022"/>
            <a:ext cx="7927479" cy="5700584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3229232" y="748273"/>
            <a:ext cx="1285103" cy="4956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075934" y="1975712"/>
            <a:ext cx="4646142" cy="2896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075934" y="2618263"/>
            <a:ext cx="4127158" cy="14841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4139513" y="6153665"/>
            <a:ext cx="1544595" cy="4626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27546" y="4695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1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38585" y="18377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2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38585" y="24335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3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837827" y="60156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4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22076" y="1694933"/>
            <a:ext cx="23862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If your target is not in below list, “human” might be OK.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10185" y="3019509"/>
            <a:ext cx="2386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Upload your gene list or transcript sequences.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692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7542" y="131289"/>
            <a:ext cx="87164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GSEA (</a:t>
            </a:r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Gene Set Enrichment 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Analysis)</a:t>
            </a:r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 3.0 </a:t>
            </a: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/>
              <a:t>Gene Set Enrichment Analysis (GSEA) is a computational method that determines whether an a priori defined set of genes shows statistically </a:t>
            </a:r>
            <a:r>
              <a:rPr lang="en-US" altLang="ja-JP" sz="1350" dirty="0" smtClean="0"/>
              <a:t>significant</a:t>
            </a:r>
            <a:r>
              <a:rPr lang="en-US" altLang="ja-JP" sz="1350" dirty="0"/>
              <a:t>, concordant differences between two biological states </a:t>
            </a:r>
            <a:r>
              <a:rPr lang="en-US" altLang="ja-JP" sz="1350" dirty="0" smtClean="0"/>
              <a:t>(</a:t>
            </a:r>
            <a:r>
              <a:rPr lang="en-US" altLang="ja-JP" sz="1350" dirty="0"/>
              <a:t>e.g. phenotypes</a:t>
            </a:r>
            <a:r>
              <a:rPr lang="en-US" altLang="ja-JP" sz="1350" dirty="0" smtClean="0"/>
              <a:t>).</a:t>
            </a:r>
          </a:p>
          <a:p>
            <a:r>
              <a:rPr lang="en-US" altLang="ja-JP" sz="1350" dirty="0" smtClean="0"/>
              <a:t> </a:t>
            </a:r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Input files:</a:t>
            </a:r>
            <a:r>
              <a:rPr lang="ja-JP" altLang="en-US" sz="135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tab-delimited txt file</a:t>
            </a: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               phenotype label txt file</a:t>
            </a: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Results:</a:t>
            </a: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Advantages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:</a:t>
            </a:r>
          </a:p>
          <a:p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 - GSEA supports many databases (KEGG, </a:t>
            </a:r>
            <a:r>
              <a:rPr lang="en-US" altLang="ja-JP" sz="1350" dirty="0" err="1">
                <a:solidFill>
                  <a:srgbClr val="333333"/>
                </a:solidFill>
                <a:latin typeface="Helvetica Neue"/>
              </a:rPr>
              <a:t>Reactome</a:t>
            </a:r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, </a:t>
            </a:r>
            <a:r>
              <a:rPr lang="en-US" altLang="ja-JP" sz="1350" dirty="0" err="1" smtClean="0">
                <a:solidFill>
                  <a:srgbClr val="333333"/>
                </a:solidFill>
                <a:latin typeface="Helvetica Neue"/>
              </a:rPr>
              <a:t>BioCarta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 and customized gene sets such as immunologic signatures and oncogenic signatures)</a:t>
            </a:r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- 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Not only gene name but also the </a:t>
            </a:r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expression 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value is considered to calculate significance. </a:t>
            </a:r>
          </a:p>
          <a:p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 </a:t>
            </a:r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Disadvantages:</a:t>
            </a:r>
          </a:p>
          <a:p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 - 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GSEA needs a tab-delimited text file with the row name as gene name, and it is some complicated process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.</a:t>
            </a:r>
          </a:p>
          <a:p>
            <a:endParaRPr lang="en-US" altLang="ja-JP" sz="1350" dirty="0" smtClean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Other notes</a:t>
            </a:r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  <a:p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 - GSEA 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requires samples of two different conditions, </a:t>
            </a:r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but 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background </a:t>
            </a:r>
            <a:r>
              <a:rPr lang="en-US" altLang="ja-JP" sz="1350" dirty="0">
                <a:solidFill>
                  <a:srgbClr val="333333"/>
                </a:solidFill>
                <a:latin typeface="Helvetica Neue"/>
              </a:rPr>
              <a:t>group </a:t>
            </a:r>
            <a:r>
              <a:rPr lang="en-US" altLang="ja-JP" sz="1350" dirty="0" smtClean="0">
                <a:solidFill>
                  <a:srgbClr val="333333"/>
                </a:solidFill>
                <a:latin typeface="Helvetica Neue"/>
              </a:rPr>
              <a:t>(such as human or mouse) is not needed.</a:t>
            </a:r>
            <a:endParaRPr lang="en-US" altLang="ja-JP" sz="1350" dirty="0">
              <a:solidFill>
                <a:srgbClr val="333333"/>
              </a:solidFill>
              <a:latin typeface="Helvetica Neue"/>
            </a:endParaRPr>
          </a:p>
        </p:txBody>
      </p:sp>
      <p:pic>
        <p:nvPicPr>
          <p:cNvPr id="2" name="図 1" descr="mariom.uni.txt - sakura 2.0.5.0 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5" t="17240" r="32523" b="71997"/>
          <a:stretch/>
        </p:blipFill>
        <p:spPr>
          <a:xfrm>
            <a:off x="1145058" y="1423572"/>
            <a:ext cx="5684109" cy="504082"/>
          </a:xfrm>
          <a:prstGeom prst="rect">
            <a:avLst/>
          </a:prstGeom>
        </p:spPr>
      </p:pic>
      <p:pic>
        <p:nvPicPr>
          <p:cNvPr id="5" name="図 4" descr="mariom2.cls - sakura 2.0.5.0 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" t="17240" r="71441" b="73965"/>
          <a:stretch/>
        </p:blipFill>
        <p:spPr>
          <a:xfrm>
            <a:off x="1145058" y="2314833"/>
            <a:ext cx="2306595" cy="411893"/>
          </a:xfrm>
          <a:prstGeom prst="rect">
            <a:avLst/>
          </a:prstGeom>
        </p:spPr>
      </p:pic>
      <p:grpSp>
        <p:nvGrpSpPr>
          <p:cNvPr id="10" name="グループ化 9"/>
          <p:cNvGrpSpPr/>
          <p:nvPr/>
        </p:nvGrpSpPr>
        <p:grpSpPr>
          <a:xfrm>
            <a:off x="1145058" y="2862649"/>
            <a:ext cx="4357816" cy="1128584"/>
            <a:chOff x="1145058" y="2893129"/>
            <a:chExt cx="4357816" cy="1128584"/>
          </a:xfrm>
        </p:grpSpPr>
        <p:pic>
          <p:nvPicPr>
            <p:cNvPr id="9" name="図 8" descr="Report for t2 1513149644124 [GSEA] - Google Chrome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973" t="11062" r="18243" b="66310"/>
            <a:stretch/>
          </p:blipFill>
          <p:spPr>
            <a:xfrm>
              <a:off x="3328084" y="2893129"/>
              <a:ext cx="2174790" cy="1128584"/>
            </a:xfrm>
            <a:prstGeom prst="rect">
              <a:avLst/>
            </a:prstGeom>
          </p:spPr>
        </p:pic>
        <p:grpSp>
          <p:nvGrpSpPr>
            <p:cNvPr id="7" name="グループ化 6"/>
            <p:cNvGrpSpPr/>
            <p:nvPr/>
          </p:nvGrpSpPr>
          <p:grpSpPr>
            <a:xfrm>
              <a:off x="1145058" y="2900749"/>
              <a:ext cx="2183027" cy="1114991"/>
              <a:chOff x="634314" y="1491049"/>
              <a:chExt cx="2183027" cy="1114991"/>
            </a:xfrm>
          </p:grpSpPr>
          <p:pic>
            <p:nvPicPr>
              <p:cNvPr id="8" name="図 7" descr="Report for t2 1513149644124 [GSEA] - Google Chrome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1145" r="76126" b="66500"/>
              <a:stretch/>
            </p:blipFill>
            <p:spPr>
              <a:xfrm>
                <a:off x="634314" y="1491049"/>
                <a:ext cx="2183027" cy="1114991"/>
              </a:xfrm>
              <a:prstGeom prst="rect">
                <a:avLst/>
              </a:prstGeom>
            </p:spPr>
          </p:pic>
          <p:pic>
            <p:nvPicPr>
              <p:cNvPr id="6" name="図 5" descr="Report for t2 1513149644124 [GSEA] - Google Chrome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5225" t="11888" r="64505" b="85304"/>
              <a:stretch/>
            </p:blipFill>
            <p:spPr>
              <a:xfrm>
                <a:off x="1256270" y="1519095"/>
                <a:ext cx="939114" cy="140044"/>
              </a:xfrm>
              <a:prstGeom prst="rect">
                <a:avLst/>
              </a:prstGeom>
            </p:spPr>
          </p:pic>
        </p:grpSp>
      </p:grpSp>
      <p:pic>
        <p:nvPicPr>
          <p:cNvPr id="11" name="図 10" descr="Details for gene set LABBE_TGFB1_TARGETS_DN[GSEA] - Google Chrome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83" t="16236" r="43417" b="57792"/>
          <a:stretch/>
        </p:blipFill>
        <p:spPr>
          <a:xfrm>
            <a:off x="6029066" y="2128519"/>
            <a:ext cx="2566293" cy="2596844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3328083" y="3535680"/>
            <a:ext cx="407389" cy="1295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矢印コネクタ 13"/>
          <p:cNvCxnSpPr>
            <a:stCxn id="12" idx="3"/>
          </p:cNvCxnSpPr>
          <p:nvPr/>
        </p:nvCxnSpPr>
        <p:spPr>
          <a:xfrm flipV="1">
            <a:off x="3735472" y="3219937"/>
            <a:ext cx="2436728" cy="38051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25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 descr="GSEA 3.0 (Gene set enrichment analysis)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" t="3435" r="750" b="67551"/>
          <a:stretch/>
        </p:blipFill>
        <p:spPr>
          <a:xfrm>
            <a:off x="53340" y="457201"/>
            <a:ext cx="9022080" cy="1851659"/>
          </a:xfrm>
          <a:prstGeom prst="rect">
            <a:avLst/>
          </a:prstGeom>
        </p:spPr>
      </p:pic>
      <p:pic>
        <p:nvPicPr>
          <p:cNvPr id="15" name="図 14" descr="GSEA 3.0 (Gene set enrichment analysis)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17" t="6954" r="28000" b="61286"/>
          <a:stretch/>
        </p:blipFill>
        <p:spPr>
          <a:xfrm>
            <a:off x="2075934" y="3338391"/>
            <a:ext cx="4762500" cy="2026920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36130" y="0"/>
            <a:ext cx="1244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How to use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5870" y="742062"/>
            <a:ext cx="1285103" cy="3872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738585" y="1526551"/>
            <a:ext cx="2467655" cy="2896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3340" y="1193065"/>
            <a:ext cx="1287633" cy="3349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837827" y="3878246"/>
            <a:ext cx="2965891" cy="15852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40973" y="8384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1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30331" y="14867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2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26413" y="146550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3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38434" y="40038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4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417457" y="1716418"/>
            <a:ext cx="23862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Load a “Dataset” file and a “Phenotype labels” file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838434" y="4444929"/>
            <a:ext cx="2386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Set parameters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16" name="図 15" descr="GSEA 3.0 (Gene set enrichment analysis)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67" t="90627" r="39162" b="3258"/>
          <a:stretch/>
        </p:blipFill>
        <p:spPr>
          <a:xfrm>
            <a:off x="4000093" y="6063954"/>
            <a:ext cx="2347367" cy="390282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5348689" y="6127442"/>
            <a:ext cx="579672" cy="3349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777518" y="64542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5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475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2670</TotalTime>
  <Words>340</Words>
  <Application>Microsoft Office PowerPoint</Application>
  <PresentationFormat>画面に合わせる (4:3)</PresentationFormat>
  <Paragraphs>66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Helvetica Neue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吉武和敏</dc:creator>
  <cp:lastModifiedBy>吉武和敏</cp:lastModifiedBy>
  <cp:revision>18</cp:revision>
  <dcterms:created xsi:type="dcterms:W3CDTF">2017-12-05T05:08:06Z</dcterms:created>
  <dcterms:modified xsi:type="dcterms:W3CDTF">2017-12-14T05:30:06Z</dcterms:modified>
</cp:coreProperties>
</file>