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C4112-CAF7-4F73-B077-5F6B133C1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02DBB-F7D5-4EE4-AB0D-F03211DEA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ABA58-96CE-4BC2-93F4-DC8D2560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B547-385A-414A-B31E-A9F3E6EA225F}" type="datetimeFigureOut">
              <a:rPr lang="en-GB" smtClean="0"/>
              <a:t>19/12/2017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6C255-B175-4230-A71A-E3C99FC6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A01F5-2743-469C-B302-2B65C8735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CEC4-024A-4E98-97FF-03540C386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80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C244F-627C-46B3-B682-18D3A3280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0F091-42C7-4318-AE04-0C7EF6460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92C9C-AEC3-4C4A-BF9D-0EAEFABFC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B547-385A-414A-B31E-A9F3E6EA225F}" type="datetimeFigureOut">
              <a:rPr lang="en-GB" smtClean="0"/>
              <a:t>19/12/2017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C977A-1459-463B-9F78-8AB3C076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683C1-A438-4C14-A402-18D49870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CEC4-024A-4E98-97FF-03540C386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51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F123F6-CDC0-49DC-9DE8-483FF1E4F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1BD07-180F-4791-9971-A7149FFC5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CDE78-0D50-4C81-8D40-12C953D1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B547-385A-414A-B31E-A9F3E6EA225F}" type="datetimeFigureOut">
              <a:rPr lang="en-GB" smtClean="0"/>
              <a:t>19/12/2017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EA727-9D15-4BB1-8E3E-8A8996C6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FA200-1846-4AA2-A80E-AF36E017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CEC4-024A-4E98-97FF-03540C386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99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353B5-7E85-4D25-8363-5F515E43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538D-2922-43BC-8637-AB4AA7B53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DB975-1262-409C-882C-C6F6BEA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B547-385A-414A-B31E-A9F3E6EA225F}" type="datetimeFigureOut">
              <a:rPr lang="en-GB" smtClean="0"/>
              <a:t>19/12/2017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82EC8-5A2B-455C-975F-2E3DDCE2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50175-3B89-4958-AB56-CDF8AE7E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CEC4-024A-4E98-97FF-03540C386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109AF-06ED-410B-BC6A-B55277BB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F6BDB-345F-4857-B1C5-57007D14D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C023A-C8F3-468D-8C2D-E8C6BD0F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B547-385A-414A-B31E-A9F3E6EA225F}" type="datetimeFigureOut">
              <a:rPr lang="en-GB" smtClean="0"/>
              <a:t>19/12/2017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E3137-0AB3-4C31-A71E-418D9131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E583B-BDC0-4D93-8CE8-A53EB8F9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CEC4-024A-4E98-97FF-03540C386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22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BEC9-5975-4BE0-ACE8-C06006CE7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0D87B-4AEA-4661-A078-C85A4000C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4DE8A-0111-46F5-BC6A-34C84AAFE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AFFFB-E66B-4F04-889A-029B3E38F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B547-385A-414A-B31E-A9F3E6EA225F}" type="datetimeFigureOut">
              <a:rPr lang="en-GB" smtClean="0"/>
              <a:t>19/12/2017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347C6-BEAA-44FB-83E1-94B07508E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7F952-EB41-484C-9C19-F0979B1A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CEC4-024A-4E98-97FF-03540C386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7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B1A8-187C-49FF-8D4A-6A0CFF342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0DAF6-1347-41B9-BB29-B207A215E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513DC-4EDF-4560-8C81-76DCF33A6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D00A0D-6D03-43A1-A651-281C25158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F39F5-05D3-4E47-A714-0B9649815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CEB9B0-0462-43F7-8DC8-A1F83B87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B547-385A-414A-B31E-A9F3E6EA225F}" type="datetimeFigureOut">
              <a:rPr lang="en-GB" smtClean="0"/>
              <a:t>19/12/2017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5CB8C1-7A41-4F98-A411-3B0F4391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E5849-61FC-4702-963E-215DBEB0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CEC4-024A-4E98-97FF-03540C386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92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5C53-6A53-41D5-9EBD-A1BEDF2B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0AA220-AF76-469D-AF19-FE2CE309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B547-385A-414A-B31E-A9F3E6EA225F}" type="datetimeFigureOut">
              <a:rPr lang="en-GB" smtClean="0"/>
              <a:t>19/12/2017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04D55-8EE5-4644-B07A-152C13F4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DDDCA-C778-4AE3-8B29-86C3E34C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CEC4-024A-4E98-97FF-03540C386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49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8FAAAD-B1EB-4A4A-9459-7FEAA4BC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B547-385A-414A-B31E-A9F3E6EA225F}" type="datetimeFigureOut">
              <a:rPr lang="en-GB" smtClean="0"/>
              <a:t>19/12/2017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F189E-A705-49E7-9254-4F545298F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8C086-055E-43A8-8DD6-C88FBF51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CEC4-024A-4E98-97FF-03540C386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4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28AE0-0B3B-4D4F-80BF-EBA3EFA8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71D0C-0E61-4365-8D4B-E277581F4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26A15-A017-434B-B542-6261C94F2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83264-5275-447B-AE34-3113DEB0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B547-385A-414A-B31E-A9F3E6EA225F}" type="datetimeFigureOut">
              <a:rPr lang="en-GB" smtClean="0"/>
              <a:t>19/12/2017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9162A-9147-480E-B63D-2E668542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AA565-B9CB-4CAF-A2D2-5E64E604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CEC4-024A-4E98-97FF-03540C386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24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DCB9D-8C4F-4CA9-8481-530EB5EBB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5AFBE8-5332-4D1F-966F-A313FDC27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F43F0-1C96-4325-B3E9-2034D6CCE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C5E9A-07C3-4B52-8077-484B4BABB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B547-385A-414A-B31E-A9F3E6EA225F}" type="datetimeFigureOut">
              <a:rPr lang="en-GB" smtClean="0"/>
              <a:t>19/12/2017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DDA0E-A394-4080-ABF8-FCBFE111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8D67E-57DB-4352-AE8B-29A55589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CEC4-024A-4E98-97FF-03540C386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83461-7C76-44C3-8EA4-F48D1CF6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0FD41-55A2-410A-91DD-D2F154CE3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62F87-599E-4DB4-A06C-F295DA355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BB547-385A-414A-B31E-A9F3E6EA225F}" type="datetimeFigureOut">
              <a:rPr lang="en-GB" smtClean="0"/>
              <a:t>19/12/2017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FD896-0D92-499D-BCB4-2839EC405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44466-F62D-4813-ABE1-398AD5E10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3CEC4-024A-4E98-97FF-03540C386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00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90E207-067C-4C6A-ACD0-27096CD3E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18" t="8215" r="25379" b="10842"/>
          <a:stretch/>
        </p:blipFill>
        <p:spPr>
          <a:xfrm>
            <a:off x="3055698" y="744680"/>
            <a:ext cx="8878610" cy="592974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4D0A234-BF08-4D46-96B9-5807CFA67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163" y="5329386"/>
            <a:ext cx="9144000" cy="1655762"/>
          </a:xfrm>
        </p:spPr>
        <p:txBody>
          <a:bodyPr/>
          <a:lstStyle/>
          <a:p>
            <a:pPr algn="l"/>
            <a:r>
              <a:rPr lang="en-GB" dirty="0"/>
              <a:t>Prasadi De Silva</a:t>
            </a:r>
          </a:p>
          <a:p>
            <a:pPr algn="l"/>
            <a:r>
              <a:rPr lang="en-GB" dirty="0"/>
              <a:t>20-12-2017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260C3D-6893-40C4-AE80-2C12095D5B21}"/>
              </a:ext>
            </a:extLst>
          </p:cNvPr>
          <p:cNvSpPr/>
          <p:nvPr/>
        </p:nvSpPr>
        <p:spPr>
          <a:xfrm>
            <a:off x="258617" y="98288"/>
            <a:ext cx="6017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http://amp.pharm.mssm.edu/Enrichr/</a:t>
            </a:r>
          </a:p>
        </p:txBody>
      </p:sp>
    </p:spTree>
    <p:extLst>
      <p:ext uri="{BB962C8B-B14F-4D97-AF65-F5344CB8AC3E}">
        <p14:creationId xmlns:p14="http://schemas.microsoft.com/office/powerpoint/2010/main" val="298522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30B9A-A9AA-4BD6-A75B-0A9423F6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61945" cy="299893"/>
          </a:xfrm>
        </p:spPr>
        <p:txBody>
          <a:bodyPr>
            <a:noAutofit/>
          </a:bodyPr>
          <a:lstStyle/>
          <a:p>
            <a:r>
              <a:rPr lang="en-GB" sz="32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297B5-1F99-4D9E-B5C5-080025537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277"/>
            <a:ext cx="10515600" cy="517943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dirty="0">
                <a:latin typeface="+mj-lt"/>
              </a:rPr>
              <a:t>An integrative web-based and mobile software application that includes, new gene-set libraries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dirty="0">
                <a:latin typeface="+mj-lt"/>
              </a:rPr>
              <a:t>An alternative approach to rank enriched terms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dirty="0">
                <a:latin typeface="+mj-lt"/>
              </a:rPr>
              <a:t>Various interactive visualization approaches to display enrichment results using the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GB" dirty="0">
                <a:latin typeface="+mj-lt"/>
              </a:rPr>
              <a:t>JavaScript library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GB" dirty="0">
                <a:latin typeface="+mj-lt"/>
              </a:rPr>
              <a:t>Data Driven Documents (D3)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dirty="0" err="1">
                <a:latin typeface="+mj-lt"/>
              </a:rPr>
              <a:t>Enrichr</a:t>
            </a:r>
            <a:r>
              <a:rPr lang="en-GB" dirty="0">
                <a:latin typeface="+mj-lt"/>
              </a:rPr>
              <a:t> can also be embedded into any tool that performs gene list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800A4-FB40-4E40-9390-9EDD2BE38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09" t="8215" r="58636" b="83435"/>
          <a:stretch/>
        </p:blipFill>
        <p:spPr>
          <a:xfrm>
            <a:off x="7887855" y="36945"/>
            <a:ext cx="4174836" cy="109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7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B535D-1F6A-4374-9CBB-FF1FE831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8" y="263525"/>
            <a:ext cx="3419764" cy="1011093"/>
          </a:xfrm>
        </p:spPr>
        <p:txBody>
          <a:bodyPr/>
          <a:lstStyle/>
          <a:p>
            <a:r>
              <a:rPr lang="en-GB" dirty="0"/>
              <a:t>How to use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4E440-A165-41A7-BC02-C3C4F342EA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67" t="7542" r="25682" b="25925"/>
          <a:stretch/>
        </p:blipFill>
        <p:spPr>
          <a:xfrm>
            <a:off x="3629891" y="651451"/>
            <a:ext cx="8343208" cy="60818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A9C48E-6854-42EB-882C-E8596A1803CA}"/>
              </a:ext>
            </a:extLst>
          </p:cNvPr>
          <p:cNvSpPr txBox="1"/>
          <p:nvPr/>
        </p:nvSpPr>
        <p:spPr>
          <a:xfrm>
            <a:off x="526472" y="1791855"/>
            <a:ext cx="3278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Make an account by registering</a:t>
            </a:r>
          </a:p>
          <a:p>
            <a:endParaRPr lang="en-GB" sz="2000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2921A3C8-9479-40D1-9086-A54C819947CD}"/>
              </a:ext>
            </a:extLst>
          </p:cNvPr>
          <p:cNvSpPr/>
          <p:nvPr/>
        </p:nvSpPr>
        <p:spPr>
          <a:xfrm>
            <a:off x="2817091" y="2438400"/>
            <a:ext cx="1052945" cy="181032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CDE2C3-4CAA-4E5E-8160-3349E2A53C99}"/>
              </a:ext>
            </a:extLst>
          </p:cNvPr>
          <p:cNvSpPr txBox="1"/>
          <p:nvPr/>
        </p:nvSpPr>
        <p:spPr>
          <a:xfrm>
            <a:off x="1246907" y="3158790"/>
            <a:ext cx="183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Advantages 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51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F61DA-4220-4DEF-8E22-7EDA57671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18" y="358053"/>
            <a:ext cx="1609436" cy="558511"/>
          </a:xfrm>
        </p:spPr>
        <p:txBody>
          <a:bodyPr>
            <a:normAutofit/>
          </a:bodyPr>
          <a:lstStyle/>
          <a:p>
            <a:r>
              <a:rPr lang="en-GB" sz="3200" dirty="0"/>
              <a:t>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EAA26-0C36-4404-8B0E-7C6CFB18716A}"/>
              </a:ext>
            </a:extLst>
          </p:cNvPr>
          <p:cNvSpPr txBox="1"/>
          <p:nvPr/>
        </p:nvSpPr>
        <p:spPr>
          <a:xfrm>
            <a:off x="2396835" y="1057655"/>
            <a:ext cx="4248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AEA1C62-C9CE-40C7-AD71-CEECF28E6BB0}"/>
              </a:ext>
            </a:extLst>
          </p:cNvPr>
          <p:cNvSpPr/>
          <p:nvPr/>
        </p:nvSpPr>
        <p:spPr>
          <a:xfrm>
            <a:off x="2733962" y="1140660"/>
            <a:ext cx="277091" cy="1016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9D6AA-3C77-40BF-9A0E-382AE90BA2F6}"/>
              </a:ext>
            </a:extLst>
          </p:cNvPr>
          <p:cNvSpPr txBox="1"/>
          <p:nvPr/>
        </p:nvSpPr>
        <p:spPr>
          <a:xfrm>
            <a:off x="2519217" y="3573165"/>
            <a:ext cx="4248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2.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BA7F20-92D9-4D27-ABEC-7051BB31A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45" t="8889" r="25758" b="15151"/>
          <a:stretch/>
        </p:blipFill>
        <p:spPr>
          <a:xfrm>
            <a:off x="3078016" y="358052"/>
            <a:ext cx="7278255" cy="6257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6969F2A-2417-4A71-8960-22395171D0F5}"/>
              </a:ext>
            </a:extLst>
          </p:cNvPr>
          <p:cNvSpPr/>
          <p:nvPr/>
        </p:nvSpPr>
        <p:spPr>
          <a:xfrm>
            <a:off x="2872507" y="3707000"/>
            <a:ext cx="277091" cy="1016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E189E-4F13-4EE2-B6F4-F002CB0942AA}"/>
              </a:ext>
            </a:extLst>
          </p:cNvPr>
          <p:cNvSpPr txBox="1"/>
          <p:nvPr/>
        </p:nvSpPr>
        <p:spPr>
          <a:xfrm>
            <a:off x="8351980" y="3302149"/>
            <a:ext cx="4248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739148-DEA6-4480-8582-F612AB94D97C}"/>
              </a:ext>
            </a:extLst>
          </p:cNvPr>
          <p:cNvSpPr txBox="1"/>
          <p:nvPr/>
        </p:nvSpPr>
        <p:spPr>
          <a:xfrm>
            <a:off x="2593105" y="4775934"/>
            <a:ext cx="4248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3.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CD0CBE6-932A-4C65-BF15-9485EBB520F7}"/>
              </a:ext>
            </a:extLst>
          </p:cNvPr>
          <p:cNvSpPr/>
          <p:nvPr/>
        </p:nvSpPr>
        <p:spPr>
          <a:xfrm>
            <a:off x="2939471" y="4909769"/>
            <a:ext cx="277091" cy="1016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C7D81AE-9589-4040-9C0E-E7BA3FDB0FDD}"/>
              </a:ext>
            </a:extLst>
          </p:cNvPr>
          <p:cNvSpPr/>
          <p:nvPr/>
        </p:nvSpPr>
        <p:spPr>
          <a:xfrm rot="10800000">
            <a:off x="10210800" y="5298307"/>
            <a:ext cx="277091" cy="1016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38A473-11C7-4F23-B4BE-40C68734A2FC}"/>
              </a:ext>
            </a:extLst>
          </p:cNvPr>
          <p:cNvSpPr txBox="1"/>
          <p:nvPr/>
        </p:nvSpPr>
        <p:spPr>
          <a:xfrm>
            <a:off x="10589491" y="5164472"/>
            <a:ext cx="4248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97496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639BBE1-FE0F-4D89-AD79-CB3E8ECB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18" y="358053"/>
            <a:ext cx="1609436" cy="558511"/>
          </a:xfrm>
        </p:spPr>
        <p:txBody>
          <a:bodyPr>
            <a:normAutofit/>
          </a:bodyPr>
          <a:lstStyle/>
          <a:p>
            <a:r>
              <a:rPr lang="en-GB" sz="3200" dirty="0"/>
              <a:t>Output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FB33CF-0BE6-456A-867A-1C38EFE47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79" t="7946" r="31440" b="11515"/>
          <a:stretch/>
        </p:blipFill>
        <p:spPr>
          <a:xfrm>
            <a:off x="4738255" y="193963"/>
            <a:ext cx="6982691" cy="65534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A23C95-96D6-4B50-B4C0-28DAC24A8E97}"/>
              </a:ext>
            </a:extLst>
          </p:cNvPr>
          <p:cNvSpPr txBox="1"/>
          <p:nvPr/>
        </p:nvSpPr>
        <p:spPr>
          <a:xfrm>
            <a:off x="415636" y="1782618"/>
            <a:ext cx="4100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Advantages: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Very detailed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Comparison with multiple databases</a:t>
            </a:r>
          </a:p>
          <a:p>
            <a:endParaRPr lang="en-GB" sz="2400" dirty="0"/>
          </a:p>
          <a:p>
            <a:pPr algn="ctr"/>
            <a:r>
              <a:rPr lang="en-GB" sz="2400" dirty="0">
                <a:solidFill>
                  <a:srgbClr val="C00000"/>
                </a:solidFill>
              </a:rPr>
              <a:t>All-in-one Omics tool</a:t>
            </a:r>
          </a:p>
        </p:txBody>
      </p:sp>
    </p:spTree>
    <p:extLst>
      <p:ext uri="{BB962C8B-B14F-4D97-AF65-F5344CB8AC3E}">
        <p14:creationId xmlns:p14="http://schemas.microsoft.com/office/powerpoint/2010/main" val="95512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9301-9128-4FCF-902B-5CA25B28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039"/>
          </a:xfrm>
        </p:spPr>
        <p:txBody>
          <a:bodyPr>
            <a:normAutofit/>
          </a:bodyPr>
          <a:lstStyle/>
          <a:p>
            <a:r>
              <a:rPr lang="en-GB" sz="2400" dirty="0"/>
              <a:t>What is BED file?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D415F-2610-4F2D-9817-310F1E814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28" y="1031299"/>
            <a:ext cx="10515600" cy="47691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+mj-lt"/>
              </a:rPr>
              <a:t>BED (Browser Extensible Data) format provides a flexible way to define the data lines that are displayed in an annotation track. 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+mj-lt"/>
              </a:rPr>
              <a:t>BED lines have three required fields and nine additional optional fields. </a:t>
            </a:r>
          </a:p>
          <a:p>
            <a:pPr lvl="1">
              <a:lnSpc>
                <a:spcPct val="100000"/>
              </a:lnSpc>
            </a:pPr>
            <a:r>
              <a:rPr lang="en-GB" b="1" dirty="0" err="1">
                <a:solidFill>
                  <a:srgbClr val="C00000"/>
                </a:solidFill>
              </a:rPr>
              <a:t>chrom</a:t>
            </a:r>
            <a:r>
              <a:rPr lang="en-GB" dirty="0">
                <a:solidFill>
                  <a:srgbClr val="7030A0"/>
                </a:solidFill>
              </a:rPr>
              <a:t> - The name of the chromosome</a:t>
            </a:r>
          </a:p>
          <a:p>
            <a:pPr lvl="1">
              <a:lnSpc>
                <a:spcPct val="100000"/>
              </a:lnSpc>
            </a:pPr>
            <a:r>
              <a:rPr lang="en-GB" b="1" dirty="0" err="1">
                <a:solidFill>
                  <a:srgbClr val="C00000"/>
                </a:solidFill>
              </a:rPr>
              <a:t>chromStart</a:t>
            </a:r>
            <a:r>
              <a:rPr lang="en-GB" dirty="0">
                <a:solidFill>
                  <a:srgbClr val="C00000"/>
                </a:solidFill>
              </a:rPr>
              <a:t> </a:t>
            </a:r>
            <a:r>
              <a:rPr lang="en-GB" dirty="0">
                <a:solidFill>
                  <a:srgbClr val="7030A0"/>
                </a:solidFill>
              </a:rPr>
              <a:t>- The starting position of the feature in the chromosome or scaffold. The first base in a chromosome is numbered 0.</a:t>
            </a:r>
          </a:p>
          <a:p>
            <a:pPr lvl="1">
              <a:lnSpc>
                <a:spcPct val="100000"/>
              </a:lnSpc>
            </a:pPr>
            <a:r>
              <a:rPr lang="en-GB" b="1" dirty="0" err="1">
                <a:solidFill>
                  <a:srgbClr val="C00000"/>
                </a:solidFill>
              </a:rPr>
              <a:t>chromEnd</a:t>
            </a:r>
            <a:r>
              <a:rPr lang="en-GB" dirty="0">
                <a:solidFill>
                  <a:srgbClr val="C00000"/>
                </a:solidFill>
              </a:rPr>
              <a:t> </a:t>
            </a:r>
            <a:r>
              <a:rPr lang="en-GB" dirty="0">
                <a:solidFill>
                  <a:srgbClr val="7030A0"/>
                </a:solidFill>
              </a:rPr>
              <a:t>- The ending position of the feature in the chromosome or scaffold. The </a:t>
            </a:r>
            <a:r>
              <a:rPr lang="en-GB" i="1" dirty="0" err="1">
                <a:solidFill>
                  <a:srgbClr val="7030A0"/>
                </a:solidFill>
              </a:rPr>
              <a:t>chromEnd</a:t>
            </a:r>
            <a:r>
              <a:rPr lang="en-GB" dirty="0">
                <a:solidFill>
                  <a:srgbClr val="7030A0"/>
                </a:solidFill>
              </a:rPr>
              <a:t> base is not included in the display of the feature. For example, the first 100 bases of a chromosome are defined as </a:t>
            </a:r>
            <a:r>
              <a:rPr lang="en-GB" i="1" dirty="0" err="1">
                <a:solidFill>
                  <a:srgbClr val="7030A0"/>
                </a:solidFill>
              </a:rPr>
              <a:t>chromStart</a:t>
            </a:r>
            <a:r>
              <a:rPr lang="en-GB" i="1" dirty="0">
                <a:solidFill>
                  <a:srgbClr val="7030A0"/>
                </a:solidFill>
              </a:rPr>
              <a:t>=0, </a:t>
            </a:r>
            <a:r>
              <a:rPr lang="en-GB" i="1" dirty="0" err="1">
                <a:solidFill>
                  <a:srgbClr val="7030A0"/>
                </a:solidFill>
              </a:rPr>
              <a:t>chromEnd</a:t>
            </a:r>
            <a:r>
              <a:rPr lang="en-GB" i="1" dirty="0">
                <a:solidFill>
                  <a:srgbClr val="7030A0"/>
                </a:solidFill>
              </a:rPr>
              <a:t>=100</a:t>
            </a:r>
            <a:r>
              <a:rPr lang="en-GB" dirty="0">
                <a:solidFill>
                  <a:srgbClr val="7030A0"/>
                </a:solidFill>
              </a:rPr>
              <a:t>, and span the bases numbered 0-99.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+mj-lt"/>
              </a:rPr>
              <a:t>The number of fields per line must be consistent throughout any single set of data in an annotation track. 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+mj-lt"/>
              </a:rPr>
              <a:t>The order of the optional fields is binding: lower-numbered fields must always be populated if higher-numbered fields are used.</a:t>
            </a:r>
          </a:p>
          <a:p>
            <a:pPr>
              <a:lnSpc>
                <a:spcPct val="100000"/>
              </a:lnSpc>
            </a:pPr>
            <a:endParaRPr lang="en-GB" sz="2000" dirty="0">
              <a:latin typeface="+mj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4DE769C-7031-4AAF-AD76-101A43BD4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738326"/>
              </p:ext>
            </p:extLst>
          </p:nvPr>
        </p:nvGraphicFramePr>
        <p:xfrm>
          <a:off x="838200" y="5615811"/>
          <a:ext cx="10515600" cy="853440"/>
        </p:xfrm>
        <a:graphic>
          <a:graphicData uri="http://schemas.openxmlformats.org/drawingml/2006/table">
            <a:tbl>
              <a:tblPr/>
              <a:tblGrid>
                <a:gridCol w="1051560">
                  <a:extLst>
                    <a:ext uri="{9D8B030D-6E8A-4147-A177-3AD203B41FA5}">
                      <a16:colId xmlns:a16="http://schemas.microsoft.com/office/drawing/2014/main" val="293840160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45301568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70029526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61414613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47650106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35533516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92800169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04803915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31693728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1344958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shade</a:t>
                      </a:r>
                    </a:p>
                  </a:txBody>
                  <a:tcPr marL="114300" marR="114300" marT="7620" marB="7620" anchor="ctr">
                    <a:lnL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114300" marR="114300" marT="7620" marB="7620" anchor="ctr">
                    <a:lnL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114300" marR="114300" marT="7620" marB="7620" anchor="ctr">
                    <a:lnL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114300" marR="114300" marT="7620" marB="7620" anchor="ctr">
                    <a:lnL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AAA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114300" marR="114300" marT="7620" marB="7620" anchor="ctr">
                    <a:lnL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8D8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114300" marR="114300" marT="7620" marB="7620" anchor="ctr">
                    <a:lnL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114300" marR="114300" marT="7620" marB="7620" anchor="ctr">
                    <a:lnL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555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114300" marR="114300" marT="7620" marB="7620" anchor="ctr">
                    <a:lnL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114300" marR="114300" marT="7620" marB="7620" anchor="ctr">
                    <a:lnL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114300" marR="114300" marT="7620" marB="7620" anchor="ctr">
                    <a:lnL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624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score in range  </a:t>
                      </a:r>
                    </a:p>
                  </a:txBody>
                  <a:tcPr marL="114300" marR="114300" marT="7620" marB="7620" anchor="ctr">
                    <a:lnL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≤ 166</a:t>
                      </a:r>
                    </a:p>
                  </a:txBody>
                  <a:tcPr marL="114300" marR="114300" marT="7620" marB="7620" anchor="ctr">
                    <a:lnL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167-277</a:t>
                      </a:r>
                    </a:p>
                  </a:txBody>
                  <a:tcPr marL="114300" marR="114300" marT="7620" marB="7620" anchor="ctr">
                    <a:lnL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278-388</a:t>
                      </a:r>
                    </a:p>
                  </a:txBody>
                  <a:tcPr marL="114300" marR="114300" marT="7620" marB="7620" anchor="ctr">
                    <a:lnL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389-499</a:t>
                      </a:r>
                    </a:p>
                  </a:txBody>
                  <a:tcPr marL="114300" marR="114300" marT="7620" marB="7620" anchor="ctr">
                    <a:lnL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500-611</a:t>
                      </a:r>
                    </a:p>
                  </a:txBody>
                  <a:tcPr marL="114300" marR="114300" marT="7620" marB="7620" anchor="ctr">
                    <a:lnL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612-722</a:t>
                      </a:r>
                    </a:p>
                  </a:txBody>
                  <a:tcPr marL="114300" marR="114300" marT="7620" marB="7620" anchor="ctr">
                    <a:lnL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723-833</a:t>
                      </a:r>
                    </a:p>
                  </a:txBody>
                  <a:tcPr marL="114300" marR="114300" marT="7620" marB="7620" anchor="ctr">
                    <a:lnL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834-944</a:t>
                      </a:r>
                    </a:p>
                  </a:txBody>
                  <a:tcPr marL="114300" marR="114300" marT="7620" marB="7620" anchor="ctr">
                    <a:lnL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effectLst/>
                        </a:rPr>
                        <a:t>≥ 945</a:t>
                      </a:r>
                    </a:p>
                  </a:txBody>
                  <a:tcPr marL="114300" marR="114300" marT="7620" marB="7620" anchor="ctr">
                    <a:lnL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50165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FFF68FDB-5443-4A65-B6F0-BB9110A49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6162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67FF52-14F6-4838-9F72-2782F887FCBF}"/>
              </a:ext>
            </a:extLst>
          </p:cNvPr>
          <p:cNvSpPr/>
          <p:nvPr/>
        </p:nvSpPr>
        <p:spPr>
          <a:xfrm>
            <a:off x="6934200" y="6510815"/>
            <a:ext cx="45325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1600" dirty="0">
                <a:latin typeface="+mj-lt"/>
              </a:rPr>
              <a:t>https://genome.ucsc.edu/FAQ/FAQformat.html</a:t>
            </a:r>
          </a:p>
        </p:txBody>
      </p:sp>
    </p:spTree>
    <p:extLst>
      <p:ext uri="{BB962C8B-B14F-4D97-AF65-F5344CB8AC3E}">
        <p14:creationId xmlns:p14="http://schemas.microsoft.com/office/powerpoint/2010/main" val="2998651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173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Introduction</vt:lpstr>
      <vt:lpstr>How to use ?</vt:lpstr>
      <vt:lpstr>Analysis</vt:lpstr>
      <vt:lpstr>Output</vt:lpstr>
      <vt:lpstr>What is BED file?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Prasadi De Silva</dc:creator>
  <cp:lastModifiedBy>Prasadi De Silva</cp:lastModifiedBy>
  <cp:revision>12</cp:revision>
  <dcterms:created xsi:type="dcterms:W3CDTF">2017-12-19T06:19:27Z</dcterms:created>
  <dcterms:modified xsi:type="dcterms:W3CDTF">2017-12-20T03:10:37Z</dcterms:modified>
</cp:coreProperties>
</file>